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53442" cy="255746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Окружность. </a:t>
            </a:r>
            <a:br>
              <a:rPr lang="ru-RU" sz="5400" dirty="0" smtClean="0"/>
            </a:br>
            <a:r>
              <a:rPr lang="ru-RU" sz="5400" dirty="0" smtClean="0"/>
              <a:t>Взаимное расположение двух  окружностей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389120"/>
          </a:xfrm>
        </p:spPr>
        <p:txBody>
          <a:bodyPr/>
          <a:lstStyle/>
          <a:p>
            <a:r>
              <a:rPr lang="ru-RU" dirty="0" smtClean="0"/>
              <a:t>Если                   , то тогда одна окружность лежит внутри другой, но они не пересекаются.</a:t>
            </a:r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1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595955"/>
            <a:ext cx="15001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1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785926"/>
            <a:ext cx="4429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389120"/>
          </a:xfrm>
        </p:spPr>
        <p:txBody>
          <a:bodyPr/>
          <a:lstStyle/>
          <a:p>
            <a:r>
              <a:rPr lang="ru-RU" dirty="0" smtClean="0"/>
              <a:t>Если                      , то такие окружности имеют одну общую точку, причем центр одной из них расположен за пределами второй окружности. Такой вид касания называется </a:t>
            </a:r>
            <a:r>
              <a:rPr lang="ru-RU" i="1" dirty="0" smtClean="0"/>
              <a:t>внешним касанием</a:t>
            </a:r>
            <a:r>
              <a:rPr lang="ru-RU" dirty="0" smtClean="0"/>
              <a:t>, а такие окружности называются внешне касающимися. Точка касания внешне касающихся окружностей лежит на линии центров.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1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157163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1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214662"/>
            <a:ext cx="439103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389120"/>
          </a:xfrm>
        </p:spPr>
        <p:txBody>
          <a:bodyPr/>
          <a:lstStyle/>
          <a:p>
            <a:r>
              <a:rPr lang="ru-RU" dirty="0" smtClean="0"/>
              <a:t>Если                   , тогда малая окружность лежит внутри большой, но имеет с ней одну общую точку на линии центров. </a:t>
            </a:r>
          </a:p>
          <a:p>
            <a:pPr>
              <a:buNone/>
            </a:pPr>
            <a:r>
              <a:rPr lang="ru-RU" dirty="0" smtClean="0"/>
              <a:t>   Такой случай называют </a:t>
            </a:r>
            <a:r>
              <a:rPr lang="ru-RU" i="1" dirty="0" smtClean="0"/>
              <a:t>внутренним касанием</a:t>
            </a:r>
            <a:r>
              <a:rPr lang="ru-RU" dirty="0" smtClean="0"/>
              <a:t>, а такие окружности называют внутренне касающимися.</a:t>
            </a:r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1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1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643182"/>
            <a:ext cx="471490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389120"/>
          </a:xfrm>
        </p:spPr>
        <p:txBody>
          <a:bodyPr/>
          <a:lstStyle/>
          <a:p>
            <a:r>
              <a:rPr lang="ru-RU" dirty="0" smtClean="0"/>
              <a:t>Если                                    , то окружности пересекаются в двух точках и называются </a:t>
            </a:r>
            <a:r>
              <a:rPr lang="ru-RU" i="1" dirty="0" smtClean="0"/>
              <a:t>пересекающимися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16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257176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1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85992"/>
            <a:ext cx="5262589" cy="407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istory_of_wheel_wooden_spoke.jpg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3612583" y="3461513"/>
            <a:ext cx="3286148" cy="3184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C:\Users\uzer\Documents\фОТО\baranka-ma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54" y="824060"/>
            <a:ext cx="2428875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C:\Users\Администратор\Desktop\163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9968">
            <a:off x="451821" y="3844026"/>
            <a:ext cx="271462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uzer\Documents\фОТО\чашка смолоком.jpg"/>
          <p:cNvPicPr>
            <a:picLocks noChangeAspect="1" noChangeArrowheads="1"/>
          </p:cNvPicPr>
          <p:nvPr/>
        </p:nvPicPr>
        <p:blipFill rotWithShape="1">
          <a:blip r:embed="rId5" cstate="print">
            <a:extLst/>
          </a:blip>
          <a:srcRect l="44854"/>
          <a:stretch/>
        </p:blipFill>
        <p:spPr bwMode="auto">
          <a:xfrm>
            <a:off x="6175484" y="1052736"/>
            <a:ext cx="2124725" cy="2408777"/>
          </a:xfrm>
          <a:prstGeom prst="flowChartPredefinedProcess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8654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39750" y="1484313"/>
            <a:ext cx="2736850" cy="2590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Line 14"/>
          <p:cNvSpPr>
            <a:spLocks noChangeShapeType="1"/>
          </p:cNvSpPr>
          <p:nvPr/>
        </p:nvSpPr>
        <p:spPr bwMode="auto">
          <a:xfrm>
            <a:off x="1835150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1908175" y="27813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08175" y="22764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b="1" dirty="0"/>
              <a:t>О</a:t>
            </a:r>
          </a:p>
        </p:txBody>
      </p:sp>
      <p:sp>
        <p:nvSpPr>
          <p:cNvPr id="2054" name="Rectangle 19"/>
          <p:cNvSpPr>
            <a:spLocks noGrp="1" noChangeArrowheads="1"/>
          </p:cNvSpPr>
          <p:nvPr>
            <p:ph type="title"/>
          </p:nvPr>
        </p:nvSpPr>
        <p:spPr>
          <a:xfrm>
            <a:off x="250825" y="577057"/>
            <a:ext cx="8015288" cy="55959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                 Назовите элементы окружности.</a:t>
            </a:r>
            <a:endParaRPr lang="ru-RU" sz="32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000500" y="1857375"/>
            <a:ext cx="409989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</a:rPr>
              <a:t>Окружность (О, </a:t>
            </a:r>
            <a:r>
              <a:rPr lang="en-US" sz="3200" b="1" i="1" dirty="0" smtClean="0">
                <a:solidFill>
                  <a:schemeClr val="bg1">
                    <a:lumMod val="10000"/>
                  </a:schemeClr>
                </a:solidFill>
              </a:rPr>
              <a:t>r</a:t>
            </a:r>
            <a:r>
              <a:rPr lang="ru-RU" sz="3200" b="1" i="1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ru-RU" sz="3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143375" y="29289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ОК = </a:t>
            </a:r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r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– радиус</a:t>
            </a: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979613" y="2852738"/>
            <a:ext cx="8636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339975" y="2852738"/>
            <a:ext cx="21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/>
              <a:t>r</a:t>
            </a:r>
            <a:endParaRPr lang="ru-RU" sz="2000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539750" y="1557338"/>
            <a:ext cx="18002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50825" y="27813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/>
              <a:t>A</a:t>
            </a:r>
            <a:endParaRPr lang="ru-RU" sz="2000" b="1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339975" y="11969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3086" name="Text Box 31"/>
          <p:cNvSpPr txBox="1">
            <a:spLocks noChangeArrowheads="1"/>
          </p:cNvSpPr>
          <p:nvPr/>
        </p:nvSpPr>
        <p:spPr bwMode="auto">
          <a:xfrm>
            <a:off x="3924300" y="242093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138613" y="3527426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АВ – хорда 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827088" y="2060575"/>
            <a:ext cx="223202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68313" y="35004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059113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138613" y="4108831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CD </a:t>
            </a: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sym typeface="Symbol" pitchFamily="18" charset="2"/>
              </a:rPr>
              <a:t>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диаметр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2928938" y="3643313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</p:spTree>
    <p:extLst>
      <p:ext uri="{BB962C8B-B14F-4D97-AF65-F5344CB8AC3E}">
        <p14:creationId xmlns:p14="http://schemas.microsoft.com/office/powerpoint/2010/main" val="5122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8" grpId="0"/>
      <p:bldP spid="5141" grpId="0" build="allAtOnce"/>
      <p:bldP spid="5143" grpId="0" animBg="1"/>
      <p:bldP spid="5145" grpId="0"/>
      <p:bldP spid="5146" grpId="0" animBg="1"/>
      <p:bldP spid="5148" grpId="0"/>
      <p:bldP spid="5150" grpId="0"/>
      <p:bldP spid="5154" grpId="0" animBg="1"/>
      <p:bldP spid="515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3048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Garamond" pitchFamily="18" charset="0"/>
              </a:rPr>
              <a:t>Соедините линями соответствующие части высказываний: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09600" y="1295400"/>
          <a:ext cx="7924800" cy="477419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219269"/>
                <a:gridCol w="596161"/>
                <a:gridCol w="4109370"/>
              </a:tblGrid>
              <a:tr h="91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 Диаметр окружности – это …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геометрическая фигура, состоящая из всех точек, расположенных на заданном расстоянии от данной точки.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2. Дуга окружности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отрезок, соединяющий центр с какой-либо точкой окружности.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3. Окружность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хорда, проходящая через центр окружности.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4. Радиус окружности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 отрезок, соединяющий две точки окружности.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 Хорда окружности – это …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 часть окружности, ограниченная двумя точками.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650677" y="1905000"/>
            <a:ext cx="997523" cy="1828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44195" y="2805545"/>
            <a:ext cx="904005" cy="245225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650677" y="2057400"/>
            <a:ext cx="845123" cy="167640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733800" y="2971800"/>
            <a:ext cx="762000" cy="144780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650677" y="4419600"/>
            <a:ext cx="997523" cy="1143000"/>
          </a:xfrm>
          <a:prstGeom prst="line">
            <a:avLst/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Выберите на рисунке отрезки, которые являются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953000"/>
            <a:ext cx="57150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а) хордами окружности;</a:t>
            </a:r>
          </a:p>
          <a:p>
            <a:pPr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б) диаметрами окружности;</a:t>
            </a:r>
          </a:p>
          <a:p>
            <a:pPr>
              <a:buFont typeface="Wingdings" pitchFamily="2" charset="2"/>
              <a:buNone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в) радиусами окружности.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800600" y="1981200"/>
            <a:ext cx="2590800" cy="2590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76800" y="3657600"/>
            <a:ext cx="14478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0245" idx="1"/>
            <a:endCxn id="10245" idx="5"/>
          </p:cNvCxnSpPr>
          <p:nvPr/>
        </p:nvCxnSpPr>
        <p:spPr>
          <a:xfrm>
            <a:off x="5180013" y="2360613"/>
            <a:ext cx="1831975" cy="1831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0245" idx="0"/>
          </p:cNvCxnSpPr>
          <p:nvPr/>
        </p:nvCxnSpPr>
        <p:spPr>
          <a:xfrm>
            <a:off x="6096000" y="1981200"/>
            <a:ext cx="990600" cy="1066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245" idx="2"/>
          </p:cNvCxnSpPr>
          <p:nvPr/>
        </p:nvCxnSpPr>
        <p:spPr>
          <a:xfrm>
            <a:off x="4800600" y="32766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76800" y="28194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45" idx="6"/>
          </p:cNvCxnSpPr>
          <p:nvPr/>
        </p:nvCxnSpPr>
        <p:spPr>
          <a:xfrm>
            <a:off x="7391400" y="32766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96000" y="28956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O</a:t>
            </a:r>
            <a:endParaRPr lang="ru-RU" sz="3200" b="1" i="1" dirty="0">
              <a:latin typeface="+mj-lt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010400" y="40386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A</a:t>
            </a:r>
            <a:endParaRPr lang="ru-RU" sz="3200" b="1" i="1" dirty="0">
              <a:latin typeface="+mj-lt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724400" y="17526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B</a:t>
            </a:r>
            <a:endParaRPr lang="ru-RU" sz="3200" b="1" i="1" dirty="0">
              <a:latin typeface="+mj-lt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267200" y="2362200"/>
            <a:ext cx="550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M</a:t>
            </a:r>
            <a:endParaRPr lang="ru-RU" sz="3200" b="1" i="1" dirty="0">
              <a:latin typeface="+mj-lt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4191000" y="297180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P</a:t>
            </a:r>
            <a:endParaRPr lang="ru-RU" sz="3200" b="1" i="1" dirty="0">
              <a:latin typeface="+mj-lt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4343400" y="33528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C</a:t>
            </a:r>
            <a:endParaRPr lang="ru-RU" sz="3200" b="1" i="1" dirty="0">
              <a:latin typeface="+mj-lt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791200" y="1371600"/>
            <a:ext cx="59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C</a:t>
            </a:r>
            <a:r>
              <a:rPr lang="en-US" sz="3200" b="1" i="1" baseline="-25000" dirty="0">
                <a:latin typeface="+mj-lt"/>
              </a:rPr>
              <a:t>1</a:t>
            </a:r>
            <a:endParaRPr lang="ru-RU" sz="3200" b="1" i="1" dirty="0">
              <a:latin typeface="+mj-lt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391400" y="24384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N</a:t>
            </a:r>
            <a:endParaRPr lang="ru-RU" sz="3200" b="1" i="1" dirty="0">
              <a:latin typeface="+mj-lt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7315200" y="320040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T</a:t>
            </a:r>
            <a:endParaRPr lang="ru-RU" sz="3200" b="1" i="1" dirty="0">
              <a:latin typeface="+mj-lt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153400" y="32766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S</a:t>
            </a:r>
            <a:endParaRPr lang="ru-RU" sz="3200" b="1" i="1" dirty="0">
              <a:latin typeface="+mj-lt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6629400" y="2209800"/>
            <a:ext cx="61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D</a:t>
            </a:r>
            <a:r>
              <a:rPr lang="en-US" sz="3200" b="1" i="1" baseline="-25000" dirty="0">
                <a:latin typeface="+mj-lt"/>
              </a:rPr>
              <a:t>1</a:t>
            </a:r>
            <a:endParaRPr lang="ru-RU" sz="3200" b="1" i="1" dirty="0">
              <a:latin typeface="+mj-lt"/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6172200" y="44958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latin typeface="+mj-lt"/>
              </a:rPr>
              <a:t>D</a:t>
            </a:r>
            <a:endParaRPr lang="ru-RU" sz="3200" b="1" i="1" dirty="0">
              <a:latin typeface="+mj-lt"/>
            </a:endParaRPr>
          </a:p>
        </p:txBody>
      </p:sp>
      <p:sp>
        <p:nvSpPr>
          <p:cNvPr id="35" name="Пятно 1 34"/>
          <p:cNvSpPr/>
          <p:nvPr/>
        </p:nvSpPr>
        <p:spPr>
          <a:xfrm>
            <a:off x="4267200" y="4800600"/>
            <a:ext cx="2895600" cy="914400"/>
          </a:xfrm>
          <a:prstGeom prst="irregularSeal1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</a:rPr>
              <a:t>CD,MN</a:t>
            </a:r>
            <a:endParaRPr lang="ru-RU" sz="32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Пятно 1 35"/>
          <p:cNvSpPr/>
          <p:nvPr/>
        </p:nvSpPr>
        <p:spPr>
          <a:xfrm>
            <a:off x="4876800" y="5334000"/>
            <a:ext cx="2895600" cy="91440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</a:rPr>
              <a:t>AB</a:t>
            </a:r>
            <a:endParaRPr lang="ru-RU" sz="32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Пятно 1 36"/>
          <p:cNvSpPr/>
          <p:nvPr/>
        </p:nvSpPr>
        <p:spPr>
          <a:xfrm>
            <a:off x="4748213" y="5791200"/>
            <a:ext cx="3657600" cy="914400"/>
          </a:xfrm>
          <a:prstGeom prst="irregularSeal1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i="1" dirty="0" smtClean="0">
                <a:solidFill>
                  <a:schemeClr val="tx1"/>
                </a:solidFill>
                <a:latin typeface="+mj-lt"/>
              </a:rPr>
              <a:t>OP,OB,OA</a:t>
            </a:r>
            <a:r>
              <a:rPr lang="en-US" sz="3200" b="1" i="1" dirty="0">
                <a:solidFill>
                  <a:schemeClr val="tx1"/>
                </a:solidFill>
                <a:latin typeface="+mj-lt"/>
              </a:rPr>
              <a:t>,</a:t>
            </a:r>
            <a:endParaRPr lang="ru-RU" sz="3200" b="1" i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0" name="Picture 6" descr="http://barnaulds71.narod.ru/olderfiles/1/324.gif"/>
          <p:cNvPicPr>
            <a:picLocks noChangeAspect="1" noChangeArrowheads="1"/>
          </p:cNvPicPr>
          <p:nvPr/>
        </p:nvPicPr>
        <p:blipFill>
          <a:blip r:embed="rId2"/>
          <a:srcRect l="4944" t="3922" r="5949"/>
          <a:stretch>
            <a:fillRect/>
          </a:stretch>
        </p:blipFill>
        <p:spPr bwMode="auto">
          <a:xfrm rot="545102">
            <a:off x="756774" y="1873098"/>
            <a:ext cx="3571900" cy="3365805"/>
          </a:xfrm>
          <a:prstGeom prst="rect">
            <a:avLst/>
          </a:prstGeom>
          <a:noFill/>
          <a:effectLst/>
          <a:scene3d>
            <a:camera prst="isometricRightUp">
              <a:rot lat="1799999" lon="12000000" rev="212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411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случаи взаимного расположения окружностей</a:t>
            </a:r>
            <a:endParaRPr lang="ru-RU" dirty="0"/>
          </a:p>
        </p:txBody>
      </p:sp>
      <p:pic>
        <p:nvPicPr>
          <p:cNvPr id="4" name="Содержимое 3" descr="https://videouroki.net/videouroki/conspekty/geom9/18-vzaimnoie-raspolozhieniie-dvukh-okruzhnostiei.files/image0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9296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1. Центры окружностей совпадают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357694"/>
            <a:ext cx="7572428" cy="20002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Такие окружности называются </a:t>
            </a:r>
            <a:r>
              <a:rPr lang="ru-RU" b="1" dirty="0" smtClean="0"/>
              <a:t>концентрическими</a:t>
            </a:r>
            <a:r>
              <a:rPr lang="ru-RU" dirty="0" smtClean="0"/>
              <a:t>. Если радиусы окружностей не равны, то такие окружности образуют </a:t>
            </a:r>
            <a:r>
              <a:rPr lang="ru-RU" i="1" dirty="0" smtClean="0"/>
              <a:t>кольцо.</a:t>
            </a:r>
            <a:r>
              <a:rPr lang="ru-RU" dirty="0" smtClean="0"/>
              <a:t> Если радиусы окружностей равны, то окружности совпадают</a:t>
            </a:r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0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5246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2. Центры окружностей не совпадают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15001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Соединим центры прямой, которую назовем </a:t>
            </a:r>
            <a:r>
              <a:rPr lang="ru-RU" sz="3000" i="1" dirty="0" smtClean="0"/>
              <a:t>линией центров</a:t>
            </a:r>
            <a:r>
              <a:rPr lang="ru-RU" dirty="0" smtClean="0"/>
              <a:t> данной пары окружностей. Обозначим через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 – расстояние между центрами </a:t>
            </a:r>
            <a:r>
              <a:rPr lang="ru-RU" dirty="0"/>
              <a:t>окружностей. И будем считать, что </a:t>
            </a:r>
          </a:p>
        </p:txBody>
      </p:sp>
      <p:pic>
        <p:nvPicPr>
          <p:cNvPr id="4" name="Рисунок 3" descr="https://videouroki.net/videouroki/conspekty/geom9/18-vzaimnoie-raspolozhieniie-dvukh-okruzhnostiei.files/image0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92935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09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2643166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389120"/>
          </a:xfrm>
        </p:spPr>
        <p:txBody>
          <a:bodyPr/>
          <a:lstStyle/>
          <a:p>
            <a:r>
              <a:rPr lang="ru-RU" dirty="0" smtClean="0"/>
              <a:t>Если                     , то очевидно, что окружности не пересекаются. В этом случае говорят, что одна окружность лежит вне другой.</a:t>
            </a:r>
          </a:p>
          <a:p>
            <a:endParaRPr lang="ru-RU" dirty="0"/>
          </a:p>
        </p:txBody>
      </p:sp>
      <p:pic>
        <p:nvPicPr>
          <p:cNvPr id="4" name="Рисунок 3" descr="https://videouroki.net/videouroki/conspekty/geom9/18-vzaimnoie-raspolozhieniie-dvukh-okruzhnostiei.files/image01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9026" y="571480"/>
            <a:ext cx="1421338" cy="59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videouroki.net/videouroki/conspekty/geom9/18-vzaimnoie-raspolozhieniie-dvukh-okruzhnostiei.files/image011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579026" y="2285992"/>
            <a:ext cx="591450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303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Calibri</vt:lpstr>
      <vt:lpstr>Constantia</vt:lpstr>
      <vt:lpstr>Garamond</vt:lpstr>
      <vt:lpstr>Symbol</vt:lpstr>
      <vt:lpstr>Times New Roman</vt:lpstr>
      <vt:lpstr>Wingdings</vt:lpstr>
      <vt:lpstr>Wingdings 2</vt:lpstr>
      <vt:lpstr>Поток</vt:lpstr>
      <vt:lpstr>Окружность.  Взаимное расположение двух  окружностей</vt:lpstr>
      <vt:lpstr>Презентация PowerPoint</vt:lpstr>
      <vt:lpstr>                 Назовите элементы окружности.</vt:lpstr>
      <vt:lpstr>Презентация PowerPoint</vt:lpstr>
      <vt:lpstr>Выберите на рисунке отрезки, которые являются</vt:lpstr>
      <vt:lpstr>Возможные случаи взаимного расположения окружностей</vt:lpstr>
      <vt:lpstr>1. Центры окружностей совпадают</vt:lpstr>
      <vt:lpstr>2. Центры окружностей не совпадают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двух  окружностей</dc:title>
  <dc:creator>Оксана</dc:creator>
  <cp:lastModifiedBy>Юличка</cp:lastModifiedBy>
  <cp:revision>15</cp:revision>
  <dcterms:created xsi:type="dcterms:W3CDTF">2017-11-08T18:19:07Z</dcterms:created>
  <dcterms:modified xsi:type="dcterms:W3CDTF">2019-07-17T12:44:02Z</dcterms:modified>
</cp:coreProperties>
</file>