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06" r:id="rId3"/>
    <p:sldId id="267" r:id="rId4"/>
    <p:sldId id="335" r:id="rId5"/>
    <p:sldId id="336" r:id="rId6"/>
    <p:sldId id="338" r:id="rId7"/>
    <p:sldId id="268" r:id="rId8"/>
    <p:sldId id="340" r:id="rId9"/>
    <p:sldId id="309" r:id="rId10"/>
    <p:sldId id="343" r:id="rId11"/>
    <p:sldId id="269" r:id="rId12"/>
    <p:sldId id="310" r:id="rId13"/>
    <p:sldId id="342" r:id="rId14"/>
    <p:sldId id="344" r:id="rId15"/>
    <p:sldId id="270" r:id="rId16"/>
    <p:sldId id="345" r:id="rId17"/>
    <p:sldId id="311" r:id="rId18"/>
    <p:sldId id="347" r:id="rId19"/>
    <p:sldId id="271" r:id="rId20"/>
    <p:sldId id="318" r:id="rId21"/>
    <p:sldId id="348" r:id="rId22"/>
    <p:sldId id="313" r:id="rId23"/>
    <p:sldId id="314" r:id="rId24"/>
    <p:sldId id="315" r:id="rId25"/>
    <p:sldId id="316" r:id="rId26"/>
    <p:sldId id="322" r:id="rId27"/>
    <p:sldId id="324" r:id="rId28"/>
    <p:sldId id="325" r:id="rId29"/>
    <p:sldId id="272" r:id="rId30"/>
    <p:sldId id="273" r:id="rId31"/>
    <p:sldId id="274" r:id="rId32"/>
    <p:sldId id="275" r:id="rId33"/>
    <p:sldId id="276" r:id="rId34"/>
    <p:sldId id="359" r:id="rId35"/>
    <p:sldId id="354" r:id="rId36"/>
    <p:sldId id="281" r:id="rId37"/>
    <p:sldId id="282" r:id="rId38"/>
    <p:sldId id="356" r:id="rId39"/>
    <p:sldId id="283" r:id="rId40"/>
    <p:sldId id="288" r:id="rId41"/>
    <p:sldId id="352" r:id="rId42"/>
    <p:sldId id="290" r:id="rId43"/>
    <p:sldId id="351" r:id="rId44"/>
    <p:sldId id="293" r:id="rId45"/>
    <p:sldId id="297" r:id="rId46"/>
    <p:sldId id="357" r:id="rId47"/>
    <p:sldId id="355" r:id="rId48"/>
    <p:sldId id="331" r:id="rId49"/>
    <p:sldId id="358"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1669252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977865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984225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14.03.2019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7439778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solidFill>
                  <a:prstClr val="black">
                    <a:tint val="75000"/>
                  </a:prstClr>
                </a:solidFill>
              </a:rPr>
              <a:pPr/>
              <a:t>14.03.2019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4206924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solidFill>
                  <a:prstClr val="black">
                    <a:tint val="75000"/>
                  </a:prstClr>
                </a:solidFill>
              </a:rPr>
              <a:pPr/>
              <a:t>14.03.2019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0333654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prstClr val="black">
                    <a:tint val="75000"/>
                  </a:prstClr>
                </a:solidFill>
              </a:rPr>
              <a:pPr/>
              <a:t>14.03.2019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6082408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14.03.2019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133260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14.03.2019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2368280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5808446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14.03.2019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6124671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14.03.2019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14.03.2019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14.03.2019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14.03.2019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14.03.2019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l="-37000" r="-3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14.03.2019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l="-37000" r="-3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solidFill>
                  <a:prstClr val="black">
                    <a:tint val="75000"/>
                  </a:prstClr>
                </a:solidFill>
              </a:rPr>
              <a:pPr/>
              <a:t>14.03.2019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1539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hyperlink" Target="https://ru.wikipedia.org/wiki/%D0%A0%D0%B0%D0%B1%D0%BE%D1%87%D0%B8%D0%B5" TargetMode="External"/><Relationship Id="rId13" Type="http://schemas.openxmlformats.org/officeDocument/2006/relationships/image" Target="../media/image13.png"/><Relationship Id="rId3" Type="http://schemas.openxmlformats.org/officeDocument/2006/relationships/hyperlink" Target="https://ru.wikipedia.org/wiki/%D0%97%D0%B5%D0%BC%D0%BB%D1%8F" TargetMode="External"/><Relationship Id="rId7" Type="http://schemas.openxmlformats.org/officeDocument/2006/relationships/hyperlink" Target="https://ru.wikipedia.org/wiki/%D0%9A%D1%80%D0%B0%D1%81%D0%BD%D0%B0%D1%8F_%D0%B7%D0%B2%D0%B5%D0%B7%D0%B4%D0%B0" TargetMode="External"/><Relationship Id="rId12" Type="http://schemas.openxmlformats.org/officeDocument/2006/relationships/hyperlink" Target="https://ru.wikipedia.org/wiki/%D0%98%D0%BD%D1%82%D0%B5%D1%80%D0%BD%D0%B0%D1%86%D0%B8%D0%BE%D0%BD%D0%B0%D0%BB%D0%B8%D0%B7%D0%BC" TargetMode="External"/><Relationship Id="rId2" Type="http://schemas.openxmlformats.org/officeDocument/2006/relationships/hyperlink" Target="https://ru.wikipedia.org/wiki/%D0%A1%D0%B5%D1%80%D0%BF_%D0%B8_%D0%BC%D0%BE%D0%BB%D0%BE%D1%82" TargetMode="External"/><Relationship Id="rId1" Type="http://schemas.openxmlformats.org/officeDocument/2006/relationships/slideLayout" Target="../slideLayouts/slideLayout18.xml"/><Relationship Id="rId6" Type="http://schemas.openxmlformats.org/officeDocument/2006/relationships/hyperlink" Target="https://ru.wikipedia.org/wiki/%D0%9F%D1%80%D0%BE%D0%BB%D0%B5%D1%82%D0%B0%D1%80%D0%B8%D0%B8_%D0%B2%D1%81%D0%B5%D1%85_%D1%81%D1%82%D1%80%D0%B0%D0%BD,_%D1%81%D0%BE%D0%B5%D0%B4%D0%B8%D0%BD%D1%8F%D0%B9%D1%82%D0%B5%D1%81%D1%8C!" TargetMode="External"/><Relationship Id="rId11" Type="http://schemas.openxmlformats.org/officeDocument/2006/relationships/hyperlink" Target="https://ru.wikipedia.org/wiki/%D0%9D%D0%B0%D1%86%D0%B8%D1%8F" TargetMode="External"/><Relationship Id="rId5" Type="http://schemas.openxmlformats.org/officeDocument/2006/relationships/hyperlink" Target="https://ru.wikipedia.org/wiki/%D0%9A%D0%BE%D0%BB%D0%BE%D1%81" TargetMode="External"/><Relationship Id="rId10" Type="http://schemas.openxmlformats.org/officeDocument/2006/relationships/hyperlink" Target="https://ru.wikipedia.org/wiki/%D0%A1%D0%BE%D1%8E%D0%B7%D0%BD%D0%B0%D1%8F_%D1%80%D0%B5%D1%81%D0%BF%D1%83%D0%B1%D0%BB%D0%B8%D0%BA%D0%B0" TargetMode="External"/><Relationship Id="rId4" Type="http://schemas.openxmlformats.org/officeDocument/2006/relationships/hyperlink" Target="https://ru.wikipedia.org/wiki/%D0%A1%D0%BE%D0%BB%D0%BD%D1%86%D0%B5" TargetMode="External"/><Relationship Id="rId9" Type="http://schemas.openxmlformats.org/officeDocument/2006/relationships/hyperlink" Target="https://ru.wikipedia.org/wiki/%D0%9A%D1%80%D0%B5%D1%81%D1%82%D1%8C%D1%8F%D0%BD%D0%B8%D0%B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ote4estvo.ru/praviteli-xx-veka/482-boris-nikolaevich-elcin.html"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7.pn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7.pn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1.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7.png"/><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7.pn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7.png"/><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7.png"/><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hyperlink" Target="https://dic.academic.ru/dic.nsf/ruwiki/556" TargetMode="External"/><Relationship Id="rId2" Type="http://schemas.openxmlformats.org/officeDocument/2006/relationships/image" Target="../media/image6.gif"/><Relationship Id="rId1" Type="http://schemas.openxmlformats.org/officeDocument/2006/relationships/slideLayout" Target="../slideLayouts/slideLayout18.xml"/><Relationship Id="rId6" Type="http://schemas.openxmlformats.org/officeDocument/2006/relationships/hyperlink" Target="https://dic.academic.ru/dic.nsf/ruwiki/2898" TargetMode="External"/><Relationship Id="rId5" Type="http://schemas.openxmlformats.org/officeDocument/2006/relationships/image" Target="../media/image9.gif"/><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hyperlink" Target="https://ru.wikipedia.org/wiki/%D0%A1%D0%B5%D1%80%D0%BF_%D0%B8_%D0%BC%D0%BE%D0%BB%D0%BE%D1%82" TargetMode="External"/><Relationship Id="rId2" Type="http://schemas.openxmlformats.org/officeDocument/2006/relationships/hyperlink" Target="https://ru.wikipedia.org/wiki/%D0%A1%D0%BE%D1%8E%D0%B7_%D0%A1%D0%BE%D0%B2%D0%B5%D1%82%D1%81%D0%BA%D0%B8%D1%85_%D0%A1%D0%BE%D1%86%D0%B8%D0%B0%D0%BB%D0%B8%D1%81%D1%82%D0%B8%D1%87%D0%B5%D1%81%D0%BA%D0%B8%D1%85_%D0%A0%D0%B5%D1%81%D0%BF%D1%83%D0%B1%D0%BB%D0%B8%D0%BA" TargetMode="External"/><Relationship Id="rId1" Type="http://schemas.openxmlformats.org/officeDocument/2006/relationships/slideLayout" Target="../slideLayouts/slideLayout18.xml"/><Relationship Id="rId6" Type="http://schemas.openxmlformats.org/officeDocument/2006/relationships/hyperlink" Target="https://ru.wikipedia.org/wiki/1924_%D0%B3%D0%BE%D0%B4" TargetMode="External"/><Relationship Id="rId5" Type="http://schemas.openxmlformats.org/officeDocument/2006/relationships/hyperlink" Target="https://ru.wikipedia.org/wiki/8_%D0%B0%D0%BF%D1%80%D0%B5%D0%BB%D1%8F"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37000" r="-3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2910" y="2285992"/>
            <a:ext cx="8501090" cy="1012823"/>
          </a:xfrm>
        </p:spPr>
        <p:txBody>
          <a:bodyPr>
            <a:prstTxWarp prst="textCanUp">
              <a:avLst/>
            </a:prstTxWarp>
            <a:normAutofit fontScale="90000"/>
            <a:scene3d>
              <a:camera prst="perspectiveContrastingRightFacing"/>
              <a:lightRig rig="threePt" dir="t"/>
            </a:scene3d>
            <a:sp3d extrusionH="57150">
              <a:bevelT w="38100" h="38100"/>
            </a:sp3d>
          </a:bodyPr>
          <a:lstStyle/>
          <a:p>
            <a:r>
              <a:rPr lang="ru-RU" dirty="0" smtClean="0">
                <a:solidFill>
                  <a:srgbClr val="00B0F0"/>
                </a:solidFill>
                <a:effectLst>
                  <a:reflection blurRad="6350" stA="55000" endA="50" endPos="85000" dist="29997" dir="5400000" sy="-100000" algn="bl" rotWithShape="0"/>
                </a:effectLst>
                <a:latin typeface="Times New Roman" panose="02020603050405020304" pitchFamily="18" charset="0"/>
                <a:cs typeface="Times New Roman" panose="02020603050405020304" pitchFamily="18" charset="0"/>
              </a:rPr>
              <a:t>Государственные символы нашей Родины</a:t>
            </a:r>
            <a:endParaRPr lang="ru-RU" dirty="0">
              <a:solidFill>
                <a:srgbClr val="00B0F0"/>
              </a:solidFill>
              <a:effectLst>
                <a:reflection blurRad="6350" stA="55000" endA="50" endPos="85000" dist="29997" dir="5400000" sy="-100000" algn="bl" rotWithShape="0"/>
              </a:effectLst>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643042" y="5105400"/>
            <a:ext cx="6400800" cy="1131912"/>
          </a:xfrm>
        </p:spPr>
        <p:txBody>
          <a:bodyPr>
            <a:normAutofit fontScale="92500"/>
          </a:bodyPr>
          <a:lstStyle/>
          <a:p>
            <a:r>
              <a:rPr lang="ru-RU" sz="2400" b="1" dirty="0" smtClean="0">
                <a:solidFill>
                  <a:srgbClr val="00B0F0"/>
                </a:solidFill>
                <a:latin typeface="Times New Roman" panose="02020603050405020304" pitchFamily="18" charset="0"/>
                <a:cs typeface="Times New Roman" panose="02020603050405020304" pitchFamily="18" charset="0"/>
              </a:rPr>
              <a:t>Г. Санкт Петербург СПб КВК МО РФ</a:t>
            </a:r>
          </a:p>
          <a:p>
            <a:r>
              <a:rPr lang="ru-RU" sz="2400" b="1" dirty="0" smtClean="0">
                <a:solidFill>
                  <a:srgbClr val="00B0F0"/>
                </a:solidFill>
                <a:latin typeface="Times New Roman" panose="02020603050405020304" pitchFamily="18" charset="0"/>
                <a:cs typeface="Times New Roman" panose="02020603050405020304" pitchFamily="18" charset="0"/>
              </a:rPr>
              <a:t>Воспитатель 34 учебного взвода Леушин Е.В.</a:t>
            </a:r>
            <a:endParaRPr lang="ru-RU" sz="24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86252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97876"/>
            <a:ext cx="7470572" cy="4248472"/>
          </a:xfrm>
        </p:spPr>
        <p:txBody>
          <a:bodyPr>
            <a:normAutofit/>
          </a:bodyPr>
          <a:lstStyle/>
          <a:p>
            <a:r>
              <a:rPr lang="ru-RU" sz="2400" b="1" dirty="0" smtClean="0">
                <a:solidFill>
                  <a:srgbClr val="0070C0"/>
                </a:solidFill>
              </a:rPr>
              <a:t>Какой герб являлся гербом СССР</a:t>
            </a:r>
            <a:endParaRPr lang="ru-RU" sz="2400" b="1" dirty="0">
              <a:solidFill>
                <a:srgbClr val="0070C0"/>
              </a:solidFill>
            </a:endParaRPr>
          </a:p>
        </p:txBody>
      </p:sp>
      <p:pic>
        <p:nvPicPr>
          <p:cNvPr id="7172" name="Picture 4" descr="https://cdn.fishki.net/upload/post/201512/06/1765872/tn/1397129668_gerb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2570801"/>
            <a:ext cx="1992996" cy="217300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tate Emblem of the Soviet Union.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97876"/>
            <a:ext cx="19050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tate Emblem of the Soviet Union.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4594115"/>
            <a:ext cx="19050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at of Arms of the Russian Federation.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564904"/>
            <a:ext cx="1905000" cy="2257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81198" y="980728"/>
            <a:ext cx="4572000" cy="5078313"/>
          </a:xfrm>
          <a:prstGeom prst="rect">
            <a:avLst/>
          </a:prstGeom>
        </p:spPr>
        <p:txBody>
          <a:bodyPr>
            <a:spAutoFit/>
          </a:bodyPr>
          <a:lstStyle/>
          <a:p>
            <a:r>
              <a:rPr lang="ru-RU" b="1" dirty="0">
                <a:solidFill>
                  <a:srgbClr val="0070C0"/>
                </a:solidFill>
                <a:latin typeface="Arial" panose="020B0604020202020204" pitchFamily="34" charset="0"/>
              </a:rPr>
              <a:t>Государственный герб СССР</a:t>
            </a:r>
            <a:r>
              <a:rPr lang="ru-RU" dirty="0">
                <a:solidFill>
                  <a:srgbClr val="0070C0"/>
                </a:solidFill>
                <a:latin typeface="Arial" panose="020B0604020202020204" pitchFamily="34" charset="0"/>
              </a:rPr>
              <a:t> </a:t>
            </a:r>
            <a:r>
              <a:rPr lang="ru-RU" dirty="0" smtClean="0">
                <a:solidFill>
                  <a:srgbClr val="0070C0"/>
                </a:solidFill>
                <a:latin typeface="Arial" panose="020B0604020202020204" pitchFamily="34" charset="0"/>
              </a:rPr>
              <a:t>—представляет </a:t>
            </a:r>
            <a:r>
              <a:rPr lang="ru-RU" dirty="0">
                <a:solidFill>
                  <a:srgbClr val="0070C0"/>
                </a:solidFill>
                <a:latin typeface="Arial" panose="020B0604020202020204" pitchFamily="34" charset="0"/>
              </a:rPr>
              <a:t>собой изображение </a:t>
            </a:r>
            <a:r>
              <a:rPr lang="ru-RU" dirty="0">
                <a:solidFill>
                  <a:srgbClr val="0070C0"/>
                </a:solidFill>
                <a:latin typeface="Arial" panose="020B0604020202020204" pitchFamily="34" charset="0"/>
                <a:hlinkClick r:id="rId2" tooltip="Серп и молот"/>
              </a:rPr>
              <a:t>серпа и молота</a:t>
            </a:r>
            <a:r>
              <a:rPr lang="ru-RU" dirty="0">
                <a:solidFill>
                  <a:srgbClr val="0070C0"/>
                </a:solidFill>
                <a:latin typeface="Arial" panose="020B0604020202020204" pitchFamily="34" charset="0"/>
              </a:rPr>
              <a:t> на фоне </a:t>
            </a:r>
            <a:r>
              <a:rPr lang="ru-RU" dirty="0">
                <a:solidFill>
                  <a:srgbClr val="0070C0"/>
                </a:solidFill>
                <a:latin typeface="Arial" panose="020B0604020202020204" pitchFamily="34" charset="0"/>
                <a:hlinkClick r:id="rId3" tooltip="Земля"/>
              </a:rPr>
              <a:t>земного шара</a:t>
            </a:r>
            <a:r>
              <a:rPr lang="ru-RU" dirty="0">
                <a:solidFill>
                  <a:srgbClr val="0070C0"/>
                </a:solidFill>
                <a:latin typeface="Arial" panose="020B0604020202020204" pitchFamily="34" charset="0"/>
              </a:rPr>
              <a:t>, в лучах </a:t>
            </a:r>
            <a:r>
              <a:rPr lang="ru-RU" dirty="0">
                <a:solidFill>
                  <a:srgbClr val="0070C0"/>
                </a:solidFill>
                <a:latin typeface="Arial" panose="020B0604020202020204" pitchFamily="34" charset="0"/>
                <a:hlinkClick r:id="rId4" tooltip="Солнце"/>
              </a:rPr>
              <a:t>солнца</a:t>
            </a:r>
            <a:r>
              <a:rPr lang="ru-RU" dirty="0">
                <a:solidFill>
                  <a:srgbClr val="0070C0"/>
                </a:solidFill>
                <a:latin typeface="Arial" panose="020B0604020202020204" pitchFamily="34" charset="0"/>
              </a:rPr>
              <a:t> и в обрамлении </a:t>
            </a:r>
            <a:r>
              <a:rPr lang="ru-RU" dirty="0">
                <a:solidFill>
                  <a:srgbClr val="0070C0"/>
                </a:solidFill>
                <a:latin typeface="Arial" panose="020B0604020202020204" pitchFamily="34" charset="0"/>
                <a:hlinkClick r:id="rId5" tooltip="Колос"/>
              </a:rPr>
              <a:t>колосьев</a:t>
            </a:r>
            <a:r>
              <a:rPr lang="ru-RU" dirty="0">
                <a:solidFill>
                  <a:srgbClr val="0070C0"/>
                </a:solidFill>
                <a:latin typeface="Arial" panose="020B0604020202020204" pitchFamily="34" charset="0"/>
              </a:rPr>
              <a:t>, с надписью на языках союзных республик «</a:t>
            </a:r>
            <a:r>
              <a:rPr lang="ru-RU" dirty="0">
                <a:solidFill>
                  <a:srgbClr val="0070C0"/>
                </a:solidFill>
                <a:latin typeface="Arial" panose="020B0604020202020204" pitchFamily="34" charset="0"/>
                <a:hlinkClick r:id="rId6" tooltip="Пролетарии всех стран, соединяйтесь!"/>
              </a:rPr>
              <a:t>Пролетарии всех стран, соединяйтесь!</a:t>
            </a:r>
            <a:r>
              <a:rPr lang="ru-RU" dirty="0">
                <a:solidFill>
                  <a:srgbClr val="0070C0"/>
                </a:solidFill>
                <a:latin typeface="Arial" panose="020B0604020202020204" pitchFamily="34" charset="0"/>
              </a:rPr>
              <a:t>». В верхней части герба — пятиконечная </a:t>
            </a:r>
            <a:r>
              <a:rPr lang="ru-RU" dirty="0">
                <a:solidFill>
                  <a:srgbClr val="0070C0"/>
                </a:solidFill>
                <a:latin typeface="Arial" panose="020B0604020202020204" pitchFamily="34" charset="0"/>
                <a:hlinkClick r:id="rId7" tooltip="Красная звезда"/>
              </a:rPr>
              <a:t>красная звезда</a:t>
            </a:r>
            <a:r>
              <a:rPr lang="ru-RU" dirty="0">
                <a:solidFill>
                  <a:srgbClr val="0070C0"/>
                </a:solidFill>
                <a:latin typeface="Arial" panose="020B0604020202020204" pitchFamily="34" charset="0"/>
              </a:rPr>
              <a:t> с жёлтым ободком.</a:t>
            </a:r>
          </a:p>
          <a:p>
            <a:r>
              <a:rPr lang="ru-RU" dirty="0">
                <a:solidFill>
                  <a:srgbClr val="0070C0"/>
                </a:solidFill>
                <a:latin typeface="Arial" panose="020B0604020202020204" pitchFamily="34" charset="0"/>
              </a:rPr>
              <a:t>Государственный герб СССР символизирует союз </a:t>
            </a:r>
            <a:r>
              <a:rPr lang="ru-RU" dirty="0">
                <a:solidFill>
                  <a:srgbClr val="0070C0"/>
                </a:solidFill>
                <a:latin typeface="Arial" panose="020B0604020202020204" pitchFamily="34" charset="0"/>
                <a:hlinkClick r:id="rId8" tooltip="Рабочие"/>
              </a:rPr>
              <a:t>рабочих</a:t>
            </a:r>
            <a:r>
              <a:rPr lang="ru-RU" dirty="0">
                <a:solidFill>
                  <a:srgbClr val="0070C0"/>
                </a:solidFill>
                <a:latin typeface="Arial" panose="020B0604020202020204" pitchFamily="34" charset="0"/>
              </a:rPr>
              <a:t> и </a:t>
            </a:r>
            <a:r>
              <a:rPr lang="ru-RU" dirty="0">
                <a:solidFill>
                  <a:srgbClr val="0070C0"/>
                </a:solidFill>
                <a:latin typeface="Arial" panose="020B0604020202020204" pitchFamily="34" charset="0"/>
                <a:hlinkClick r:id="rId9" tooltip="Крестьянин"/>
              </a:rPr>
              <a:t>крестьян</a:t>
            </a:r>
            <a:r>
              <a:rPr lang="ru-RU" dirty="0">
                <a:solidFill>
                  <a:srgbClr val="0070C0"/>
                </a:solidFill>
                <a:latin typeface="Arial" panose="020B0604020202020204" pitchFamily="34" charset="0"/>
              </a:rPr>
              <a:t>, добровольное объединение равноправных </a:t>
            </a:r>
            <a:r>
              <a:rPr lang="ru-RU" dirty="0">
                <a:solidFill>
                  <a:srgbClr val="0070C0"/>
                </a:solidFill>
                <a:latin typeface="Arial" panose="020B0604020202020204" pitchFamily="34" charset="0"/>
                <a:hlinkClick r:id="rId10" tooltip="Союзная республика"/>
              </a:rPr>
              <a:t>союзных республик</a:t>
            </a:r>
            <a:r>
              <a:rPr lang="ru-RU" dirty="0">
                <a:solidFill>
                  <a:srgbClr val="0070C0"/>
                </a:solidFill>
                <a:latin typeface="Arial" panose="020B0604020202020204" pitchFamily="34" charset="0"/>
              </a:rPr>
              <a:t> в едином союзном государстве, равноправие всех </a:t>
            </a:r>
            <a:r>
              <a:rPr lang="ru-RU" dirty="0">
                <a:solidFill>
                  <a:srgbClr val="0070C0"/>
                </a:solidFill>
                <a:latin typeface="Arial" panose="020B0604020202020204" pitchFamily="34" charset="0"/>
                <a:hlinkClick r:id="rId11" tooltip="Нация"/>
              </a:rPr>
              <a:t>наций</a:t>
            </a:r>
            <a:r>
              <a:rPr lang="ru-RU" dirty="0">
                <a:solidFill>
                  <a:srgbClr val="0070C0"/>
                </a:solidFill>
                <a:latin typeface="Arial" panose="020B0604020202020204" pitchFamily="34" charset="0"/>
              </a:rPr>
              <a:t> и выражает идею </a:t>
            </a:r>
            <a:r>
              <a:rPr lang="ru-RU" dirty="0">
                <a:solidFill>
                  <a:srgbClr val="0070C0"/>
                </a:solidFill>
                <a:latin typeface="Arial" panose="020B0604020202020204" pitchFamily="34" charset="0"/>
                <a:hlinkClick r:id="rId12" tooltip="Интернационализм"/>
              </a:rPr>
              <a:t>интернациональной</a:t>
            </a:r>
            <a:r>
              <a:rPr lang="ru-RU" dirty="0">
                <a:solidFill>
                  <a:srgbClr val="0070C0"/>
                </a:solidFill>
                <a:latin typeface="Arial" panose="020B0604020202020204" pitchFamily="34" charset="0"/>
              </a:rPr>
              <a:t> солидарности народов СССР с трудящимися всех стран планеты </a:t>
            </a:r>
            <a:r>
              <a:rPr lang="ru-RU" dirty="0">
                <a:solidFill>
                  <a:srgbClr val="0070C0"/>
                </a:solidFill>
                <a:latin typeface="Arial" panose="020B0604020202020204" pitchFamily="34" charset="0"/>
                <a:hlinkClick r:id="rId3" tooltip="Земля"/>
              </a:rPr>
              <a:t>Земля</a:t>
            </a:r>
            <a:r>
              <a:rPr lang="ru-RU" dirty="0">
                <a:solidFill>
                  <a:srgbClr val="0070C0"/>
                </a:solidFill>
                <a:latin typeface="Arial" panose="020B0604020202020204" pitchFamily="34" charset="0"/>
              </a:rPr>
              <a:t>.</a:t>
            </a:r>
            <a:endParaRPr lang="ru-RU" b="0" i="0" dirty="0">
              <a:solidFill>
                <a:srgbClr val="0070C0"/>
              </a:solidFill>
              <a:effectLst/>
              <a:latin typeface="Arial" panose="020B0604020202020204" pitchFamily="34" charset="0"/>
            </a:endParaRPr>
          </a:p>
        </p:txBody>
      </p:sp>
      <p:pic>
        <p:nvPicPr>
          <p:cNvPr id="3" name="Picture 2" descr="State Emblem of the Soviet Union.sv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536" y="1196752"/>
            <a:ext cx="3133010" cy="3227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84522" y="4869160"/>
            <a:ext cx="3923928" cy="923330"/>
          </a:xfrm>
          <a:prstGeom prst="rect">
            <a:avLst/>
          </a:prstGeom>
        </p:spPr>
        <p:txBody>
          <a:bodyPr wrap="square">
            <a:spAutoFit/>
          </a:bodyPr>
          <a:lstStyle/>
          <a:p>
            <a:r>
              <a:rPr lang="ru-RU" dirty="0">
                <a:solidFill>
                  <a:srgbClr val="0070C0"/>
                </a:solidFill>
                <a:latin typeface="Arial" panose="020B0604020202020204" pitchFamily="34" charset="0"/>
              </a:rPr>
              <a:t>22 сентября 1923 года рисунок герба был окончательно </a:t>
            </a:r>
            <a:r>
              <a:rPr lang="ru-RU" dirty="0" smtClean="0">
                <a:solidFill>
                  <a:srgbClr val="0070C0"/>
                </a:solidFill>
                <a:latin typeface="Arial" panose="020B0604020202020204" pitchFamily="34" charset="0"/>
              </a:rPr>
              <a:t>утверждён</a:t>
            </a:r>
            <a:endParaRPr lang="ru-RU" dirty="0">
              <a:solidFill>
                <a:srgbClr val="0070C0"/>
              </a:solidFill>
            </a:endParaRPr>
          </a:p>
        </p:txBody>
      </p:sp>
    </p:spTree>
    <p:extLst>
      <p:ext uri="{BB962C8B-B14F-4D97-AF65-F5344CB8AC3E}">
        <p14:creationId xmlns:p14="http://schemas.microsoft.com/office/powerpoint/2010/main" val="256173582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se.uaio.ru/BSE/6/gerbys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332656"/>
            <a:ext cx="4896544" cy="619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39652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rukraine.su/wp-content/uploads/2017/05/ussr-flags-symb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764704"/>
            <a:ext cx="762000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2" name="Gimn_SSSR_so_slovami_-_Gimn_SSSR_so_slovami_(iPleer.f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039943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3" y="260648"/>
            <a:ext cx="8229600" cy="4104456"/>
          </a:xfrm>
        </p:spPr>
        <p:txBody>
          <a:bodyPr>
            <a:normAutofit/>
          </a:bodyPr>
          <a:lstStyle/>
          <a:p>
            <a:r>
              <a:rPr lang="ru-RU" sz="2800" b="1" dirty="0" smtClean="0">
                <a:solidFill>
                  <a:srgbClr val="0070C0"/>
                </a:solidFill>
                <a:latin typeface="Arial Narrow" pitchFamily="34" charset="0"/>
              </a:rPr>
              <a:t>К какому флагу имеет отношение Российский император Александр </a:t>
            </a:r>
            <a:r>
              <a:rPr lang="en-US" sz="2800" b="1" dirty="0" smtClean="0">
                <a:solidFill>
                  <a:srgbClr val="0070C0"/>
                </a:solidFill>
                <a:latin typeface="Arial Narrow" pitchFamily="34" charset="0"/>
              </a:rPr>
              <a:t>II</a:t>
            </a:r>
            <a:r>
              <a:rPr lang="ru-RU" sz="2800" b="1" dirty="0" smtClean="0">
                <a:solidFill>
                  <a:srgbClr val="0070C0"/>
                </a:solidFill>
                <a:latin typeface="Arial Narrow" pitchFamily="34" charset="0"/>
              </a:rPr>
              <a:t>? </a:t>
            </a:r>
            <a:endParaRPr lang="ru-RU" sz="2800" b="1" dirty="0">
              <a:solidFill>
                <a:srgbClr val="0070C0"/>
              </a:solidFill>
              <a:latin typeface="Arial Narrow" pitchFamily="34"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7242" y="476672"/>
            <a:ext cx="2163069" cy="1442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242" y="2734008"/>
            <a:ext cx="2099685" cy="148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5739" y="5085184"/>
            <a:ext cx="2162690"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Ð¤Ð»Ð°Ð³ Ð² Ð Ð¾ÑÑÐ¸Ð¸ 1668 Ð³Ð¾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63" y="365897"/>
            <a:ext cx="2162175" cy="14478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197154" y="618158"/>
            <a:ext cx="5616624" cy="1169551"/>
          </a:xfrm>
          <a:prstGeom prst="rect">
            <a:avLst/>
          </a:prstGeom>
        </p:spPr>
        <p:txBody>
          <a:bodyPr wrap="square">
            <a:spAutoFit/>
          </a:bodyPr>
          <a:lstStyle/>
          <a:p>
            <a:r>
              <a:rPr lang="ru-RU" sz="1400" dirty="0">
                <a:solidFill>
                  <a:srgbClr val="0070C0"/>
                </a:solidFill>
                <a:latin typeface="Times New Roman" panose="02020603050405020304" pitchFamily="18" charset="0"/>
                <a:cs typeface="Times New Roman" panose="02020603050405020304" pitchFamily="18" charset="0"/>
              </a:rPr>
              <a:t>До XVII века единого государственного флага в России не было. Первое упоминание о нем связано с именем царя Алексея Михайловича Романова. В 1668 году он в соответствии с европейской традицией повелел поднять флаг над первым русским военным кораблем, названным «Орел».</a:t>
            </a:r>
          </a:p>
        </p:txBody>
      </p:sp>
      <p:pic>
        <p:nvPicPr>
          <p:cNvPr id="7176" name="Picture 8" descr="Ð¤Ð»Ð°Ð³ Ð² Ð Ð¾ÑÑÐ¸Ð¸ 1693 Ð³Ð¾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63" y="2492896"/>
            <a:ext cx="2162175" cy="14478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98506" y="2196243"/>
            <a:ext cx="5616624" cy="1600438"/>
          </a:xfrm>
          <a:prstGeom prst="rect">
            <a:avLst/>
          </a:prstGeom>
        </p:spPr>
        <p:txBody>
          <a:bodyPr wrap="square">
            <a:spAutoFit/>
          </a:bodyPr>
          <a:lstStyle/>
          <a:p>
            <a:r>
              <a:rPr lang="ru-RU" sz="1400" dirty="0">
                <a:solidFill>
                  <a:srgbClr val="0070C0"/>
                </a:solidFill>
                <a:latin typeface="Times New Roman" panose="02020603050405020304" pitchFamily="18" charset="0"/>
                <a:cs typeface="Times New Roman" panose="02020603050405020304" pitchFamily="18" charset="0"/>
              </a:rPr>
              <a:t>1693</a:t>
            </a:r>
          </a:p>
          <a:p>
            <a:r>
              <a:rPr lang="ru-RU" sz="1400" dirty="0">
                <a:solidFill>
                  <a:srgbClr val="0070C0"/>
                </a:solidFill>
                <a:latin typeface="Times New Roman" panose="02020603050405020304" pitchFamily="18" charset="0"/>
                <a:cs typeface="Times New Roman" panose="02020603050405020304" pitchFamily="18" charset="0"/>
              </a:rPr>
              <a:t>В этом году во время плавания по Белому морю Петр I впервые использовал на своей яхте «флаг царя Московского». Флаг состоял из трех горизонтальных полос (белой, синей и красной), по центру флага был расположен золотой двуглавый орел. Таким образом, </a:t>
            </a:r>
            <a:r>
              <a:rPr lang="ru-RU" sz="1400" dirty="0" smtClean="0">
                <a:solidFill>
                  <a:srgbClr val="0070C0"/>
                </a:solidFill>
                <a:latin typeface="Times New Roman" panose="02020603050405020304" pitchFamily="18" charset="0"/>
                <a:cs typeface="Times New Roman" panose="02020603050405020304" pitchFamily="18" charset="0"/>
              </a:rPr>
              <a:t>появился </a:t>
            </a:r>
            <a:r>
              <a:rPr lang="ru-RU" sz="1400" dirty="0">
                <a:solidFill>
                  <a:srgbClr val="0070C0"/>
                </a:solidFill>
                <a:latin typeface="Times New Roman" panose="02020603050405020304" pitchFamily="18" charset="0"/>
                <a:cs typeface="Times New Roman" panose="02020603050405020304" pitchFamily="18" charset="0"/>
              </a:rPr>
              <a:t>свой </a:t>
            </a:r>
            <a:r>
              <a:rPr lang="ru-RU" sz="1400" dirty="0" smtClean="0">
                <a:solidFill>
                  <a:srgbClr val="0070C0"/>
                </a:solidFill>
                <a:latin typeface="Times New Roman" panose="02020603050405020304" pitchFamily="18" charset="0"/>
                <a:cs typeface="Times New Roman" panose="02020603050405020304" pitchFamily="18" charset="0"/>
              </a:rPr>
              <a:t> </a:t>
            </a:r>
            <a:r>
              <a:rPr lang="ru-RU" sz="1400" dirty="0">
                <a:solidFill>
                  <a:srgbClr val="0070C0"/>
                </a:solidFill>
                <a:latin typeface="Times New Roman" panose="02020603050405020304" pitchFamily="18" charset="0"/>
                <a:cs typeface="Times New Roman" panose="02020603050405020304" pitchFamily="18" charset="0"/>
              </a:rPr>
              <a:t>флаг, который де-факто можно считать государственным флагом России.</a:t>
            </a:r>
          </a:p>
        </p:txBody>
      </p:sp>
      <p:pic>
        <p:nvPicPr>
          <p:cNvPr id="7178" name="Picture 10" descr="Ð¤Ð»Ð°Ð³ Ð² Ð Ð¾ÑÑÐ¸Ð¸ 1858 Ð³Ð¾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63" y="4628590"/>
            <a:ext cx="2162175" cy="14478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298506" y="4253071"/>
            <a:ext cx="4572000" cy="1600438"/>
          </a:xfrm>
          <a:prstGeom prst="rect">
            <a:avLst/>
          </a:prstGeom>
        </p:spPr>
        <p:txBody>
          <a:bodyPr>
            <a:spAutoFit/>
          </a:bodyPr>
          <a:lstStyle/>
          <a:p>
            <a:r>
              <a:rPr lang="ru-RU" sz="1400" dirty="0">
                <a:solidFill>
                  <a:srgbClr val="0070C0"/>
                </a:solidFill>
                <a:latin typeface="Times New Roman" panose="02020603050405020304" pitchFamily="18" charset="0"/>
                <a:cs typeface="Times New Roman" panose="02020603050405020304" pitchFamily="18" charset="0"/>
              </a:rPr>
              <a:t>1858</a:t>
            </a:r>
          </a:p>
          <a:p>
            <a:r>
              <a:rPr lang="ru-RU" sz="1400" dirty="0">
                <a:solidFill>
                  <a:srgbClr val="0070C0"/>
                </a:solidFill>
                <a:latin typeface="Times New Roman" panose="02020603050405020304" pitchFamily="18" charset="0"/>
                <a:cs typeface="Times New Roman" panose="02020603050405020304" pitchFamily="18" charset="0"/>
              </a:rPr>
              <a:t>Александром II был утвержден новый рисунок флага </a:t>
            </a:r>
            <a:r>
              <a:rPr lang="ru-RU" sz="1400" dirty="0" smtClean="0">
                <a:solidFill>
                  <a:srgbClr val="0070C0"/>
                </a:solidFill>
                <a:latin typeface="Times New Roman" panose="02020603050405020304" pitchFamily="18" charset="0"/>
                <a:cs typeface="Times New Roman" panose="02020603050405020304" pitchFamily="18" charset="0"/>
              </a:rPr>
              <a:t> </a:t>
            </a:r>
            <a:r>
              <a:rPr lang="ru-RU" sz="1400" dirty="0">
                <a:solidFill>
                  <a:srgbClr val="0070C0"/>
                </a:solidFill>
                <a:latin typeface="Times New Roman" panose="02020603050405020304" pitchFamily="18" charset="0"/>
                <a:cs typeface="Times New Roman" panose="02020603050405020304" pitchFamily="18" charset="0"/>
              </a:rPr>
              <a:t>(черно-желто-белый). Инициатором изменений стал барон Кене, который обратил внимание императора на то, что цвета флага не соответствуют цветам герба, в то время как данное обстоятельство противоречило правилам </a:t>
            </a:r>
            <a:r>
              <a:rPr lang="ru-RU" sz="1400" dirty="0" smtClean="0">
                <a:solidFill>
                  <a:srgbClr val="0070C0"/>
                </a:solidFill>
                <a:latin typeface="Times New Roman" panose="02020603050405020304" pitchFamily="18" charset="0"/>
                <a:cs typeface="Times New Roman" panose="02020603050405020304" pitchFamily="18" charset="0"/>
              </a:rPr>
              <a:t>геральдики</a:t>
            </a:r>
            <a:r>
              <a:rPr lang="ru-RU" sz="1400" dirty="0">
                <a:solidFill>
                  <a:srgbClr val="0070C0"/>
                </a:solidFill>
                <a:latin typeface="Times New Roman" panose="02020603050405020304" pitchFamily="18" charset="0"/>
                <a:cs typeface="Times New Roman" panose="02020603050405020304" pitchFamily="18" charset="0"/>
              </a:rPr>
              <a:t>.</a:t>
            </a:r>
          </a:p>
        </p:txBody>
      </p:sp>
      <p:sp>
        <p:nvSpPr>
          <p:cNvPr id="6" name="Прямоугольник 5"/>
          <p:cNvSpPr/>
          <p:nvPr/>
        </p:nvSpPr>
        <p:spPr>
          <a:xfrm>
            <a:off x="3197154" y="310381"/>
            <a:ext cx="543739" cy="307777"/>
          </a:xfrm>
          <a:prstGeom prst="rect">
            <a:avLst/>
          </a:prstGeom>
        </p:spPr>
        <p:txBody>
          <a:bodyPr wrap="none">
            <a:spAutoFit/>
          </a:bodyPr>
          <a:lstStyle/>
          <a:p>
            <a:r>
              <a:rPr lang="ru-RU" sz="1400" dirty="0">
                <a:solidFill>
                  <a:srgbClr val="0070C0"/>
                </a:solidFill>
                <a:latin typeface="Times New Roman" panose="02020603050405020304" pitchFamily="18" charset="0"/>
                <a:cs typeface="Times New Roman" panose="02020603050405020304" pitchFamily="18" charset="0"/>
              </a:rPr>
              <a:t>1668</a:t>
            </a:r>
          </a:p>
        </p:txBody>
      </p:sp>
    </p:spTree>
    <p:extLst>
      <p:ext uri="{BB962C8B-B14F-4D97-AF65-F5344CB8AC3E}">
        <p14:creationId xmlns:p14="http://schemas.microsoft.com/office/powerpoint/2010/main" val="389965052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39952" y="1357164"/>
            <a:ext cx="4572000" cy="3970318"/>
          </a:xfrm>
          <a:prstGeom prst="rect">
            <a:avLst/>
          </a:prstGeom>
        </p:spPr>
        <p:txBody>
          <a:bodyPr>
            <a:spAutoFit/>
          </a:bodyPr>
          <a:lstStyle/>
          <a:p>
            <a:r>
              <a:rPr lang="ru-RU" dirty="0">
                <a:solidFill>
                  <a:srgbClr val="0070C0"/>
                </a:solidFill>
                <a:latin typeface="Helvetica Neue"/>
              </a:rPr>
              <a:t>За время правления Династии Романовых флаг государства Российского менялся несколько раз. Сначала Петром I был принят, так называемый, Андреевский флаг. Этот флаг одновременно был символом и государства и флота. Затем, уже гораздо позже, Петр I принял в качестве основного флага государства бело-сине-красный флаг. 11 июня 1858 года Александром II в качестве официального флага Российской Империи был принят черно-желто-белый флаг или романовский. </a:t>
            </a:r>
            <a:endParaRPr lang="ru-RU" dirty="0">
              <a:solidFill>
                <a:srgbClr val="0070C0"/>
              </a:solidFill>
            </a:endParaRPr>
          </a:p>
        </p:txBody>
      </p:sp>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2636912"/>
            <a:ext cx="3744416" cy="3693319"/>
          </a:xfrm>
          <a:prstGeom prst="rect">
            <a:avLst/>
          </a:prstGeom>
        </p:spPr>
        <p:txBody>
          <a:bodyPr wrap="square">
            <a:spAutoFit/>
          </a:bodyPr>
          <a:lstStyle/>
          <a:p>
            <a:r>
              <a:rPr lang="ru-RU" b="1" dirty="0">
                <a:solidFill>
                  <a:srgbClr val="0070C0"/>
                </a:solidFill>
                <a:latin typeface="PT Sans"/>
              </a:rPr>
              <a:t>28 апреля 1883</a:t>
            </a:r>
            <a:r>
              <a:rPr lang="ru-RU" dirty="0">
                <a:solidFill>
                  <a:srgbClr val="0070C0"/>
                </a:solidFill>
                <a:latin typeface="PT Sans"/>
              </a:rPr>
              <a:t> года было объявлено повеление Александра III, в котором говорилось: «Чтобы в тех торжественных случаях, когда признается возможным дозволить украшение зданий флагами, был употреблен </a:t>
            </a:r>
            <a:r>
              <a:rPr lang="ru-RU" b="1" dirty="0">
                <a:solidFill>
                  <a:srgbClr val="0070C0"/>
                </a:solidFill>
                <a:latin typeface="PT Sans"/>
              </a:rPr>
              <a:t>исключительно русский флаг, состоящий из трех полос: верхней — белого, средней — синего и нижней — красного цветов»</a:t>
            </a:r>
            <a:r>
              <a:rPr lang="ru-RU" dirty="0">
                <a:solidFill>
                  <a:srgbClr val="0070C0"/>
                </a:solidFill>
                <a:latin typeface="PT Sans"/>
              </a:rPr>
              <a:t>.</a:t>
            </a:r>
            <a:endParaRPr lang="ru-RU" dirty="0">
              <a:solidFill>
                <a:srgbClr val="0070C0"/>
              </a:solidFill>
            </a:endParaRPr>
          </a:p>
        </p:txBody>
      </p:sp>
    </p:spTree>
    <p:extLst>
      <p:ext uri="{BB962C8B-B14F-4D97-AF65-F5344CB8AC3E}">
        <p14:creationId xmlns:p14="http://schemas.microsoft.com/office/powerpoint/2010/main" val="117735834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aperfan.ru/files/products/2535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418254"/>
            <a:ext cx="4117129"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46845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6264696"/>
          </a:xfrm>
        </p:spPr>
        <p:txBody>
          <a:bodyPr>
            <a:normAutofit/>
          </a:bodyPr>
          <a:lstStyle/>
          <a:p>
            <a:r>
              <a:rPr lang="ru-RU" sz="2800" b="1" dirty="0">
                <a:latin typeface="Arial Narrow" pitchFamily="34" charset="0"/>
              </a:rPr>
              <a:t> </a:t>
            </a:r>
            <a:r>
              <a:rPr lang="ru-RU" sz="2400" b="1" dirty="0" smtClean="0">
                <a:solidFill>
                  <a:srgbClr val="0070C0"/>
                </a:solidFill>
                <a:latin typeface="Arial Narrow" pitchFamily="34" charset="0"/>
              </a:rPr>
              <a:t>Какой герб относится к императорской России?</a:t>
            </a:r>
            <a:endParaRPr lang="ru-RU" sz="2400" b="1" dirty="0">
              <a:solidFill>
                <a:srgbClr val="0070C0"/>
              </a:solidFill>
              <a:latin typeface="Arial Narrow"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726725"/>
            <a:ext cx="1910294" cy="212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077072"/>
            <a:ext cx="2304256" cy="251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Coat of Arms of the Russian Federation.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726725"/>
            <a:ext cx="1905000" cy="2257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404664"/>
            <a:ext cx="6588224" cy="6463308"/>
          </a:xfrm>
          <a:prstGeom prst="rect">
            <a:avLst/>
          </a:prstGeom>
        </p:spPr>
        <p:txBody>
          <a:bodyPr wrap="square">
            <a:spAutoFit/>
          </a:bodyPr>
          <a:lstStyle/>
          <a:p>
            <a:r>
              <a:rPr lang="ru-RU" dirty="0">
                <a:solidFill>
                  <a:srgbClr val="0070C0"/>
                </a:solidFill>
                <a:latin typeface="Open Sans"/>
              </a:rPr>
              <a:t>Петр I взошел на Российский престол в 1682 году. Во время его правления Российская империя стала равной среди ведущих держав Европы. При нем гербовой орел по геральдическим правилам стал изображаться черным (до этого он изображался золотым). Орел стал уже не только украшением государственных бумаг, но и символом силы и могущества. В 1721 г. Петр I принял императорский титул, и на гербах вместо царских корон стали изображаться императорские. </a:t>
            </a:r>
            <a:r>
              <a:rPr lang="ru-RU" dirty="0" smtClean="0">
                <a:solidFill>
                  <a:srgbClr val="0070C0"/>
                </a:solidFill>
                <a:latin typeface="Open Sans"/>
              </a:rPr>
              <a:t>Государственный </a:t>
            </a:r>
            <a:r>
              <a:rPr lang="ru-RU" dirty="0">
                <a:solidFill>
                  <a:srgbClr val="0070C0"/>
                </a:solidFill>
                <a:latin typeface="Open Sans"/>
              </a:rPr>
              <a:t>герб при Петре I претерпел и другие изменения: кроме изменения цвета орла, на его крыльях были размещены щиты с гербами Великих княжеств и Царств. На правом крыле размещались щиты с гербами (сверху вниз): Киевским, Новгородским, Астраханским; на левом крыле: Владимирским, Сибирским, Казанским. Именно при Петре I сложился комплекс атрибутов гербового орла. А после выхода России на «просторы Сибири и Дальнего Востока» двуглавый орел стал символизировать нераздельность Европейской и Азиатской России под одной императорской короной, так как одна коронованная голова смотрит на запад, другая — на восток.</a:t>
            </a:r>
            <a:r>
              <a:rPr lang="ru-RU" dirty="0">
                <a:solidFill>
                  <a:srgbClr val="0070C0"/>
                </a:solidFill>
              </a:rPr>
              <a:t/>
            </a:r>
            <a:br>
              <a:rPr lang="ru-RU" dirty="0">
                <a:solidFill>
                  <a:srgbClr val="0070C0"/>
                </a:solidFill>
              </a:rPr>
            </a:br>
            <a:r>
              <a:rPr lang="ru-RU" dirty="0">
                <a:solidFill>
                  <a:srgbClr val="0070C0"/>
                </a:solidFill>
              </a:rPr>
              <a:t/>
            </a:r>
            <a:br>
              <a:rPr lang="ru-RU" dirty="0">
                <a:solidFill>
                  <a:srgbClr val="0070C0"/>
                </a:solidFill>
              </a:rPr>
            </a:br>
            <a:endParaRPr lang="ru-RU" dirty="0">
              <a:solidFill>
                <a:srgbClr val="0070C0"/>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630" y="4581128"/>
            <a:ext cx="1791705"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https://gazeta500.ru/wp-content/uploads/2018/30712428.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181" y="183261"/>
            <a:ext cx="1634362" cy="196327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traditio.wiki/files/thumb/4/4f/Coat_of_Arms_of_Russian_Empire.svg/990px-Coat_of_Arms_of_Russian_Empir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933" y="2276872"/>
            <a:ext cx="1816402" cy="2201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62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Лента лицом вниз 4"/>
          <p:cNvSpPr/>
          <p:nvPr/>
        </p:nvSpPr>
        <p:spPr>
          <a:xfrm>
            <a:off x="285720" y="2143116"/>
            <a:ext cx="8572560" cy="2041408"/>
          </a:xfrm>
          <a:prstGeom prst="ribb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smtClean="0">
                <a:solidFill>
                  <a:srgbClr val="FFC000"/>
                </a:solidFill>
              </a:rPr>
              <a:t>Разминка</a:t>
            </a:r>
            <a:r>
              <a:rPr lang="en-US" sz="4000" dirty="0" smtClean="0">
                <a:solidFill>
                  <a:srgbClr val="FFC000"/>
                </a:solidFill>
              </a:rPr>
              <a:t> - </a:t>
            </a:r>
            <a:r>
              <a:rPr lang="ru-RU" sz="4000" dirty="0" smtClean="0">
                <a:solidFill>
                  <a:srgbClr val="FFC000"/>
                </a:solidFill>
              </a:rPr>
              <a:t>тест</a:t>
            </a:r>
            <a:r>
              <a:rPr lang="en-US" sz="4000" dirty="0" smtClean="0">
                <a:solidFill>
                  <a:srgbClr val="FFC000"/>
                </a:solidFill>
              </a:rPr>
              <a:t> </a:t>
            </a:r>
            <a:endParaRPr lang="ru-RU" sz="4000" dirty="0" smtClean="0">
              <a:solidFill>
                <a:srgbClr val="FFC000"/>
              </a:solidFill>
            </a:endParaRPr>
          </a:p>
          <a:p>
            <a:pPr algn="ctr"/>
            <a:r>
              <a:rPr lang="ru-RU" sz="3600" dirty="0" smtClean="0">
                <a:solidFill>
                  <a:srgbClr val="FFC000"/>
                </a:solidFill>
              </a:rPr>
              <a:t>да нет </a:t>
            </a:r>
            <a:r>
              <a:rPr lang="ru-RU" sz="2400" dirty="0" smtClean="0">
                <a:solidFill>
                  <a:srgbClr val="FFC000"/>
                </a:solidFill>
              </a:rPr>
              <a:t>на внимательность </a:t>
            </a:r>
          </a:p>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900igr.net/up/datas/249013/0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764704"/>
            <a:ext cx="7039636" cy="5279728"/>
          </a:xfrm>
          <a:prstGeom prst="rect">
            <a:avLst/>
          </a:prstGeom>
          <a:noFill/>
          <a:extLst>
            <a:ext uri="{909E8E84-426E-40DD-AFC4-6F175D3DCCD1}">
              <a14:hiddenFill xmlns:a14="http://schemas.microsoft.com/office/drawing/2010/main">
                <a:solidFill>
                  <a:srgbClr val="FFFFFF"/>
                </a:solidFill>
              </a14:hiddenFill>
            </a:ext>
          </a:extLst>
        </p:spPr>
      </p:pic>
      <p:pic>
        <p:nvPicPr>
          <p:cNvPr id="2" name="Bozhe_carya_hrani_-_Gimn_carskoj_Rossii_(iPleer.f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6458713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7"/>
            <a:ext cx="8229600" cy="3874443"/>
          </a:xfrm>
        </p:spPr>
        <p:txBody>
          <a:bodyPr>
            <a:normAutofit/>
          </a:bodyPr>
          <a:lstStyle/>
          <a:p>
            <a:r>
              <a:rPr lang="ru-RU" sz="2400" dirty="0" smtClean="0">
                <a:solidFill>
                  <a:srgbClr val="0070C0"/>
                </a:solidFill>
                <a:latin typeface="+mn-lt"/>
              </a:rPr>
              <a:t>К</a:t>
            </a:r>
            <a:r>
              <a:rPr lang="ru-RU" sz="2400" dirty="0" smtClean="0">
                <a:solidFill>
                  <a:srgbClr val="0070C0"/>
                </a:solidFill>
                <a:latin typeface="+mn-lt"/>
                <a:cs typeface="Times New Roman" panose="02020603050405020304" pitchFamily="18" charset="0"/>
              </a:rPr>
              <a:t>акой флаг, является флагом Российской Федерации ?</a:t>
            </a:r>
            <a:endParaRPr lang="ru-RU" sz="2400" dirty="0">
              <a:solidFill>
                <a:srgbClr val="0070C0"/>
              </a:solidFill>
              <a:latin typeface="+mn-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76672"/>
            <a:ext cx="2017713"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http://xn----7sbbkb2as5exe.xn--p1ai/d/flag_imperski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2708920"/>
            <a:ext cx="2160240" cy="144016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476672"/>
            <a:ext cx="2157413"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4653136"/>
            <a:ext cx="2157413"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738964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331640" y="168807"/>
            <a:ext cx="6696744" cy="1512168"/>
          </a:xfrm>
          <a:prstGeom prst="rect">
            <a:avLst/>
          </a:prstGeom>
        </p:spPr>
        <p:txBody>
          <a:bodyPr wrap="square">
            <a:spAutoFit/>
          </a:bodyPr>
          <a:lstStyle/>
          <a:p>
            <a:r>
              <a:rPr lang="ru-RU" i="1" dirty="0">
                <a:solidFill>
                  <a:srgbClr val="0070C0"/>
                </a:solidFill>
                <a:latin typeface="Arial" panose="020B0604020202020204" pitchFamily="34" charset="0"/>
              </a:rPr>
              <a:t>22 августа 1991 года чрезвычайная сессия Верховного Совета РСФСР постановила считать официальным символом России красно-сине-белый флаг (</a:t>
            </a:r>
            <a:r>
              <a:rPr lang="ru-RU" i="1" dirty="0" err="1">
                <a:solidFill>
                  <a:srgbClr val="0070C0"/>
                </a:solidFill>
                <a:latin typeface="Arial" panose="020B0604020202020204" pitchFamily="34" charset="0"/>
              </a:rPr>
              <a:t>триколор</a:t>
            </a:r>
            <a:r>
              <a:rPr lang="ru-RU" i="1" dirty="0">
                <a:solidFill>
                  <a:srgbClr val="0070C0"/>
                </a:solidFill>
                <a:latin typeface="Arial" panose="020B0604020202020204" pitchFamily="34" charset="0"/>
              </a:rPr>
              <a:t>). Именно этот день отмечается в России как День Государственного флага Российской Федерации.</a:t>
            </a:r>
            <a:endParaRPr lang="ru-RU" dirty="0">
              <a:solidFill>
                <a:srgbClr val="0070C0"/>
              </a:solidFill>
            </a:endParaRPr>
          </a:p>
        </p:txBody>
      </p:sp>
      <p:sp>
        <p:nvSpPr>
          <p:cNvPr id="4" name="Прямоугольник 3"/>
          <p:cNvSpPr/>
          <p:nvPr/>
        </p:nvSpPr>
        <p:spPr>
          <a:xfrm>
            <a:off x="3491880" y="1673475"/>
            <a:ext cx="5472608" cy="4098558"/>
          </a:xfrm>
          <a:prstGeom prst="rect">
            <a:avLst/>
          </a:prstGeom>
        </p:spPr>
        <p:txBody>
          <a:bodyPr wrap="square">
            <a:spAutoFit/>
          </a:bodyPr>
          <a:lstStyle/>
          <a:p>
            <a:pPr algn="just">
              <a:spcAft>
                <a:spcPts val="1000"/>
              </a:spcAft>
            </a:pPr>
            <a:r>
              <a:rPr lang="ru-RU" i="1" dirty="0" smtClean="0">
                <a:solidFill>
                  <a:srgbClr val="0070C0"/>
                </a:solidFill>
                <a:latin typeface="Arial" panose="020B0604020202020204" pitchFamily="34" charset="0"/>
                <a:cs typeface="Arial" panose="020B0604020202020204" pitchFamily="34" charset="0"/>
              </a:rPr>
              <a:t>Указом </a:t>
            </a:r>
            <a:r>
              <a:rPr lang="ru-RU" i="1" dirty="0">
                <a:solidFill>
                  <a:srgbClr val="0070C0"/>
                </a:solidFill>
                <a:latin typeface="Arial" panose="020B0604020202020204" pitchFamily="34" charset="0"/>
                <a:cs typeface="Arial" panose="020B0604020202020204" pitchFamily="34" charset="0"/>
              </a:rPr>
              <a:t>первого Президента России </a:t>
            </a:r>
            <a:r>
              <a:rPr lang="ru-RU" i="1" dirty="0">
                <a:solidFill>
                  <a:srgbClr val="0070C0"/>
                </a:solidFill>
                <a:latin typeface="Arial" panose="020B0604020202020204" pitchFamily="34" charset="0"/>
                <a:cs typeface="Arial" panose="020B0604020202020204" pitchFamily="34" charset="0"/>
                <a:hlinkClick r:id="rId2"/>
              </a:rPr>
              <a:t>Б. Н. Ельцина</a:t>
            </a:r>
            <a:r>
              <a:rPr lang="ru-RU" i="1" dirty="0">
                <a:solidFill>
                  <a:srgbClr val="0070C0"/>
                </a:solidFill>
                <a:latin typeface="Arial" panose="020B0604020202020204" pitchFamily="34" charset="0"/>
                <a:cs typeface="Arial" panose="020B0604020202020204" pitchFamily="34" charset="0"/>
              </a:rPr>
              <a:t> был учрежден день Государственного флага, </a:t>
            </a:r>
            <a:r>
              <a:rPr lang="ru-RU" i="1" dirty="0" smtClean="0">
                <a:solidFill>
                  <a:srgbClr val="0070C0"/>
                </a:solidFill>
                <a:latin typeface="Arial" panose="020B0604020202020204" pitchFamily="34" charset="0"/>
                <a:cs typeface="Arial" panose="020B0604020202020204" pitchFamily="34" charset="0"/>
              </a:rPr>
              <a:t> </a:t>
            </a:r>
            <a:r>
              <a:rPr lang="ru-RU" i="1" dirty="0">
                <a:solidFill>
                  <a:srgbClr val="0070C0"/>
                </a:solidFill>
                <a:latin typeface="Arial" panose="020B0604020202020204" pitchFamily="34" charset="0"/>
                <a:cs typeface="Arial" panose="020B0604020202020204" pitchFamily="34" charset="0"/>
              </a:rPr>
              <a:t>22 августа 1994 года.</a:t>
            </a:r>
          </a:p>
          <a:p>
            <a:pPr algn="just">
              <a:spcAft>
                <a:spcPts val="1000"/>
              </a:spcAft>
            </a:pPr>
            <a:r>
              <a:rPr lang="ru-RU" i="1" dirty="0">
                <a:solidFill>
                  <a:srgbClr val="0070C0"/>
                </a:solidFill>
                <a:latin typeface="Arial" panose="020B0604020202020204" pitchFamily="34" charset="0"/>
                <a:cs typeface="Arial" panose="020B0604020202020204" pitchFamily="34" charset="0"/>
              </a:rPr>
              <a:t>     Последний Закон о Государственном Флаге был подписан в 2000 году В. В. Путиным. Этим законом утверждено, что Государственным Флагом России являет прямоугольное полотнище, которое состоит из трех одинаковых по размеру полос белого, синего и красного цвета, где соотношение ширины и длины составляет 2:3. </a:t>
            </a:r>
            <a:r>
              <a:rPr lang="ru-RU" b="1" i="1" dirty="0">
                <a:solidFill>
                  <a:srgbClr val="0070C0"/>
                </a:solidFill>
                <a:latin typeface="Arial" panose="020B0604020202020204" pitchFamily="34" charset="0"/>
                <a:cs typeface="Arial" panose="020B0604020202020204" pitchFamily="34" charset="0"/>
              </a:rPr>
              <a:t>Белый цвет </a:t>
            </a:r>
            <a:r>
              <a:rPr lang="ru-RU" i="1" dirty="0">
                <a:solidFill>
                  <a:srgbClr val="0070C0"/>
                </a:solidFill>
                <a:latin typeface="Arial" panose="020B0604020202020204" pitchFamily="34" charset="0"/>
                <a:cs typeface="Arial" panose="020B0604020202020204" pitchFamily="34" charset="0"/>
              </a:rPr>
              <a:t>в этом флаге обозначает чистоту и совершенство, </a:t>
            </a:r>
            <a:r>
              <a:rPr lang="ru-RU" b="1" i="1" dirty="0">
                <a:solidFill>
                  <a:srgbClr val="0070C0"/>
                </a:solidFill>
                <a:latin typeface="Arial" panose="020B0604020202020204" pitchFamily="34" charset="0"/>
                <a:cs typeface="Arial" panose="020B0604020202020204" pitchFamily="34" charset="0"/>
              </a:rPr>
              <a:t>синий</a:t>
            </a:r>
            <a:r>
              <a:rPr lang="ru-RU" i="1" dirty="0">
                <a:solidFill>
                  <a:srgbClr val="0070C0"/>
                </a:solidFill>
                <a:latin typeface="Arial" panose="020B0604020202020204" pitchFamily="34" charset="0"/>
                <a:cs typeface="Arial" panose="020B0604020202020204" pitchFamily="34" charset="0"/>
              </a:rPr>
              <a:t> - символ верности и веры, а </a:t>
            </a:r>
            <a:r>
              <a:rPr lang="ru-RU" b="1" i="1" dirty="0">
                <a:solidFill>
                  <a:srgbClr val="0070C0"/>
                </a:solidFill>
                <a:latin typeface="Arial" panose="020B0604020202020204" pitchFamily="34" charset="0"/>
                <a:cs typeface="Arial" panose="020B0604020202020204" pitchFamily="34" charset="0"/>
              </a:rPr>
              <a:t>красный</a:t>
            </a:r>
            <a:r>
              <a:rPr lang="ru-RU" i="1" dirty="0">
                <a:solidFill>
                  <a:srgbClr val="0070C0"/>
                </a:solidFill>
                <a:latin typeface="Arial" panose="020B0604020202020204" pitchFamily="34" charset="0"/>
                <a:cs typeface="Arial" panose="020B0604020202020204" pitchFamily="34" charset="0"/>
              </a:rPr>
              <a:t> - это энергия, сила и кровь, пролитая за Россию</a:t>
            </a:r>
            <a:r>
              <a:rPr lang="ru-RU" i="1" dirty="0">
                <a:solidFill>
                  <a:srgbClr val="575757"/>
                </a:solidFill>
                <a:latin typeface="Arial" panose="020B0604020202020204" pitchFamily="34" charset="0"/>
                <a:cs typeface="Arial" panose="020B0604020202020204" pitchFamily="34" charset="0"/>
              </a:rPr>
              <a:t>.</a:t>
            </a:r>
            <a:endParaRPr lang="ru-RU" b="0" i="1" dirty="0">
              <a:solidFill>
                <a:srgbClr val="575757"/>
              </a:solidFill>
              <a:effectLst/>
              <a:latin typeface="Arial" panose="020B0604020202020204" pitchFamily="34" charset="0"/>
              <a:cs typeface="Arial" panose="020B060402020202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52936"/>
            <a:ext cx="2736304" cy="182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476197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88640"/>
            <a:ext cx="8157592" cy="4176464"/>
          </a:xfrm>
        </p:spPr>
        <p:txBody>
          <a:bodyPr>
            <a:normAutofit/>
          </a:bodyPr>
          <a:lstStyle/>
          <a:p>
            <a:r>
              <a:rPr lang="ru-RU" sz="2400" dirty="0" smtClean="0">
                <a:solidFill>
                  <a:srgbClr val="0070C0"/>
                </a:solidFill>
                <a:latin typeface="Times New Roman" panose="02020603050405020304" pitchFamily="18" charset="0"/>
                <a:cs typeface="Times New Roman" panose="02020603050405020304" pitchFamily="18" charset="0"/>
              </a:rPr>
              <a:t>Какой герб является гербом Российской Федерации</a:t>
            </a:r>
            <a:endParaRPr lang="ru-RU" sz="2400" dirty="0">
              <a:solidFill>
                <a:srgbClr val="0070C0"/>
              </a:solidFill>
              <a:latin typeface="Times New Roman" panose="02020603050405020304" pitchFamily="18" charset="0"/>
              <a:cs typeface="Times New Roman" panose="02020603050405020304"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2594223"/>
            <a:ext cx="1450975"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State Emblem of the Soviet Union.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06903"/>
            <a:ext cx="1806361" cy="18605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oat of Arms of the Russian Federation.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260648"/>
            <a:ext cx="1663167" cy="19708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oat of Arms of the Russian Federation.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891" y="4600574"/>
            <a:ext cx="1905000" cy="22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29867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7824" y="116632"/>
            <a:ext cx="5724128" cy="1512168"/>
          </a:xfrm>
          <a:prstGeom prst="rect">
            <a:avLst/>
          </a:prstGeom>
        </p:spPr>
        <p:txBody>
          <a:bodyPr wrap="square">
            <a:spAutoFit/>
          </a:bodyPr>
          <a:lstStyle/>
          <a:p>
            <a:r>
              <a:rPr lang="ru-RU" dirty="0">
                <a:solidFill>
                  <a:srgbClr val="0070C0"/>
                </a:solidFill>
                <a:latin typeface="Arial" panose="020B0604020202020204" pitchFamily="34" charset="0"/>
                <a:cs typeface="Arial" panose="020B0604020202020204" pitchFamily="34" charset="0"/>
              </a:rPr>
              <a:t>В 1993 году, указом Президента </a:t>
            </a:r>
            <a:r>
              <a:rPr lang="ru-RU" dirty="0" err="1">
                <a:solidFill>
                  <a:srgbClr val="0070C0"/>
                </a:solidFill>
                <a:latin typeface="Arial" panose="020B0604020202020204" pitchFamily="34" charset="0"/>
                <a:cs typeface="Arial" panose="020B0604020202020204" pitchFamily="34" charset="0"/>
              </a:rPr>
              <a:t>Б.Н.Ельцина</a:t>
            </a:r>
            <a:r>
              <a:rPr lang="ru-RU" dirty="0">
                <a:solidFill>
                  <a:srgbClr val="0070C0"/>
                </a:solidFill>
                <a:latin typeface="Arial" panose="020B0604020202020204" pitchFamily="34" charset="0"/>
                <a:cs typeface="Arial" panose="020B0604020202020204" pitchFamily="34" charset="0"/>
              </a:rPr>
              <a:t> двуглавый Орел был обратно утвержден в качестве государственного герба. И только в 2000 г. двуглавый Орел был окончательно утвержден Государственной Думой. </a:t>
            </a:r>
          </a:p>
        </p:txBody>
      </p:sp>
      <p:sp>
        <p:nvSpPr>
          <p:cNvPr id="3" name="Прямоугольник 2"/>
          <p:cNvSpPr/>
          <p:nvPr/>
        </p:nvSpPr>
        <p:spPr>
          <a:xfrm>
            <a:off x="2987824" y="1635588"/>
            <a:ext cx="6233756" cy="1200329"/>
          </a:xfrm>
          <a:prstGeom prst="rect">
            <a:avLst/>
          </a:prstGeom>
        </p:spPr>
        <p:txBody>
          <a:bodyPr wrap="square">
            <a:spAutoFit/>
          </a:bodyPr>
          <a:lstStyle/>
          <a:p>
            <a:r>
              <a:rPr lang="ru-RU" dirty="0">
                <a:solidFill>
                  <a:srgbClr val="0070C0"/>
                </a:solidFill>
                <a:latin typeface="Arial" panose="020B0604020202020204" pitchFamily="34" charset="0"/>
                <a:cs typeface="Arial" panose="020B0604020202020204" pitchFamily="34" charset="0"/>
              </a:rPr>
              <a:t>Окончательный вариант Государственного герба Российской Федерации утвержден Указом Президента Российской Федерации от 30 ноября 1993 г. Автор эскиза герба художник Е.И. Ухналев.</a:t>
            </a:r>
          </a:p>
        </p:txBody>
      </p:sp>
      <p:sp>
        <p:nvSpPr>
          <p:cNvPr id="4" name="Прямоугольник 3"/>
          <p:cNvSpPr/>
          <p:nvPr/>
        </p:nvSpPr>
        <p:spPr>
          <a:xfrm>
            <a:off x="76766" y="2908642"/>
            <a:ext cx="9125985" cy="3970318"/>
          </a:xfrm>
          <a:prstGeom prst="rect">
            <a:avLst/>
          </a:prstGeom>
        </p:spPr>
        <p:txBody>
          <a:bodyPr wrap="square">
            <a:spAutoFit/>
          </a:bodyPr>
          <a:lstStyle/>
          <a:p>
            <a:pPr algn="ctr"/>
            <a:r>
              <a:rPr lang="ru-RU" b="1" dirty="0">
                <a:solidFill>
                  <a:srgbClr val="0070C0"/>
                </a:solidFill>
                <a:latin typeface="Arial" panose="020B0604020202020204" pitchFamily="34" charset="0"/>
                <a:cs typeface="Arial" panose="020B0604020202020204" pitchFamily="34" charset="0"/>
              </a:rPr>
              <a:t>Значение герба Российской Федерации</a:t>
            </a:r>
          </a:p>
          <a:p>
            <a:r>
              <a:rPr lang="ru-RU" dirty="0">
                <a:solidFill>
                  <a:srgbClr val="0070C0"/>
                </a:solidFill>
                <a:latin typeface="Arial" panose="020B0604020202020204" pitchFamily="34" charset="0"/>
                <a:cs typeface="Arial" panose="020B0604020202020204" pitchFamily="34" charset="0"/>
              </a:rPr>
              <a:t>Рисунок современного государственного символа был выполнен питерским художником Евгением Ухналевым. Он оставил традиционные элементы, но создал новое изображение. То, что в окончательный вариант были включены знаки разных эпох, подчеркивает многолетнюю историю страны. Вид этого олицетворения государственной власти строго регламентирован и описан в соответствующих законах.</a:t>
            </a:r>
          </a:p>
          <a:p>
            <a:r>
              <a:rPr lang="ru-RU" dirty="0">
                <a:solidFill>
                  <a:srgbClr val="0070C0"/>
                </a:solidFill>
                <a:latin typeface="Arial" panose="020B0604020202020204" pitchFamily="34" charset="0"/>
                <a:cs typeface="Arial" panose="020B0604020202020204" pitchFamily="34" charset="0"/>
              </a:rPr>
              <a:t>Щит выступает символом защиты земли. В настоящий момент значение герба РФ трактуется как слияние консерватизма и прогресса. Три ряда перьев на крыльях птицы отсылают к единству Доброты, Красоты и Истины. Скипетр стал знаком государственного суверенитета. Интересно то, что его украшает такой же двуглавый орел, сжимающий такой же скипетр и так до бесконечности.</a:t>
            </a:r>
          </a:p>
          <a:p>
            <a:r>
              <a:rPr lang="ru-RU" dirty="0">
                <a:solidFill>
                  <a:srgbClr val="0070C0"/>
                </a:solidFill>
                <a:latin typeface="Arial" panose="020B0604020202020204" pitchFamily="34" charset="0"/>
                <a:cs typeface="Arial" panose="020B0604020202020204" pitchFamily="34" charset="0"/>
              </a:rPr>
              <a:t>Кратко можно сказать, что герб России символизирует вечность, означает единство всех народов РФ. Держава выступает эмблемой могущества и целостности.</a:t>
            </a:r>
            <a:endParaRPr lang="ru-RU" b="0" i="0" dirty="0">
              <a:solidFill>
                <a:srgbClr val="0070C0"/>
              </a:solidFill>
              <a:effectLst/>
              <a:latin typeface="Arial" panose="020B0604020202020204" pitchFamily="34" charset="0"/>
              <a:cs typeface="Arial" panose="020B0604020202020204" pitchFamily="34" charset="0"/>
            </a:endParaRPr>
          </a:p>
        </p:txBody>
      </p:sp>
      <p:pic>
        <p:nvPicPr>
          <p:cNvPr id="6" name="Picture 4" descr="Coat of Arms of the Russian Federatio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2448272" cy="290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16193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Лента лицом вниз 4"/>
          <p:cNvSpPr/>
          <p:nvPr/>
        </p:nvSpPr>
        <p:spPr>
          <a:xfrm>
            <a:off x="285720" y="2143116"/>
            <a:ext cx="8572560" cy="2041408"/>
          </a:xfrm>
          <a:prstGeom prst="ribb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700724" y="2996952"/>
            <a:ext cx="3954929" cy="1077218"/>
          </a:xfrm>
          <a:prstGeom prst="rect">
            <a:avLst/>
          </a:prstGeom>
          <a:noFill/>
        </p:spPr>
        <p:txBody>
          <a:bodyPr wrap="none" lIns="91440" tIns="45720" rIns="91440" bIns="4572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Музыкальные образы</a:t>
            </a:r>
          </a:p>
          <a:p>
            <a:pPr algn="ctr"/>
            <a:r>
              <a:rPr lang="ru-RU"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ГИМНЫ</a:t>
            </a:r>
            <a:endParaRPr lang="ru-RU"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spTree>
    <p:extLst>
      <p:ext uri="{BB962C8B-B14F-4D97-AF65-F5344CB8AC3E}">
        <p14:creationId xmlns:p14="http://schemas.microsoft.com/office/powerpoint/2010/main" val="230956316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484784"/>
            <a:ext cx="2880320" cy="5324535"/>
          </a:xfrm>
          <a:prstGeom prst="rect">
            <a:avLst/>
          </a:prstGeom>
        </p:spPr>
        <p:txBody>
          <a:bodyPr wrap="square">
            <a:spAutoFit/>
          </a:bodyPr>
          <a:lstStyle/>
          <a:p>
            <a:r>
              <a:rPr lang="ru-RU" sz="1000" dirty="0">
                <a:solidFill>
                  <a:srgbClr val="0070C0"/>
                </a:solidFill>
                <a:latin typeface="Arial" panose="020B0604020202020204" pitchFamily="34" charset="0"/>
                <a:cs typeface="Arial" panose="020B0604020202020204" pitchFamily="34" charset="0"/>
              </a:rPr>
              <a:t>Союз нерушимый республик свободных</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Сплотила навеки Великая Русь</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Да здравствует созданный волей народов</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Единый, могучий Советский Союз!</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
            </a:r>
            <a:br>
              <a:rPr lang="ru-RU" sz="1000" dirty="0">
                <a:solidFill>
                  <a:srgbClr val="0070C0"/>
                </a:solidFill>
                <a:latin typeface="Arial" panose="020B0604020202020204" pitchFamily="34" charset="0"/>
                <a:cs typeface="Arial" panose="020B0604020202020204" pitchFamily="34" charset="0"/>
              </a:rPr>
            </a:br>
            <a:r>
              <a:rPr lang="ru-RU" sz="1000" i="1" dirty="0">
                <a:solidFill>
                  <a:srgbClr val="0070C0"/>
                </a:solidFill>
                <a:latin typeface="Arial" panose="020B0604020202020204" pitchFamily="34" charset="0"/>
                <a:cs typeface="Arial" panose="020B0604020202020204" pitchFamily="34" charset="0"/>
              </a:rPr>
              <a:t>Припев:</a:t>
            </a:r>
            <a:r>
              <a:rPr lang="ru-RU" sz="1000" dirty="0">
                <a:solidFill>
                  <a:srgbClr val="0070C0"/>
                </a:solidFill>
                <a:latin typeface="Arial" panose="020B0604020202020204" pitchFamily="34" charset="0"/>
                <a:cs typeface="Arial" panose="020B0604020202020204" pitchFamily="34" charset="0"/>
              </a:rPr>
              <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Славься, Отечество наше свободное,</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Дружбы народов надёжный оплот!</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Партия Ленина — сила народная</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Нас к торжеству коммунизма ведёт!</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Сквозь грозы сияло нам солнце свободы,</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И Ленин великий нам путь озарил:</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На правое дело он поднял народы,</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на труд и на подвиги нас вдохновил!</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
            </a:r>
            <a:br>
              <a:rPr lang="ru-RU" sz="1000" dirty="0">
                <a:solidFill>
                  <a:srgbClr val="0070C0"/>
                </a:solidFill>
                <a:latin typeface="Arial" panose="020B0604020202020204" pitchFamily="34" charset="0"/>
                <a:cs typeface="Arial" panose="020B0604020202020204" pitchFamily="34" charset="0"/>
              </a:rPr>
            </a:br>
            <a:r>
              <a:rPr lang="ru-RU" sz="1000" i="1" dirty="0">
                <a:solidFill>
                  <a:srgbClr val="0070C0"/>
                </a:solidFill>
                <a:latin typeface="Arial" panose="020B0604020202020204" pitchFamily="34" charset="0"/>
                <a:cs typeface="Arial" panose="020B0604020202020204" pitchFamily="34" charset="0"/>
              </a:rPr>
              <a:t>Припев:</a:t>
            </a:r>
            <a:r>
              <a:rPr lang="ru-RU" sz="1000" dirty="0">
                <a:solidFill>
                  <a:srgbClr val="0070C0"/>
                </a:solidFill>
                <a:latin typeface="Arial" panose="020B0604020202020204" pitchFamily="34" charset="0"/>
                <a:cs typeface="Arial" panose="020B0604020202020204" pitchFamily="34" charset="0"/>
              </a:rPr>
              <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Славься, Отечество наше свободное,</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Дружбы народов надёжный оплот!</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Партия Ленина — сила народная</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нас к торжеству коммунизма ведёт!</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В победе бессмертных идей коммунизма</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Мы видим грядущее нашей страны,</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И красному знамени славной Отчизны</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Мы будем всегда беззаветно верны!</a:t>
            </a:r>
            <a:br>
              <a:rPr lang="ru-RU" sz="1000" dirty="0">
                <a:solidFill>
                  <a:srgbClr val="0070C0"/>
                </a:solidFill>
                <a:latin typeface="Arial" panose="020B0604020202020204" pitchFamily="34" charset="0"/>
                <a:cs typeface="Arial" panose="020B0604020202020204" pitchFamily="34" charset="0"/>
              </a:rPr>
            </a:br>
            <a:r>
              <a:rPr lang="ru-RU" sz="1000" i="1" dirty="0">
                <a:solidFill>
                  <a:srgbClr val="0070C0"/>
                </a:solidFill>
                <a:latin typeface="Arial" panose="020B0604020202020204" pitchFamily="34" charset="0"/>
                <a:cs typeface="Arial" panose="020B0604020202020204" pitchFamily="34" charset="0"/>
              </a:rPr>
              <a:t/>
            </a:r>
            <a:br>
              <a:rPr lang="ru-RU" sz="1000" i="1" dirty="0">
                <a:solidFill>
                  <a:srgbClr val="0070C0"/>
                </a:solidFill>
                <a:latin typeface="Arial" panose="020B0604020202020204" pitchFamily="34" charset="0"/>
                <a:cs typeface="Arial" panose="020B0604020202020204" pitchFamily="34" charset="0"/>
              </a:rPr>
            </a:br>
            <a:r>
              <a:rPr lang="ru-RU" sz="1000" i="1" dirty="0">
                <a:solidFill>
                  <a:srgbClr val="0070C0"/>
                </a:solidFill>
                <a:latin typeface="Arial" panose="020B0604020202020204" pitchFamily="34" charset="0"/>
                <a:cs typeface="Arial" panose="020B0604020202020204" pitchFamily="34" charset="0"/>
              </a:rPr>
              <a:t>Припев:</a:t>
            </a:r>
            <a:r>
              <a:rPr lang="ru-RU" sz="1000" dirty="0">
                <a:solidFill>
                  <a:srgbClr val="0070C0"/>
                </a:solidFill>
                <a:latin typeface="Arial" panose="020B0604020202020204" pitchFamily="34" charset="0"/>
                <a:cs typeface="Arial" panose="020B0604020202020204" pitchFamily="34" charset="0"/>
              </a:rPr>
              <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Славься, Отечество наше свободное,</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Дружбы народов надёжный оплот!</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Партия Ленина — сила народная</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нас к торжеству коммунизма ведёт!</a:t>
            </a:r>
            <a:br>
              <a:rPr lang="ru-RU" sz="1000" dirty="0">
                <a:solidFill>
                  <a:srgbClr val="0070C0"/>
                </a:solidFill>
                <a:latin typeface="Arial" panose="020B0604020202020204" pitchFamily="34" charset="0"/>
                <a:cs typeface="Arial" panose="020B0604020202020204" pitchFamily="34" charset="0"/>
              </a:rPr>
            </a:br>
            <a:r>
              <a:rPr lang="ru-RU" sz="1000" dirty="0">
                <a:solidFill>
                  <a:srgbClr val="0070C0"/>
                </a:solidFill>
                <a:latin typeface="Arial" panose="020B0604020202020204" pitchFamily="34" charset="0"/>
                <a:cs typeface="Arial" panose="020B0604020202020204" pitchFamily="34" charset="0"/>
              </a:rPr>
              <a:t/>
            </a:r>
            <a:br>
              <a:rPr lang="ru-RU" sz="1000" dirty="0">
                <a:solidFill>
                  <a:srgbClr val="0070C0"/>
                </a:solidFill>
                <a:latin typeface="Arial" panose="020B0604020202020204" pitchFamily="34" charset="0"/>
                <a:cs typeface="Arial" panose="020B0604020202020204" pitchFamily="34" charset="0"/>
              </a:rPr>
            </a:br>
            <a:endParaRPr lang="ru-RU" sz="1000" dirty="0">
              <a:solidFill>
                <a:srgbClr val="0070C0"/>
              </a:solidFill>
              <a:latin typeface="Arial" panose="020B0604020202020204" pitchFamily="34" charset="0"/>
              <a:cs typeface="Arial" panose="020B0604020202020204" pitchFamily="34" charset="0"/>
            </a:endParaRPr>
          </a:p>
        </p:txBody>
      </p:sp>
      <p:sp>
        <p:nvSpPr>
          <p:cNvPr id="4" name="Прямоугольник 3"/>
          <p:cNvSpPr/>
          <p:nvPr/>
        </p:nvSpPr>
        <p:spPr>
          <a:xfrm>
            <a:off x="3839096" y="1564819"/>
            <a:ext cx="1584176" cy="3631763"/>
          </a:xfrm>
          <a:prstGeom prst="rect">
            <a:avLst/>
          </a:prstGeom>
        </p:spPr>
        <p:txBody>
          <a:bodyPr wrap="square">
            <a:spAutoFit/>
          </a:bodyPr>
          <a:lstStyle/>
          <a:p>
            <a:r>
              <a:rPr lang="ru-RU" sz="1000" dirty="0">
                <a:solidFill>
                  <a:srgbClr val="0070C0"/>
                </a:solidFill>
                <a:latin typeface="Arial" panose="020B0604020202020204" pitchFamily="34" charset="0"/>
                <a:cs typeface="Arial" panose="020B0604020202020204" pitchFamily="34" charset="0"/>
              </a:rPr>
              <a:t>Боже, Царя храни!</a:t>
            </a:r>
          </a:p>
          <a:p>
            <a:r>
              <a:rPr lang="ru-RU" sz="1000" dirty="0">
                <a:solidFill>
                  <a:srgbClr val="0070C0"/>
                </a:solidFill>
                <a:latin typeface="Arial" panose="020B0604020202020204" pitchFamily="34" charset="0"/>
                <a:cs typeface="Arial" panose="020B0604020202020204" pitchFamily="34" charset="0"/>
              </a:rPr>
              <a:t>Славному долги дни</a:t>
            </a:r>
          </a:p>
          <a:p>
            <a:r>
              <a:rPr lang="ru-RU" sz="1000" dirty="0">
                <a:solidFill>
                  <a:srgbClr val="0070C0"/>
                </a:solidFill>
                <a:latin typeface="Arial" panose="020B0604020202020204" pitchFamily="34" charset="0"/>
                <a:cs typeface="Arial" panose="020B0604020202020204" pitchFamily="34" charset="0"/>
              </a:rPr>
              <a:t>Дай на земли!</a:t>
            </a:r>
          </a:p>
          <a:p>
            <a:r>
              <a:rPr lang="ru-RU" sz="1000" dirty="0">
                <a:solidFill>
                  <a:srgbClr val="0070C0"/>
                </a:solidFill>
                <a:latin typeface="Arial" panose="020B0604020202020204" pitchFamily="34" charset="0"/>
                <a:cs typeface="Arial" panose="020B0604020202020204" pitchFamily="34" charset="0"/>
              </a:rPr>
              <a:t>Гордых смирителю:</a:t>
            </a:r>
          </a:p>
          <a:p>
            <a:r>
              <a:rPr lang="ru-RU" sz="1000" dirty="0">
                <a:solidFill>
                  <a:srgbClr val="0070C0"/>
                </a:solidFill>
                <a:latin typeface="Arial" panose="020B0604020202020204" pitchFamily="34" charset="0"/>
                <a:cs typeface="Arial" panose="020B0604020202020204" pitchFamily="34" charset="0"/>
              </a:rPr>
              <a:t>Слабых хранителю,</a:t>
            </a:r>
          </a:p>
          <a:p>
            <a:r>
              <a:rPr lang="ru-RU" sz="1000" dirty="0">
                <a:solidFill>
                  <a:srgbClr val="0070C0"/>
                </a:solidFill>
                <a:latin typeface="Arial" panose="020B0604020202020204" pitchFamily="34" charset="0"/>
                <a:cs typeface="Arial" panose="020B0604020202020204" pitchFamily="34" charset="0"/>
              </a:rPr>
              <a:t>Всех утешителю —</a:t>
            </a:r>
          </a:p>
          <a:p>
            <a:r>
              <a:rPr lang="ru-RU" sz="1000" dirty="0">
                <a:solidFill>
                  <a:srgbClr val="0070C0"/>
                </a:solidFill>
                <a:latin typeface="Arial" panose="020B0604020202020204" pitchFamily="34" charset="0"/>
                <a:cs typeface="Arial" panose="020B0604020202020204" pitchFamily="34" charset="0"/>
              </a:rPr>
              <a:t>Всё ниспошли</a:t>
            </a:r>
            <a:r>
              <a:rPr lang="ru-RU" sz="1000" dirty="0" smtClean="0">
                <a:solidFill>
                  <a:srgbClr val="0070C0"/>
                </a:solidFill>
                <a:latin typeface="Arial" panose="020B0604020202020204" pitchFamily="34" charset="0"/>
                <a:cs typeface="Arial" panose="020B0604020202020204" pitchFamily="34" charset="0"/>
              </a:rPr>
              <a:t>!</a:t>
            </a:r>
          </a:p>
          <a:p>
            <a:endParaRPr lang="ru-RU" sz="1000" dirty="0">
              <a:solidFill>
                <a:srgbClr val="0070C0"/>
              </a:solidFill>
              <a:latin typeface="Arial" panose="020B0604020202020204" pitchFamily="34" charset="0"/>
              <a:cs typeface="Arial" panose="020B0604020202020204" pitchFamily="34" charset="0"/>
            </a:endParaRPr>
          </a:p>
          <a:p>
            <a:r>
              <a:rPr lang="ru-RU" sz="1000" dirty="0">
                <a:solidFill>
                  <a:srgbClr val="0070C0"/>
                </a:solidFill>
                <a:latin typeface="Arial" panose="020B0604020202020204" pitchFamily="34" charset="0"/>
                <a:cs typeface="Arial" panose="020B0604020202020204" pitchFamily="34" charset="0"/>
              </a:rPr>
              <a:t>Перводержавную</a:t>
            </a:r>
          </a:p>
          <a:p>
            <a:r>
              <a:rPr lang="ru-RU" sz="1000" dirty="0">
                <a:solidFill>
                  <a:srgbClr val="0070C0"/>
                </a:solidFill>
                <a:latin typeface="Arial" panose="020B0604020202020204" pitchFamily="34" charset="0"/>
                <a:cs typeface="Arial" panose="020B0604020202020204" pitchFamily="34" charset="0"/>
              </a:rPr>
              <a:t>Русь Православную</a:t>
            </a:r>
          </a:p>
          <a:p>
            <a:r>
              <a:rPr lang="ru-RU" sz="1000" dirty="0">
                <a:solidFill>
                  <a:srgbClr val="0070C0"/>
                </a:solidFill>
                <a:latin typeface="Arial" panose="020B0604020202020204" pitchFamily="34" charset="0"/>
                <a:cs typeface="Arial" panose="020B0604020202020204" pitchFamily="34" charset="0"/>
              </a:rPr>
              <a:t>Боже, храни!</a:t>
            </a:r>
          </a:p>
          <a:p>
            <a:r>
              <a:rPr lang="ru-RU" sz="1000" dirty="0">
                <a:solidFill>
                  <a:srgbClr val="0070C0"/>
                </a:solidFill>
                <a:latin typeface="Arial" panose="020B0604020202020204" pitchFamily="34" charset="0"/>
                <a:cs typeface="Arial" panose="020B0604020202020204" pitchFamily="34" charset="0"/>
              </a:rPr>
              <a:t>Царство ей стройное,</a:t>
            </a:r>
          </a:p>
          <a:p>
            <a:r>
              <a:rPr lang="ru-RU" sz="1000" dirty="0">
                <a:solidFill>
                  <a:srgbClr val="0070C0"/>
                </a:solidFill>
                <a:latin typeface="Arial" panose="020B0604020202020204" pitchFamily="34" charset="0"/>
                <a:cs typeface="Arial" panose="020B0604020202020204" pitchFamily="34" charset="0"/>
              </a:rPr>
              <a:t>В силе спокойное, —</a:t>
            </a:r>
          </a:p>
          <a:p>
            <a:r>
              <a:rPr lang="ru-RU" sz="1000" dirty="0">
                <a:solidFill>
                  <a:srgbClr val="0070C0"/>
                </a:solidFill>
                <a:latin typeface="Arial" panose="020B0604020202020204" pitchFamily="34" charset="0"/>
                <a:cs typeface="Arial" panose="020B0604020202020204" pitchFamily="34" charset="0"/>
              </a:rPr>
              <a:t>Всё ж недостойное,</a:t>
            </a:r>
          </a:p>
          <a:p>
            <a:r>
              <a:rPr lang="ru-RU" sz="1000" dirty="0">
                <a:solidFill>
                  <a:srgbClr val="0070C0"/>
                </a:solidFill>
                <a:latin typeface="Arial" panose="020B0604020202020204" pitchFamily="34" charset="0"/>
                <a:cs typeface="Arial" panose="020B0604020202020204" pitchFamily="34" charset="0"/>
              </a:rPr>
              <a:t>Прочь отжени</a:t>
            </a:r>
            <a:r>
              <a:rPr lang="ru-RU" sz="1000" dirty="0" smtClean="0">
                <a:solidFill>
                  <a:srgbClr val="0070C0"/>
                </a:solidFill>
                <a:latin typeface="Arial" panose="020B0604020202020204" pitchFamily="34" charset="0"/>
                <a:cs typeface="Arial" panose="020B0604020202020204" pitchFamily="34" charset="0"/>
              </a:rPr>
              <a:t>!</a:t>
            </a:r>
          </a:p>
          <a:p>
            <a:endParaRPr lang="ru-RU" sz="1000" dirty="0">
              <a:solidFill>
                <a:srgbClr val="0070C0"/>
              </a:solidFill>
              <a:latin typeface="Arial" panose="020B0604020202020204" pitchFamily="34" charset="0"/>
              <a:cs typeface="Arial" panose="020B0604020202020204" pitchFamily="34" charset="0"/>
            </a:endParaRPr>
          </a:p>
          <a:p>
            <a:r>
              <a:rPr lang="ru-RU" sz="1000" dirty="0">
                <a:solidFill>
                  <a:srgbClr val="0070C0"/>
                </a:solidFill>
                <a:latin typeface="Arial" panose="020B0604020202020204" pitchFamily="34" charset="0"/>
                <a:cs typeface="Arial" panose="020B0604020202020204" pitchFamily="34" charset="0"/>
              </a:rPr>
              <a:t>О, Провидение,</a:t>
            </a:r>
          </a:p>
          <a:p>
            <a:r>
              <a:rPr lang="ru-RU" sz="1000" dirty="0">
                <a:solidFill>
                  <a:srgbClr val="0070C0"/>
                </a:solidFill>
                <a:latin typeface="Arial" panose="020B0604020202020204" pitchFamily="34" charset="0"/>
                <a:cs typeface="Arial" panose="020B0604020202020204" pitchFamily="34" charset="0"/>
              </a:rPr>
              <a:t>Благословение</a:t>
            </a:r>
          </a:p>
          <a:p>
            <a:r>
              <a:rPr lang="ru-RU" sz="1000" dirty="0">
                <a:solidFill>
                  <a:srgbClr val="0070C0"/>
                </a:solidFill>
                <a:latin typeface="Arial" panose="020B0604020202020204" pitchFamily="34" charset="0"/>
                <a:cs typeface="Arial" panose="020B0604020202020204" pitchFamily="34" charset="0"/>
              </a:rPr>
              <a:t>Нам ниспошли!</a:t>
            </a:r>
          </a:p>
          <a:p>
            <a:r>
              <a:rPr lang="ru-RU" sz="1000" dirty="0">
                <a:solidFill>
                  <a:srgbClr val="0070C0"/>
                </a:solidFill>
                <a:latin typeface="Arial" panose="020B0604020202020204" pitchFamily="34" charset="0"/>
                <a:cs typeface="Arial" panose="020B0604020202020204" pitchFamily="34" charset="0"/>
              </a:rPr>
              <a:t>К благу стремление,</a:t>
            </a:r>
          </a:p>
          <a:p>
            <a:r>
              <a:rPr lang="ru-RU" sz="1000" dirty="0">
                <a:solidFill>
                  <a:srgbClr val="0070C0"/>
                </a:solidFill>
                <a:latin typeface="Arial" panose="020B0604020202020204" pitchFamily="34" charset="0"/>
                <a:cs typeface="Arial" panose="020B0604020202020204" pitchFamily="34" charset="0"/>
              </a:rPr>
              <a:t>В счастье смирение,</a:t>
            </a:r>
          </a:p>
          <a:p>
            <a:r>
              <a:rPr lang="ru-RU" sz="1000" dirty="0">
                <a:solidFill>
                  <a:srgbClr val="0070C0"/>
                </a:solidFill>
                <a:latin typeface="Arial" panose="020B0604020202020204" pitchFamily="34" charset="0"/>
                <a:cs typeface="Arial" panose="020B0604020202020204" pitchFamily="34" charset="0"/>
              </a:rPr>
              <a:t>В скорби терпение</a:t>
            </a:r>
          </a:p>
          <a:p>
            <a:r>
              <a:rPr lang="ru-RU" sz="1000" dirty="0">
                <a:solidFill>
                  <a:srgbClr val="0070C0"/>
                </a:solidFill>
                <a:latin typeface="Arial" panose="020B0604020202020204" pitchFamily="34" charset="0"/>
                <a:cs typeface="Arial" panose="020B0604020202020204" pitchFamily="34" charset="0"/>
              </a:rPr>
              <a:t>Дай на земли!</a:t>
            </a:r>
          </a:p>
        </p:txBody>
      </p:sp>
      <p:sp>
        <p:nvSpPr>
          <p:cNvPr id="5" name="Прямоугольник 4"/>
          <p:cNvSpPr/>
          <p:nvPr/>
        </p:nvSpPr>
        <p:spPr>
          <a:xfrm>
            <a:off x="6156176" y="1564819"/>
            <a:ext cx="2448272" cy="4555093"/>
          </a:xfrm>
          <a:prstGeom prst="rect">
            <a:avLst/>
          </a:prstGeom>
        </p:spPr>
        <p:txBody>
          <a:bodyPr wrap="square">
            <a:spAutoFit/>
          </a:bodyPr>
          <a:lstStyle/>
          <a:p>
            <a:r>
              <a:rPr lang="ru-RU" sz="1000" dirty="0">
                <a:solidFill>
                  <a:srgbClr val="0070C0"/>
                </a:solidFill>
              </a:rPr>
              <a:t>Россия — священная наша держава,</a:t>
            </a:r>
          </a:p>
          <a:p>
            <a:r>
              <a:rPr lang="ru-RU" sz="1000" dirty="0">
                <a:solidFill>
                  <a:srgbClr val="0070C0"/>
                </a:solidFill>
              </a:rPr>
              <a:t>Россия — любимая наша страна.</a:t>
            </a:r>
          </a:p>
          <a:p>
            <a:r>
              <a:rPr lang="ru-RU" sz="1000" dirty="0">
                <a:solidFill>
                  <a:srgbClr val="0070C0"/>
                </a:solidFill>
              </a:rPr>
              <a:t>Могучая воля, великая слава —</a:t>
            </a:r>
          </a:p>
          <a:p>
            <a:r>
              <a:rPr lang="ru-RU" sz="1000" dirty="0">
                <a:solidFill>
                  <a:srgbClr val="0070C0"/>
                </a:solidFill>
              </a:rPr>
              <a:t>Твоё достоянье на все времена!</a:t>
            </a:r>
          </a:p>
          <a:p>
            <a:endParaRPr lang="ru-RU" sz="1000" dirty="0">
              <a:solidFill>
                <a:srgbClr val="0070C0"/>
              </a:solidFill>
            </a:endParaRPr>
          </a:p>
          <a:p>
            <a:r>
              <a:rPr lang="ru-RU" sz="1000" dirty="0">
                <a:solidFill>
                  <a:srgbClr val="0070C0"/>
                </a:solidFill>
              </a:rPr>
              <a:t>Славься, Отечество наше свободное,</a:t>
            </a:r>
          </a:p>
          <a:p>
            <a:r>
              <a:rPr lang="ru-RU" sz="1000" dirty="0">
                <a:solidFill>
                  <a:srgbClr val="0070C0"/>
                </a:solidFill>
              </a:rPr>
              <a:t>Братских народов союз вековой,</a:t>
            </a:r>
          </a:p>
          <a:p>
            <a:r>
              <a:rPr lang="ru-RU" sz="1000" dirty="0">
                <a:solidFill>
                  <a:srgbClr val="0070C0"/>
                </a:solidFill>
              </a:rPr>
              <a:t>Предками данная мудрость народная!</a:t>
            </a:r>
          </a:p>
          <a:p>
            <a:r>
              <a:rPr lang="ru-RU" sz="1000" dirty="0">
                <a:solidFill>
                  <a:srgbClr val="0070C0"/>
                </a:solidFill>
              </a:rPr>
              <a:t>Славься, страна! Мы гордимся тобой!</a:t>
            </a:r>
          </a:p>
          <a:p>
            <a:endParaRPr lang="ru-RU" sz="1000" dirty="0">
              <a:solidFill>
                <a:srgbClr val="0070C0"/>
              </a:solidFill>
            </a:endParaRPr>
          </a:p>
          <a:p>
            <a:r>
              <a:rPr lang="ru-RU" sz="1000" dirty="0">
                <a:solidFill>
                  <a:srgbClr val="0070C0"/>
                </a:solidFill>
              </a:rPr>
              <a:t>От южных морей до полярного края</a:t>
            </a:r>
          </a:p>
          <a:p>
            <a:r>
              <a:rPr lang="ru-RU" sz="1000" dirty="0">
                <a:solidFill>
                  <a:srgbClr val="0070C0"/>
                </a:solidFill>
              </a:rPr>
              <a:t>Раскинулись наши леса и поля.</a:t>
            </a:r>
          </a:p>
          <a:p>
            <a:r>
              <a:rPr lang="ru-RU" sz="1000" dirty="0">
                <a:solidFill>
                  <a:srgbClr val="0070C0"/>
                </a:solidFill>
              </a:rPr>
              <a:t>Одна ты на свете! Одна ты такая —</a:t>
            </a:r>
          </a:p>
          <a:p>
            <a:r>
              <a:rPr lang="ru-RU" sz="1000" dirty="0">
                <a:solidFill>
                  <a:srgbClr val="0070C0"/>
                </a:solidFill>
              </a:rPr>
              <a:t>Хранимая Богом родная земля!</a:t>
            </a:r>
          </a:p>
          <a:p>
            <a:endParaRPr lang="ru-RU" sz="1000" dirty="0">
              <a:solidFill>
                <a:srgbClr val="0070C0"/>
              </a:solidFill>
            </a:endParaRPr>
          </a:p>
          <a:p>
            <a:r>
              <a:rPr lang="ru-RU" sz="1000" dirty="0">
                <a:solidFill>
                  <a:srgbClr val="0070C0"/>
                </a:solidFill>
              </a:rPr>
              <a:t>Славься, Отечество наше свободное,</a:t>
            </a:r>
          </a:p>
          <a:p>
            <a:r>
              <a:rPr lang="ru-RU" sz="1000" dirty="0">
                <a:solidFill>
                  <a:srgbClr val="0070C0"/>
                </a:solidFill>
              </a:rPr>
              <a:t>Братских народов союз вековой,</a:t>
            </a:r>
          </a:p>
          <a:p>
            <a:r>
              <a:rPr lang="ru-RU" sz="1000" dirty="0">
                <a:solidFill>
                  <a:srgbClr val="0070C0"/>
                </a:solidFill>
              </a:rPr>
              <a:t>Предками данная мудрость народная!</a:t>
            </a:r>
          </a:p>
          <a:p>
            <a:r>
              <a:rPr lang="ru-RU" sz="1000" dirty="0">
                <a:solidFill>
                  <a:srgbClr val="0070C0"/>
                </a:solidFill>
              </a:rPr>
              <a:t>Славься, страна! Мы гордимся тобой!</a:t>
            </a:r>
          </a:p>
          <a:p>
            <a:endParaRPr lang="ru-RU" sz="1000" dirty="0">
              <a:solidFill>
                <a:srgbClr val="0070C0"/>
              </a:solidFill>
            </a:endParaRPr>
          </a:p>
          <a:p>
            <a:r>
              <a:rPr lang="ru-RU" sz="1000" dirty="0">
                <a:solidFill>
                  <a:srgbClr val="0070C0"/>
                </a:solidFill>
              </a:rPr>
              <a:t>Широкий простор для мечты и для жизни</a:t>
            </a:r>
          </a:p>
          <a:p>
            <a:r>
              <a:rPr lang="ru-RU" sz="1000" dirty="0">
                <a:solidFill>
                  <a:srgbClr val="0070C0"/>
                </a:solidFill>
              </a:rPr>
              <a:t>Грядущие нам открывают года.</a:t>
            </a:r>
          </a:p>
          <a:p>
            <a:r>
              <a:rPr lang="ru-RU" sz="1000" dirty="0">
                <a:solidFill>
                  <a:srgbClr val="0070C0"/>
                </a:solidFill>
              </a:rPr>
              <a:t>Нам силу даёт наша верность Отчизне.</a:t>
            </a:r>
          </a:p>
          <a:p>
            <a:r>
              <a:rPr lang="ru-RU" sz="1000" dirty="0">
                <a:solidFill>
                  <a:srgbClr val="0070C0"/>
                </a:solidFill>
              </a:rPr>
              <a:t>Так было, так есть и так будет всегда!</a:t>
            </a:r>
          </a:p>
          <a:p>
            <a:endParaRPr lang="ru-RU" sz="1000" dirty="0">
              <a:solidFill>
                <a:srgbClr val="0070C0"/>
              </a:solidFill>
            </a:endParaRPr>
          </a:p>
          <a:p>
            <a:r>
              <a:rPr lang="ru-RU" sz="1000" dirty="0">
                <a:solidFill>
                  <a:srgbClr val="0070C0"/>
                </a:solidFill>
              </a:rPr>
              <a:t>Славься, Отечество наше свободное,</a:t>
            </a:r>
          </a:p>
          <a:p>
            <a:r>
              <a:rPr lang="ru-RU" sz="1000" dirty="0">
                <a:solidFill>
                  <a:srgbClr val="0070C0"/>
                </a:solidFill>
              </a:rPr>
              <a:t>Братских народов союз вековой,</a:t>
            </a:r>
          </a:p>
          <a:p>
            <a:r>
              <a:rPr lang="ru-RU" sz="1000" dirty="0">
                <a:solidFill>
                  <a:srgbClr val="0070C0"/>
                </a:solidFill>
              </a:rPr>
              <a:t>Предками данная мудрость народная!</a:t>
            </a:r>
          </a:p>
          <a:p>
            <a:r>
              <a:rPr lang="ru-RU" sz="1000" dirty="0">
                <a:solidFill>
                  <a:srgbClr val="0070C0"/>
                </a:solidFill>
              </a:rPr>
              <a:t>Славься, страна! Мы гордимся тобой!</a:t>
            </a:r>
          </a:p>
        </p:txBody>
      </p:sp>
      <p:pic>
        <p:nvPicPr>
          <p:cNvPr id="6" name="Picture 2" descr="State Emblem of the Soviet Unio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0"/>
            <a:ext cx="1316484" cy="1355979"/>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stretch>
            <a:fillRect/>
          </a:stretch>
        </p:blipFill>
        <p:spPr>
          <a:xfrm>
            <a:off x="3923928" y="98912"/>
            <a:ext cx="1048518" cy="1264389"/>
          </a:xfrm>
          <a:prstGeom prst="rect">
            <a:avLst/>
          </a:prstGeom>
        </p:spPr>
      </p:pic>
      <p:pic>
        <p:nvPicPr>
          <p:cNvPr id="8" name="Рисунок 7"/>
          <p:cNvPicPr>
            <a:picLocks noChangeAspect="1"/>
          </p:cNvPicPr>
          <p:nvPr/>
        </p:nvPicPr>
        <p:blipFill>
          <a:blip r:embed="rId4"/>
          <a:stretch>
            <a:fillRect/>
          </a:stretch>
        </p:blipFill>
        <p:spPr>
          <a:xfrm>
            <a:off x="6765198" y="122282"/>
            <a:ext cx="1051098" cy="1243607"/>
          </a:xfrm>
          <a:prstGeom prst="rect">
            <a:avLst/>
          </a:prstGeom>
        </p:spPr>
      </p:pic>
    </p:spTree>
    <p:extLst>
      <p:ext uri="{BB962C8B-B14F-4D97-AF65-F5344CB8AC3E}">
        <p14:creationId xmlns:p14="http://schemas.microsoft.com/office/powerpoint/2010/main" val="184277266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Лента лицом вниз 4"/>
          <p:cNvSpPr/>
          <p:nvPr/>
        </p:nvSpPr>
        <p:spPr>
          <a:xfrm>
            <a:off x="285720" y="2143116"/>
            <a:ext cx="8572560" cy="2041408"/>
          </a:xfrm>
          <a:prstGeom prst="ribb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748820" y="2996952"/>
            <a:ext cx="3858749" cy="1077218"/>
          </a:xfrm>
          <a:prstGeom prst="rect">
            <a:avLst/>
          </a:prstGeom>
          <a:noFill/>
        </p:spPr>
        <p:txBody>
          <a:bodyPr wrap="none" lIns="91440" tIns="45720" rIns="91440" bIns="4572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Ускорение – быстро </a:t>
            </a:r>
          </a:p>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отвечаем на вопросы</a:t>
            </a:r>
          </a:p>
        </p:txBody>
      </p:sp>
    </p:spTree>
    <p:extLst>
      <p:ext uri="{BB962C8B-B14F-4D97-AF65-F5344CB8AC3E}">
        <p14:creationId xmlns:p14="http://schemas.microsoft.com/office/powerpoint/2010/main" val="361269913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654296"/>
          </a:xfrm>
        </p:spPr>
        <p:txBody>
          <a:bodyPr>
            <a:normAutofit/>
          </a:bodyPr>
          <a:lstStyle/>
          <a:p>
            <a:r>
              <a:rPr lang="ru-RU" sz="3200" b="1" dirty="0" smtClean="0">
                <a:solidFill>
                  <a:srgbClr val="0070C0"/>
                </a:solidFill>
                <a:latin typeface="Arial Narrow" pitchFamily="34" charset="0"/>
              </a:rPr>
              <a:t>Как называлось государство, на гербе которого были надписи на 15 языках братских Республик? </a:t>
            </a:r>
            <a:r>
              <a:rPr lang="ru-RU" sz="2400" dirty="0" smtClean="0"/>
              <a:t/>
            </a:r>
            <a:br>
              <a:rPr lang="ru-RU" sz="2400" dirty="0" smtClean="0"/>
            </a:br>
            <a:endParaRPr lang="ru-RU" sz="2400" dirty="0"/>
          </a:p>
        </p:txBody>
      </p:sp>
      <p:sp>
        <p:nvSpPr>
          <p:cNvPr id="3" name="Содержимое 2"/>
          <p:cNvSpPr>
            <a:spLocks noGrp="1"/>
          </p:cNvSpPr>
          <p:nvPr>
            <p:ph idx="1"/>
          </p:nvPr>
        </p:nvSpPr>
        <p:spPr>
          <a:xfrm>
            <a:off x="1187624" y="3573016"/>
            <a:ext cx="6280170" cy="2592288"/>
          </a:xfrm>
        </p:spPr>
        <p:txBody>
          <a:bodyPr>
            <a:normAutofit/>
          </a:bodyPr>
          <a:lstStyle/>
          <a:p>
            <a:pPr algn="ctr">
              <a:buNone/>
            </a:pPr>
            <a:r>
              <a:rPr lang="ru-RU" sz="5400" b="1" dirty="0" smtClean="0">
                <a:solidFill>
                  <a:srgbClr val="C00000"/>
                </a:solidFill>
                <a:latin typeface="Arial Narrow" pitchFamily="34" charset="0"/>
              </a:rPr>
              <a:t>Союз Советских Социалистических Республик</a:t>
            </a:r>
            <a:endParaRPr lang="ru-RU" sz="5400" b="1" dirty="0">
              <a:solidFill>
                <a:srgbClr val="C00000"/>
              </a:solidFill>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225800"/>
          </a:xfrm>
        </p:spPr>
        <p:txBody>
          <a:bodyPr>
            <a:normAutofit/>
          </a:bodyPr>
          <a:lstStyle/>
          <a:p>
            <a:r>
              <a:rPr lang="ru-RU" sz="2800" b="1" dirty="0" smtClean="0">
                <a:solidFill>
                  <a:srgbClr val="0070C0"/>
                </a:solidFill>
                <a:latin typeface="Arial Narrow" pitchFamily="34" charset="0"/>
              </a:rPr>
              <a:t>Как называется государство, у которого в Гимне есть такие слова:</a:t>
            </a:r>
            <a:br>
              <a:rPr lang="ru-RU" sz="2800" b="1" dirty="0" smtClean="0">
                <a:solidFill>
                  <a:srgbClr val="0070C0"/>
                </a:solidFill>
                <a:latin typeface="Arial Narrow" pitchFamily="34" charset="0"/>
              </a:rPr>
            </a:br>
            <a:r>
              <a:rPr lang="ru-RU" sz="2800" b="1" dirty="0" smtClean="0">
                <a:solidFill>
                  <a:srgbClr val="0070C0"/>
                </a:solidFill>
                <a:latin typeface="Arial Narrow" pitchFamily="34" charset="0"/>
              </a:rPr>
              <a:t>-  Могучая воля, великая слава</a:t>
            </a:r>
            <a:br>
              <a:rPr lang="ru-RU" sz="2800" b="1" dirty="0" smtClean="0">
                <a:solidFill>
                  <a:srgbClr val="0070C0"/>
                </a:solidFill>
                <a:latin typeface="Arial Narrow" pitchFamily="34" charset="0"/>
              </a:rPr>
            </a:br>
            <a:r>
              <a:rPr lang="ru-RU" sz="2800" b="1" dirty="0" smtClean="0">
                <a:solidFill>
                  <a:srgbClr val="0070C0"/>
                </a:solidFill>
                <a:latin typeface="Arial Narrow" pitchFamily="34" charset="0"/>
              </a:rPr>
              <a:t>- Твое достоянье на все времена</a:t>
            </a:r>
            <a:endParaRPr lang="ru-RU" sz="2800" b="1" dirty="0">
              <a:solidFill>
                <a:srgbClr val="0070C0"/>
              </a:solidFill>
              <a:latin typeface="Arial Narrow" pitchFamily="34" charset="0"/>
            </a:endParaRPr>
          </a:p>
        </p:txBody>
      </p:sp>
      <p:sp>
        <p:nvSpPr>
          <p:cNvPr id="3" name="Содержимое 2"/>
          <p:cNvSpPr>
            <a:spLocks noGrp="1"/>
          </p:cNvSpPr>
          <p:nvPr>
            <p:ph idx="1"/>
          </p:nvPr>
        </p:nvSpPr>
        <p:spPr>
          <a:xfrm>
            <a:off x="457200" y="4293096"/>
            <a:ext cx="8229600" cy="1625593"/>
          </a:xfrm>
        </p:spPr>
        <p:txBody>
          <a:bodyPr>
            <a:normAutofit/>
          </a:bodyPr>
          <a:lstStyle/>
          <a:p>
            <a:pPr algn="ctr">
              <a:buNone/>
            </a:pPr>
            <a:r>
              <a:rPr lang="ru-RU" sz="6000" b="1" dirty="0" smtClean="0">
                <a:solidFill>
                  <a:srgbClr val="C00000"/>
                </a:solidFill>
                <a:latin typeface="Arial Narrow" pitchFamily="34" charset="0"/>
              </a:rPr>
              <a:t>Российская Федерация</a:t>
            </a:r>
            <a:endParaRPr lang="ru-RU" sz="6000" dirty="0"/>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71472" y="785794"/>
            <a:ext cx="8229600" cy="5500702"/>
          </a:xfrm>
        </p:spPr>
        <p:txBody>
          <a:bodyPr>
            <a:noAutofit/>
          </a:bodyPr>
          <a:lstStyle/>
          <a:p>
            <a:pPr>
              <a:buNone/>
            </a:pPr>
            <a:r>
              <a:rPr lang="ru-RU" dirty="0" smtClean="0">
                <a:latin typeface="Arial Narrow" pitchFamily="34" charset="0"/>
              </a:rPr>
              <a:t>– У Российской Федерации есть свой герб?    </a:t>
            </a:r>
          </a:p>
          <a:p>
            <a:pPr>
              <a:buNone/>
            </a:pPr>
            <a:r>
              <a:rPr lang="ru-RU" dirty="0" smtClean="0">
                <a:latin typeface="Arial Narrow" pitchFamily="34" charset="0"/>
              </a:rPr>
              <a:t>– У Российской Федерации есть свой гимн?</a:t>
            </a:r>
          </a:p>
          <a:p>
            <a:pPr>
              <a:buNone/>
            </a:pPr>
            <a:r>
              <a:rPr lang="ru-RU" dirty="0" smtClean="0">
                <a:latin typeface="Arial Narrow" pitchFamily="34" charset="0"/>
              </a:rPr>
              <a:t>– Флаг РФ одноцветный?</a:t>
            </a:r>
          </a:p>
          <a:p>
            <a:pPr>
              <a:buNone/>
            </a:pPr>
            <a:r>
              <a:rPr lang="ru-RU" dirty="0" smtClean="0">
                <a:latin typeface="Arial Narrow" pitchFamily="34" charset="0"/>
              </a:rPr>
              <a:t>– В гимне РФ есть слова о царе?</a:t>
            </a:r>
          </a:p>
          <a:p>
            <a:pPr>
              <a:buNone/>
            </a:pPr>
            <a:r>
              <a:rPr lang="ru-RU" dirty="0" smtClean="0">
                <a:latin typeface="Arial Narrow" pitchFamily="34" charset="0"/>
              </a:rPr>
              <a:t>– Гимн это музыкальный символ государства?</a:t>
            </a:r>
          </a:p>
          <a:p>
            <a:pPr>
              <a:buNone/>
            </a:pPr>
            <a:r>
              <a:rPr lang="ru-RU" dirty="0" smtClean="0">
                <a:latin typeface="Arial Narrow" pitchFamily="34" charset="0"/>
              </a:rPr>
              <a:t>– Флаг Российской Федерации изображен в виде трехцветного?</a:t>
            </a:r>
          </a:p>
          <a:p>
            <a:endParaRPr lang="ru-RU" sz="2000" dirty="0">
              <a:latin typeface="Arial Narrow" pitchFamily="34" charset="0"/>
            </a:endParaRPr>
          </a:p>
        </p:txBody>
      </p:sp>
      <p:sp>
        <p:nvSpPr>
          <p:cNvPr id="4" name="Улыбающееся лицо 3"/>
          <p:cNvSpPr/>
          <p:nvPr/>
        </p:nvSpPr>
        <p:spPr>
          <a:xfrm>
            <a:off x="7715272" y="785794"/>
            <a:ext cx="500066" cy="50006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Улыбающееся лицо 6"/>
          <p:cNvSpPr/>
          <p:nvPr/>
        </p:nvSpPr>
        <p:spPr>
          <a:xfrm>
            <a:off x="3787702" y="4286256"/>
            <a:ext cx="500066" cy="50006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лыбающееся лицо 8"/>
          <p:cNvSpPr/>
          <p:nvPr/>
        </p:nvSpPr>
        <p:spPr>
          <a:xfrm>
            <a:off x="8187074" y="3143248"/>
            <a:ext cx="500066" cy="50006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лыбающееся лицо 9"/>
          <p:cNvSpPr/>
          <p:nvPr/>
        </p:nvSpPr>
        <p:spPr>
          <a:xfrm>
            <a:off x="7715272" y="1539087"/>
            <a:ext cx="500066" cy="50006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лыбающееся лицо 10"/>
          <p:cNvSpPr/>
          <p:nvPr/>
        </p:nvSpPr>
        <p:spPr>
          <a:xfrm>
            <a:off x="6156176" y="2643182"/>
            <a:ext cx="500066" cy="500066"/>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лыбающееся лицо 11"/>
          <p:cNvSpPr/>
          <p:nvPr/>
        </p:nvSpPr>
        <p:spPr>
          <a:xfrm>
            <a:off x="5076056" y="1995042"/>
            <a:ext cx="500066" cy="500066"/>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0458834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25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2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2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571480"/>
            <a:ext cx="8229600" cy="2357446"/>
          </a:xfrm>
        </p:spPr>
        <p:txBody>
          <a:bodyPr>
            <a:normAutofit/>
          </a:bodyPr>
          <a:lstStyle/>
          <a:p>
            <a:r>
              <a:rPr lang="ru-RU" sz="2400" b="1" dirty="0" smtClean="0">
                <a:solidFill>
                  <a:srgbClr val="0070C0"/>
                </a:solidFill>
                <a:latin typeface="Arial Narrow" pitchFamily="34" charset="0"/>
              </a:rPr>
              <a:t>Какому гимну принадлежат слова?:</a:t>
            </a:r>
            <a:br>
              <a:rPr lang="ru-RU" sz="2400" b="1" dirty="0" smtClean="0">
                <a:solidFill>
                  <a:srgbClr val="0070C0"/>
                </a:solidFill>
                <a:latin typeface="Arial Narrow" pitchFamily="34" charset="0"/>
              </a:rPr>
            </a:br>
            <a:r>
              <a:rPr lang="ru-RU" sz="2400" b="1" dirty="0" smtClean="0">
                <a:solidFill>
                  <a:srgbClr val="0070C0"/>
                </a:solidFill>
                <a:latin typeface="Arial Narrow" pitchFamily="34" charset="0"/>
              </a:rPr>
              <a:t>-Союз нерушимый Республик свободных,</a:t>
            </a:r>
            <a:br>
              <a:rPr lang="ru-RU" sz="2400" b="1" dirty="0" smtClean="0">
                <a:solidFill>
                  <a:srgbClr val="0070C0"/>
                </a:solidFill>
                <a:latin typeface="Arial Narrow" pitchFamily="34" charset="0"/>
              </a:rPr>
            </a:br>
            <a:r>
              <a:rPr lang="ru-RU" sz="2400" b="1" dirty="0" smtClean="0">
                <a:solidFill>
                  <a:srgbClr val="0070C0"/>
                </a:solidFill>
                <a:latin typeface="Arial Narrow" pitchFamily="34" charset="0"/>
              </a:rPr>
              <a:t>-Сплотила на веки Великая Русь </a:t>
            </a:r>
            <a:r>
              <a:rPr lang="ru-RU" sz="2400" dirty="0" smtClean="0">
                <a:solidFill>
                  <a:srgbClr val="0070C0"/>
                </a:solidFill>
              </a:rPr>
              <a:t/>
            </a:r>
            <a:br>
              <a:rPr lang="ru-RU" sz="2400" dirty="0" smtClean="0">
                <a:solidFill>
                  <a:srgbClr val="0070C0"/>
                </a:solidFill>
              </a:rPr>
            </a:br>
            <a:endParaRPr lang="ru-RU" sz="2400" dirty="0">
              <a:solidFill>
                <a:srgbClr val="0070C0"/>
              </a:solidFill>
            </a:endParaRPr>
          </a:p>
        </p:txBody>
      </p:sp>
      <p:sp>
        <p:nvSpPr>
          <p:cNvPr id="3" name="Содержимое 2"/>
          <p:cNvSpPr>
            <a:spLocks noGrp="1"/>
          </p:cNvSpPr>
          <p:nvPr>
            <p:ph idx="1"/>
          </p:nvPr>
        </p:nvSpPr>
        <p:spPr>
          <a:xfrm>
            <a:off x="457200" y="3214687"/>
            <a:ext cx="8229600" cy="1357322"/>
          </a:xfrm>
        </p:spPr>
        <p:txBody>
          <a:bodyPr>
            <a:normAutofit fontScale="77500" lnSpcReduction="20000"/>
          </a:bodyPr>
          <a:lstStyle/>
          <a:p>
            <a:pPr algn="ctr">
              <a:buNone/>
            </a:pPr>
            <a:r>
              <a:rPr lang="ru-RU" dirty="0" smtClean="0"/>
              <a:t>	</a:t>
            </a:r>
            <a:r>
              <a:rPr lang="ru-RU" sz="6000" b="1" dirty="0" smtClean="0">
                <a:solidFill>
                  <a:srgbClr val="C00000"/>
                </a:solidFill>
                <a:latin typeface="Arial Narrow" pitchFamily="34" charset="0"/>
              </a:rPr>
              <a:t>Союз Советских Социалистических Республик</a:t>
            </a:r>
            <a:endParaRPr lang="ru-RU" sz="6000" b="1" dirty="0">
              <a:solidFill>
                <a:srgbClr val="C00000"/>
              </a:solidFill>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500174"/>
            <a:ext cx="8229600" cy="2082792"/>
          </a:xfrm>
        </p:spPr>
        <p:txBody>
          <a:bodyPr>
            <a:normAutofit/>
          </a:bodyPr>
          <a:lstStyle/>
          <a:p>
            <a:r>
              <a:rPr lang="ru-RU" sz="3600" b="1" dirty="0" smtClean="0">
                <a:solidFill>
                  <a:srgbClr val="0070C0"/>
                </a:solidFill>
                <a:latin typeface="Arial Narrow" pitchFamily="34" charset="0"/>
              </a:rPr>
              <a:t>В символе какого государства, есть серп и молот? </a:t>
            </a:r>
            <a:endParaRPr lang="ru-RU" sz="3600" b="1" dirty="0">
              <a:solidFill>
                <a:srgbClr val="0070C0"/>
              </a:solidFill>
              <a:latin typeface="Arial Narrow" pitchFamily="34" charset="0"/>
            </a:endParaRPr>
          </a:p>
        </p:txBody>
      </p:sp>
      <p:sp>
        <p:nvSpPr>
          <p:cNvPr id="3" name="Содержимое 2"/>
          <p:cNvSpPr>
            <a:spLocks noGrp="1"/>
          </p:cNvSpPr>
          <p:nvPr>
            <p:ph idx="1"/>
          </p:nvPr>
        </p:nvSpPr>
        <p:spPr>
          <a:xfrm>
            <a:off x="611560" y="4071942"/>
            <a:ext cx="7718050" cy="1839907"/>
          </a:xfrm>
        </p:spPr>
        <p:txBody>
          <a:bodyPr/>
          <a:lstStyle/>
          <a:p>
            <a:pPr algn="ctr">
              <a:buNone/>
            </a:pPr>
            <a:r>
              <a:rPr lang="ru-RU" sz="4400" b="1" dirty="0" smtClean="0">
                <a:solidFill>
                  <a:srgbClr val="C00000"/>
                </a:solidFill>
                <a:latin typeface="Arial Narrow" pitchFamily="34" charset="0"/>
              </a:rPr>
              <a:t>Союз Советских Социалистических Республик</a:t>
            </a:r>
          </a:p>
          <a:p>
            <a:pPr>
              <a:buNone/>
            </a:pPr>
            <a:endParaRPr lang="ru-RU" b="1" dirty="0">
              <a:solidFill>
                <a:srgbClr val="C00000"/>
              </a:solidFill>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Лента лицом вниз 3"/>
          <p:cNvSpPr/>
          <p:nvPr/>
        </p:nvSpPr>
        <p:spPr>
          <a:xfrm>
            <a:off x="285720" y="2143116"/>
            <a:ext cx="8572560" cy="2041408"/>
          </a:xfrm>
          <a:prstGeom prst="ribb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357422" y="2500306"/>
            <a:ext cx="4357718" cy="1569660"/>
          </a:xfrm>
          <a:prstGeom prst="rect">
            <a:avLst/>
          </a:prstGeom>
          <a:noFill/>
        </p:spPr>
        <p:txBody>
          <a:bodyPr wrap="square" lIns="91440" tIns="45720" rIns="91440" bIns="45720">
            <a:spAutoFit/>
          </a:bodyPr>
          <a:lstStyle/>
          <a:p>
            <a:pPr algn="ctr"/>
            <a:r>
              <a:rPr lang="ru-RU"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НАЙДИ </a:t>
            </a:r>
          </a:p>
          <a:p>
            <a:pPr algn="ctr"/>
            <a:r>
              <a:rPr lang="ru-RU"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СООТВЕТСТВИЕ</a:t>
            </a:r>
            <a:endParaRPr lang="ru-RU"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4"/>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prx.livejournal.net/9de761f648ffc3c59edc6e61dd7ec715ea2b743f/8uVAPRN69nfa_KGSxhqLA0wC88mFqvfxtqQ83ANrC49Vfq_fkcPoGfRvGDU6v8u07SwxmCXlvbv79sCVMa2ZtDy1MZPGoOU-Lr-JWwb1rq8l77HY3VAo5kC3GqHDmnH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16632"/>
            <a:ext cx="6552728" cy="6627808"/>
          </a:xfrm>
          <a:prstGeom prst="rect">
            <a:avLst/>
          </a:prstGeom>
          <a:noFill/>
          <a:extLst>
            <a:ext uri="{909E8E84-426E-40DD-AFC4-6F175D3DCCD1}">
              <a14:hiddenFill xmlns:a14="http://schemas.microsoft.com/office/drawing/2010/main">
                <a:solidFill>
                  <a:srgbClr val="FFFFFF"/>
                </a:solidFill>
              </a14:hiddenFill>
            </a:ext>
          </a:extLst>
        </p:spPr>
      </p:pic>
      <p:pic>
        <p:nvPicPr>
          <p:cNvPr id="10" name="crazy_frog_-_ding_dong_(zaycev.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71924862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9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nvPr>
        </p:nvGraphicFramePr>
        <p:xfrm>
          <a:off x="642910" y="428604"/>
          <a:ext cx="7901014" cy="6070358"/>
        </p:xfrm>
        <a:graphic>
          <a:graphicData uri="http://schemas.openxmlformats.org/drawingml/2006/table">
            <a:tbl>
              <a:tblPr firstRow="1" bandRow="1">
                <a:tableStyleId>{5C22544A-7EE6-4342-B048-85BDC9FD1C3A}</a:tableStyleId>
              </a:tblPr>
              <a:tblGrid>
                <a:gridCol w="3950507">
                  <a:extLst>
                    <a:ext uri="{9D8B030D-6E8A-4147-A177-3AD203B41FA5}">
                      <a16:colId xmlns:a16="http://schemas.microsoft.com/office/drawing/2014/main" xmlns="" val="20000"/>
                    </a:ext>
                  </a:extLst>
                </a:gridCol>
                <a:gridCol w="3950507">
                  <a:extLst>
                    <a:ext uri="{9D8B030D-6E8A-4147-A177-3AD203B41FA5}">
                      <a16:colId xmlns:a16="http://schemas.microsoft.com/office/drawing/2014/main" xmlns="" val="20001"/>
                    </a:ext>
                  </a:extLst>
                </a:gridCol>
              </a:tblGrid>
              <a:tr h="714377">
                <a:tc>
                  <a:txBody>
                    <a:bodyPr/>
                    <a:lstStyle/>
                    <a:p>
                      <a:pPr marL="457200" indent="-457200" algn="l">
                        <a:lnSpc>
                          <a:spcPct val="115000"/>
                        </a:lnSpc>
                        <a:spcBef>
                          <a:spcPts val="75"/>
                        </a:spcBef>
                        <a:spcAft>
                          <a:spcPts val="75"/>
                        </a:spcAft>
                        <a:buFont typeface="+mj-lt"/>
                        <a:buNone/>
                      </a:pPr>
                      <a:r>
                        <a:rPr lang="ru-RU" sz="2400" b="1" baseline="0" dirty="0" smtClean="0">
                          <a:solidFill>
                            <a:srgbClr val="000000"/>
                          </a:solidFill>
                          <a:latin typeface="Arial Narrow" pitchFamily="34" charset="0"/>
                          <a:ea typeface="Times New Roman"/>
                          <a:cs typeface="Times New Roman"/>
                        </a:rPr>
                        <a:t> Герб СССР</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Bef>
                          <a:spcPts val="75"/>
                        </a:spcBef>
                        <a:spcAft>
                          <a:spcPts val="75"/>
                        </a:spcAft>
                        <a:buFont typeface="Arial" pitchFamily="34" charset="0"/>
                        <a:buNone/>
                      </a:pPr>
                      <a:r>
                        <a:rPr lang="ru-RU" sz="2400" b="1" dirty="0" smtClean="0">
                          <a:solidFill>
                            <a:srgbClr val="000000"/>
                          </a:solidFill>
                          <a:latin typeface="Arial Narrow" pitchFamily="34" charset="0"/>
                          <a:ea typeface="Times New Roman"/>
                          <a:cs typeface="Times New Roman"/>
                        </a:rPr>
                        <a:t> </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714377">
                <a:tc>
                  <a:txBody>
                    <a:bodyPr/>
                    <a:lstStyle/>
                    <a:p>
                      <a:pPr marL="457200" indent="-457200" algn="l">
                        <a:lnSpc>
                          <a:spcPct val="115000"/>
                        </a:lnSpc>
                        <a:spcBef>
                          <a:spcPts val="75"/>
                        </a:spcBef>
                        <a:spcAft>
                          <a:spcPts val="75"/>
                        </a:spcAft>
                        <a:buFont typeface="+mj-lt"/>
                        <a:buNone/>
                      </a:pPr>
                      <a:r>
                        <a:rPr lang="ru-RU" sz="2400" b="1" dirty="0" smtClean="0">
                          <a:solidFill>
                            <a:srgbClr val="000000"/>
                          </a:solidFill>
                          <a:latin typeface="Arial Narrow" pitchFamily="34" charset="0"/>
                          <a:ea typeface="Times New Roman"/>
                          <a:cs typeface="Times New Roman"/>
                        </a:rPr>
                        <a:t> Флаг РФ</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75"/>
                        </a:spcBef>
                        <a:spcAft>
                          <a:spcPts val="75"/>
                        </a:spcAft>
                        <a:buFont typeface="Arial" pitchFamily="34" charset="0"/>
                        <a:buNone/>
                      </a:pPr>
                      <a:r>
                        <a:rPr lang="ru-RU" sz="2400" b="1" dirty="0" smtClean="0">
                          <a:solidFill>
                            <a:srgbClr val="000000"/>
                          </a:solidFill>
                          <a:latin typeface="Arial Narrow" pitchFamily="34" charset="0"/>
                          <a:ea typeface="Times New Roman"/>
                          <a:cs typeface="Times New Roman"/>
                        </a:rPr>
                        <a:t> </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714377">
                <a:tc>
                  <a:txBody>
                    <a:bodyPr/>
                    <a:lstStyle/>
                    <a:p>
                      <a:pPr marL="457200" indent="-457200" algn="l">
                        <a:lnSpc>
                          <a:spcPct val="115000"/>
                        </a:lnSpc>
                        <a:spcBef>
                          <a:spcPts val="75"/>
                        </a:spcBef>
                        <a:spcAft>
                          <a:spcPts val="75"/>
                        </a:spcAft>
                        <a:buFont typeface="+mj-lt"/>
                        <a:buNone/>
                      </a:pPr>
                      <a:r>
                        <a:rPr lang="ru-RU" sz="2400" b="1" dirty="0" smtClean="0">
                          <a:solidFill>
                            <a:srgbClr val="000000"/>
                          </a:solidFill>
                          <a:latin typeface="Arial Narrow" pitchFamily="34" charset="0"/>
                          <a:ea typeface="Times New Roman"/>
                          <a:cs typeface="Times New Roman"/>
                        </a:rPr>
                        <a:t>Герб Российской</a:t>
                      </a:r>
                      <a:r>
                        <a:rPr lang="ru-RU" sz="2400" b="1" baseline="0" dirty="0" smtClean="0">
                          <a:solidFill>
                            <a:srgbClr val="000000"/>
                          </a:solidFill>
                          <a:latin typeface="Arial Narrow" pitchFamily="34" charset="0"/>
                          <a:ea typeface="Times New Roman"/>
                          <a:cs typeface="Times New Roman"/>
                        </a:rPr>
                        <a:t> Федерации</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75"/>
                        </a:spcBef>
                        <a:spcAft>
                          <a:spcPts val="75"/>
                        </a:spcAft>
                        <a:buFont typeface="Arial" pitchFamily="34" charset="0"/>
                        <a:buNone/>
                      </a:pP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714377">
                <a:tc>
                  <a:txBody>
                    <a:bodyPr/>
                    <a:lstStyle/>
                    <a:p>
                      <a:pPr marL="457200" indent="-457200" algn="l">
                        <a:lnSpc>
                          <a:spcPct val="115000"/>
                        </a:lnSpc>
                        <a:spcBef>
                          <a:spcPts val="75"/>
                        </a:spcBef>
                        <a:spcAft>
                          <a:spcPts val="75"/>
                        </a:spcAft>
                        <a:buFont typeface="+mj-lt"/>
                        <a:buNone/>
                      </a:pPr>
                      <a:r>
                        <a:rPr lang="ru-RU" sz="2400" b="1" dirty="0" smtClean="0">
                          <a:solidFill>
                            <a:srgbClr val="000000"/>
                          </a:solidFill>
                          <a:latin typeface="Arial Narrow" pitchFamily="34" charset="0"/>
                          <a:ea typeface="Times New Roman"/>
                          <a:cs typeface="Times New Roman"/>
                        </a:rPr>
                        <a:t>Флаг</a:t>
                      </a:r>
                      <a:r>
                        <a:rPr lang="ru-RU" sz="2400" b="1" baseline="0" dirty="0" smtClean="0">
                          <a:solidFill>
                            <a:srgbClr val="000000"/>
                          </a:solidFill>
                          <a:latin typeface="Arial Narrow" pitchFamily="34" charset="0"/>
                          <a:ea typeface="Times New Roman"/>
                          <a:cs typeface="Times New Roman"/>
                        </a:rPr>
                        <a:t> СССР</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75"/>
                        </a:spcBef>
                        <a:spcAft>
                          <a:spcPts val="75"/>
                        </a:spcAft>
                        <a:buFont typeface="Arial" pitchFamily="34" charset="0"/>
                        <a:buNone/>
                      </a:pP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714377">
                <a:tc>
                  <a:txBody>
                    <a:bodyPr/>
                    <a:lstStyle/>
                    <a:p>
                      <a:pPr marL="457200" indent="-457200" algn="l">
                        <a:lnSpc>
                          <a:spcPct val="115000"/>
                        </a:lnSpc>
                        <a:spcBef>
                          <a:spcPts val="75"/>
                        </a:spcBef>
                        <a:spcAft>
                          <a:spcPts val="75"/>
                        </a:spcAft>
                        <a:buFont typeface="+mj-lt"/>
                        <a:buNone/>
                      </a:pPr>
                      <a:r>
                        <a:rPr lang="ru-RU" sz="2400" b="1" dirty="0" smtClean="0">
                          <a:solidFill>
                            <a:srgbClr val="000000"/>
                          </a:solidFill>
                          <a:latin typeface="Arial Narrow" pitchFamily="34" charset="0"/>
                          <a:ea typeface="Times New Roman"/>
                          <a:cs typeface="Times New Roman"/>
                        </a:rPr>
                        <a:t>Герб</a:t>
                      </a:r>
                      <a:r>
                        <a:rPr lang="ru-RU" sz="2400" b="1" baseline="0" dirty="0" smtClean="0">
                          <a:solidFill>
                            <a:srgbClr val="000000"/>
                          </a:solidFill>
                          <a:latin typeface="Arial Narrow" pitchFamily="34" charset="0"/>
                          <a:ea typeface="Times New Roman"/>
                          <a:cs typeface="Times New Roman"/>
                        </a:rPr>
                        <a:t> Российской империи</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75"/>
                        </a:spcBef>
                        <a:spcAft>
                          <a:spcPts val="75"/>
                        </a:spcAft>
                        <a:buFont typeface="Arial" pitchFamily="34" charset="0"/>
                        <a:buNone/>
                      </a:pPr>
                      <a:r>
                        <a:rPr lang="ru-RU" sz="2400" b="1" dirty="0" smtClean="0">
                          <a:solidFill>
                            <a:srgbClr val="000000"/>
                          </a:solidFill>
                          <a:latin typeface="Arial Narrow" pitchFamily="34" charset="0"/>
                          <a:ea typeface="Times New Roman"/>
                          <a:cs typeface="Times New Roman"/>
                        </a:rPr>
                        <a:t> </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714377">
                <a:tc>
                  <a:txBody>
                    <a:bodyPr/>
                    <a:lstStyle/>
                    <a:p>
                      <a:pPr marL="457200" indent="-457200" algn="l">
                        <a:lnSpc>
                          <a:spcPct val="115000"/>
                        </a:lnSpc>
                        <a:spcBef>
                          <a:spcPts val="75"/>
                        </a:spcBef>
                        <a:spcAft>
                          <a:spcPts val="75"/>
                        </a:spcAft>
                        <a:buFont typeface="+mj-lt"/>
                        <a:buNone/>
                      </a:pPr>
                      <a:r>
                        <a:rPr lang="ru-RU" sz="2400" b="1" dirty="0" smtClean="0">
                          <a:solidFill>
                            <a:srgbClr val="000000"/>
                          </a:solidFill>
                          <a:latin typeface="Arial Narrow" pitchFamily="34" charset="0"/>
                          <a:ea typeface="Times New Roman"/>
                          <a:cs typeface="Times New Roman"/>
                        </a:rPr>
                        <a:t>Флаг Российской империи при </a:t>
                      </a:r>
                    </a:p>
                    <a:p>
                      <a:pPr marL="457200" indent="-457200" algn="l">
                        <a:lnSpc>
                          <a:spcPct val="115000"/>
                        </a:lnSpc>
                        <a:spcBef>
                          <a:spcPts val="75"/>
                        </a:spcBef>
                        <a:spcAft>
                          <a:spcPts val="75"/>
                        </a:spcAft>
                        <a:buFont typeface="+mj-lt"/>
                        <a:buNone/>
                      </a:pPr>
                      <a:r>
                        <a:rPr lang="ru-RU" sz="2400" b="1" dirty="0" smtClean="0">
                          <a:solidFill>
                            <a:srgbClr val="000000"/>
                          </a:solidFill>
                          <a:latin typeface="Arial Narrow" pitchFamily="34" charset="0"/>
                          <a:ea typeface="Times New Roman"/>
                          <a:cs typeface="Times New Roman"/>
                        </a:rPr>
                        <a:t>Александре 2</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75"/>
                        </a:spcBef>
                        <a:spcAft>
                          <a:spcPts val="75"/>
                        </a:spcAft>
                        <a:buFont typeface="Arial" pitchFamily="34" charset="0"/>
                        <a:buNone/>
                      </a:pP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714377">
                <a:tc>
                  <a:txBody>
                    <a:bodyPr/>
                    <a:lstStyle/>
                    <a:p>
                      <a:pPr marL="457200" indent="-457200" algn="l">
                        <a:lnSpc>
                          <a:spcPct val="115000"/>
                        </a:lnSpc>
                        <a:spcBef>
                          <a:spcPts val="75"/>
                        </a:spcBef>
                        <a:spcAft>
                          <a:spcPts val="75"/>
                        </a:spcAft>
                        <a:buFont typeface="+mj-lt"/>
                        <a:buNone/>
                      </a:pPr>
                      <a:r>
                        <a:rPr lang="ru-RU" sz="2400" b="1" dirty="0" smtClean="0">
                          <a:solidFill>
                            <a:srgbClr val="000000"/>
                          </a:solidFill>
                          <a:latin typeface="Arial Narrow" pitchFamily="34" charset="0"/>
                          <a:ea typeface="Times New Roman"/>
                          <a:cs typeface="Times New Roman"/>
                        </a:rPr>
                        <a:t> Слова из гимна РФ</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75"/>
                        </a:spcBef>
                        <a:spcAft>
                          <a:spcPts val="75"/>
                        </a:spcAft>
                        <a:buFont typeface="Arial" pitchFamily="34" charset="0"/>
                        <a:buNone/>
                      </a:pPr>
                      <a:r>
                        <a:rPr lang="ru-RU" sz="2400" b="1" dirty="0" smtClean="0">
                          <a:solidFill>
                            <a:srgbClr val="000000"/>
                          </a:solidFill>
                          <a:latin typeface="Arial Narrow" pitchFamily="34" charset="0"/>
                          <a:ea typeface="Times New Roman"/>
                          <a:cs typeface="Times New Roman"/>
                        </a:rPr>
                        <a:t> Боже, царя храни…..</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714377">
                <a:tc>
                  <a:txBody>
                    <a:bodyPr/>
                    <a:lstStyle/>
                    <a:p>
                      <a:pPr marL="457200" indent="-457200" algn="l">
                        <a:lnSpc>
                          <a:spcPct val="115000"/>
                        </a:lnSpc>
                        <a:spcBef>
                          <a:spcPts val="75"/>
                        </a:spcBef>
                        <a:spcAft>
                          <a:spcPts val="75"/>
                        </a:spcAft>
                        <a:buFont typeface="+mj-lt"/>
                        <a:buNone/>
                      </a:pPr>
                      <a:r>
                        <a:rPr lang="ru-RU" sz="2400" b="1" dirty="0" smtClean="0">
                          <a:solidFill>
                            <a:srgbClr val="000000"/>
                          </a:solidFill>
                          <a:latin typeface="Arial Narrow" pitchFamily="34" charset="0"/>
                          <a:ea typeface="Times New Roman"/>
                          <a:cs typeface="Times New Roman"/>
                        </a:rPr>
                        <a:t> Слова из гимна Российской империи</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75"/>
                        </a:spcBef>
                        <a:spcAft>
                          <a:spcPts val="75"/>
                        </a:spcAft>
                        <a:buFont typeface="Arial" pitchFamily="34" charset="0"/>
                        <a:buNone/>
                      </a:pPr>
                      <a:r>
                        <a:rPr lang="ru-RU" sz="2400" b="1" dirty="0" smtClean="0">
                          <a:solidFill>
                            <a:srgbClr val="000000"/>
                          </a:solidFill>
                          <a:latin typeface="Arial Narrow" pitchFamily="34" charset="0"/>
                          <a:ea typeface="Times New Roman"/>
                          <a:cs typeface="Times New Roman"/>
                        </a:rPr>
                        <a:t> Россия – священная наша держава…</a:t>
                      </a:r>
                      <a:endParaRPr lang="ru-RU" sz="2400" b="1" dirty="0">
                        <a:latin typeface="Arial Narrow" pitchFamily="34" charset="0"/>
                        <a:ea typeface="Times New Roman"/>
                        <a:cs typeface="Times New Roman"/>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cxnSp>
        <p:nvCxnSpPr>
          <p:cNvPr id="6" name="Прямая со стрелкой 5"/>
          <p:cNvCxnSpPr/>
          <p:nvPr/>
        </p:nvCxnSpPr>
        <p:spPr>
          <a:xfrm>
            <a:off x="3357554" y="2786058"/>
            <a:ext cx="2428892" cy="150019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3786182" y="1357298"/>
            <a:ext cx="2214578" cy="157163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V="1">
            <a:off x="4000496" y="714356"/>
            <a:ext cx="1643074" cy="150019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V="1">
            <a:off x="3620575" y="2318712"/>
            <a:ext cx="2500330" cy="150019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4152300" y="5250669"/>
            <a:ext cx="2071702" cy="78581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3812157" y="5387547"/>
            <a:ext cx="2428892" cy="8572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V="1">
            <a:off x="3803199" y="3780192"/>
            <a:ext cx="2214578" cy="78581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3214678" y="714356"/>
            <a:ext cx="2428892" cy="71438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descr="State Emblem of the Soviet Union.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5074" y="1196752"/>
            <a:ext cx="602609" cy="6206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4002" y="2712910"/>
            <a:ext cx="648072"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Рисунок 14"/>
          <p:cNvPicPr>
            <a:picLocks noChangeAspect="1"/>
          </p:cNvPicPr>
          <p:nvPr/>
        </p:nvPicPr>
        <p:blipFill>
          <a:blip r:embed="rId4"/>
          <a:stretch>
            <a:fillRect/>
          </a:stretch>
        </p:blipFill>
        <p:spPr>
          <a:xfrm>
            <a:off x="6217771" y="428604"/>
            <a:ext cx="621852" cy="735744"/>
          </a:xfrm>
          <a:prstGeom prst="rect">
            <a:avLst/>
          </a:prstGeom>
        </p:spPr>
      </p:pic>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1049" y="4184796"/>
            <a:ext cx="640154" cy="45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Рисунок 18"/>
          <p:cNvPicPr>
            <a:picLocks noChangeAspect="1"/>
          </p:cNvPicPr>
          <p:nvPr/>
        </p:nvPicPr>
        <p:blipFill>
          <a:blip r:embed="rId6"/>
          <a:stretch>
            <a:fillRect/>
          </a:stretch>
        </p:blipFill>
        <p:spPr>
          <a:xfrm>
            <a:off x="6241049" y="1917662"/>
            <a:ext cx="576634" cy="593784"/>
          </a:xfrm>
          <a:prstGeom prst="rect">
            <a:avLst/>
          </a:prstGeom>
        </p:spPr>
      </p:pic>
      <p:pic>
        <p:nvPicPr>
          <p:cNvPr id="21" name="Picture 2" descr="http://xn----7sbbkb2as5exe.xn--p1ai/d/flag_imperski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2091" y="3432683"/>
            <a:ext cx="631893" cy="42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23912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Лента лицом вниз 3"/>
          <p:cNvSpPr/>
          <p:nvPr/>
        </p:nvSpPr>
        <p:spPr>
          <a:xfrm>
            <a:off x="285720" y="2143116"/>
            <a:ext cx="8572560" cy="2041408"/>
          </a:xfrm>
          <a:prstGeom prst="ribb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143240" y="2500306"/>
            <a:ext cx="2927403" cy="1569660"/>
          </a:xfrm>
          <a:prstGeom prst="rect">
            <a:avLst/>
          </a:prstGeom>
          <a:noFill/>
        </p:spPr>
        <p:txBody>
          <a:bodyPr wrap="none" lIns="91440" tIns="45720" rIns="91440" bIns="45720">
            <a:spAutoFit/>
          </a:bodyPr>
          <a:lstStyle/>
          <a:p>
            <a:pPr algn="ctr"/>
            <a:r>
              <a:rPr lang="ru-RU"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САМЫЙ</a:t>
            </a:r>
          </a:p>
          <a:p>
            <a:pPr algn="ctr"/>
            <a:r>
              <a:rPr lang="ru-RU"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БЫСТРЫЙ</a:t>
            </a:r>
            <a:endParaRPr lang="ru-RU"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1" nodeType="afterEffect">
                                  <p:stCondLst>
                                    <p:cond delay="0"/>
                                  </p:stCondLst>
                                  <p:childTnLst>
                                    <p:animRot by="21600000">
                                      <p:cBhvr>
                                        <p:cTn id="6" dur="2000" fill="hold"/>
                                        <p:tgtEl>
                                          <p:spTgt spid="4"/>
                                        </p:tgtEl>
                                        <p:attrNameLst>
                                          <p:attrName>r</p:attrName>
                                        </p:attrNameLst>
                                      </p:cBhvr>
                                    </p:animRot>
                                  </p:childTnLst>
                                </p:cTn>
                              </p:par>
                              <p:par>
                                <p:cTn id="7" presetID="8" presetClass="emph" presetSubtype="0" fill="hold" grpId="1" nodeType="withEffect">
                                  <p:stCondLst>
                                    <p:cond delay="0"/>
                                  </p:stCondLst>
                                  <p:childTnLst>
                                    <p:animRot by="21600000">
                                      <p:cBhvr>
                                        <p:cTn id="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14290"/>
            <a:ext cx="8229600" cy="6429420"/>
          </a:xfrm>
        </p:spPr>
        <p:txBody>
          <a:bodyPr>
            <a:normAutofit fontScale="92500"/>
          </a:bodyPr>
          <a:lstStyle/>
          <a:p>
            <a:pPr>
              <a:buNone/>
            </a:pPr>
            <a:r>
              <a:rPr lang="ru-RU" dirty="0" smtClean="0"/>
              <a:t>-Кто является президентом РФ? </a:t>
            </a:r>
          </a:p>
          <a:p>
            <a:pPr>
              <a:buNone/>
            </a:pPr>
            <a:r>
              <a:rPr lang="ru-RU" dirty="0" smtClean="0"/>
              <a:t>-Кто является Верховным Главнокомандующим Вооруженных сил Р. Ф. ?</a:t>
            </a:r>
          </a:p>
          <a:p>
            <a:pPr>
              <a:buNone/>
            </a:pPr>
            <a:r>
              <a:rPr lang="ru-RU" dirty="0" smtClean="0"/>
              <a:t>-Если вы сидите и заиграл гимн, что надо делать?</a:t>
            </a:r>
          </a:p>
          <a:p>
            <a:pPr>
              <a:buNone/>
            </a:pPr>
            <a:r>
              <a:rPr lang="ru-RU" dirty="0" smtClean="0"/>
              <a:t> </a:t>
            </a:r>
          </a:p>
          <a:p>
            <a:pPr>
              <a:buNone/>
            </a:pPr>
            <a:r>
              <a:rPr lang="ru-RU" dirty="0" smtClean="0"/>
              <a:t> -Как правильно называется наше государство? </a:t>
            </a:r>
          </a:p>
          <a:p>
            <a:pPr>
              <a:buNone/>
            </a:pPr>
            <a:endParaRPr lang="ru-RU" dirty="0" smtClean="0"/>
          </a:p>
          <a:p>
            <a:pPr>
              <a:buNone/>
            </a:pPr>
            <a:r>
              <a:rPr lang="ru-RU" dirty="0" smtClean="0"/>
              <a:t>-Назовите основные символы государства. </a:t>
            </a:r>
          </a:p>
          <a:p>
            <a:pPr>
              <a:buNone/>
            </a:pPr>
            <a:endParaRPr lang="ru-RU" dirty="0" smtClean="0"/>
          </a:p>
          <a:p>
            <a:pPr>
              <a:buNone/>
            </a:pPr>
            <a:r>
              <a:rPr lang="ru-RU" dirty="0" smtClean="0"/>
              <a:t>-Кто из граждан РФ обладает большими правами? </a:t>
            </a:r>
          </a:p>
          <a:p>
            <a:pPr>
              <a:buNone/>
            </a:pPr>
            <a:endParaRPr lang="ru-RU" dirty="0"/>
          </a:p>
        </p:txBody>
      </p:sp>
      <p:sp>
        <p:nvSpPr>
          <p:cNvPr id="4" name="TextBox 3"/>
          <p:cNvSpPr txBox="1"/>
          <p:nvPr/>
        </p:nvSpPr>
        <p:spPr>
          <a:xfrm>
            <a:off x="6286512" y="285728"/>
            <a:ext cx="1587294" cy="461665"/>
          </a:xfrm>
          <a:prstGeom prst="rect">
            <a:avLst/>
          </a:prstGeom>
          <a:noFill/>
        </p:spPr>
        <p:txBody>
          <a:bodyPr wrap="none" rtlCol="0">
            <a:spAutoFit/>
          </a:bodyPr>
          <a:lstStyle/>
          <a:p>
            <a:r>
              <a:rPr lang="ru-RU" sz="2400" b="1" dirty="0" smtClean="0">
                <a:solidFill>
                  <a:srgbClr val="C00000"/>
                </a:solidFill>
                <a:latin typeface="Arial Narrow" pitchFamily="34" charset="0"/>
              </a:rPr>
              <a:t>В. В. Путин</a:t>
            </a:r>
            <a:endParaRPr lang="ru-RU" sz="2400" b="1" dirty="0">
              <a:solidFill>
                <a:srgbClr val="C00000"/>
              </a:solidFill>
              <a:latin typeface="Arial Narrow" pitchFamily="34" charset="0"/>
            </a:endParaRPr>
          </a:p>
        </p:txBody>
      </p:sp>
      <p:sp>
        <p:nvSpPr>
          <p:cNvPr id="5" name="TextBox 4"/>
          <p:cNvSpPr txBox="1"/>
          <p:nvPr/>
        </p:nvSpPr>
        <p:spPr>
          <a:xfrm>
            <a:off x="5072066" y="1214422"/>
            <a:ext cx="1519968" cy="461665"/>
          </a:xfrm>
          <a:prstGeom prst="rect">
            <a:avLst/>
          </a:prstGeom>
          <a:noFill/>
        </p:spPr>
        <p:txBody>
          <a:bodyPr wrap="none" rtlCol="0">
            <a:spAutoFit/>
          </a:bodyPr>
          <a:lstStyle/>
          <a:p>
            <a:r>
              <a:rPr lang="ru-RU" sz="2400" b="1" dirty="0" smtClean="0">
                <a:solidFill>
                  <a:srgbClr val="C00000"/>
                </a:solidFill>
                <a:latin typeface="Arial Narrow" pitchFamily="34" charset="0"/>
              </a:rPr>
              <a:t>Президент</a:t>
            </a:r>
            <a:endParaRPr lang="ru-RU" sz="2400" b="1" dirty="0">
              <a:solidFill>
                <a:srgbClr val="C00000"/>
              </a:solidFill>
              <a:latin typeface="Arial Narrow" pitchFamily="34" charset="0"/>
            </a:endParaRPr>
          </a:p>
        </p:txBody>
      </p:sp>
      <p:sp>
        <p:nvSpPr>
          <p:cNvPr id="6" name="TextBox 5"/>
          <p:cNvSpPr txBox="1"/>
          <p:nvPr/>
        </p:nvSpPr>
        <p:spPr>
          <a:xfrm>
            <a:off x="7380312" y="2237037"/>
            <a:ext cx="1051891" cy="461665"/>
          </a:xfrm>
          <a:prstGeom prst="rect">
            <a:avLst/>
          </a:prstGeom>
          <a:noFill/>
        </p:spPr>
        <p:txBody>
          <a:bodyPr wrap="none" rtlCol="0">
            <a:spAutoFit/>
          </a:bodyPr>
          <a:lstStyle/>
          <a:p>
            <a:r>
              <a:rPr lang="ru-RU" sz="2400" b="1" dirty="0" smtClean="0">
                <a:solidFill>
                  <a:srgbClr val="C00000"/>
                </a:solidFill>
                <a:latin typeface="Arial Narrow" pitchFamily="34" charset="0"/>
              </a:rPr>
              <a:t>Встать</a:t>
            </a:r>
            <a:endParaRPr lang="ru-RU" sz="2400" b="1" dirty="0">
              <a:solidFill>
                <a:srgbClr val="C00000"/>
              </a:solidFill>
              <a:latin typeface="Arial Narrow" pitchFamily="34" charset="0"/>
            </a:endParaRPr>
          </a:p>
        </p:txBody>
      </p:sp>
      <p:sp>
        <p:nvSpPr>
          <p:cNvPr id="8" name="TextBox 7"/>
          <p:cNvSpPr txBox="1"/>
          <p:nvPr/>
        </p:nvSpPr>
        <p:spPr>
          <a:xfrm>
            <a:off x="5480473" y="3396564"/>
            <a:ext cx="3206327" cy="461665"/>
          </a:xfrm>
          <a:prstGeom prst="rect">
            <a:avLst/>
          </a:prstGeom>
          <a:noFill/>
        </p:spPr>
        <p:txBody>
          <a:bodyPr wrap="none" rtlCol="0">
            <a:spAutoFit/>
          </a:bodyPr>
          <a:lstStyle/>
          <a:p>
            <a:r>
              <a:rPr lang="ru-RU" sz="2400" b="1" dirty="0" smtClean="0">
                <a:solidFill>
                  <a:srgbClr val="C00000"/>
                </a:solidFill>
                <a:latin typeface="Arial Narrow" pitchFamily="34" charset="0"/>
              </a:rPr>
              <a:t>Российская Федерация </a:t>
            </a:r>
            <a:endParaRPr lang="ru-RU" sz="2400" b="1" dirty="0">
              <a:solidFill>
                <a:srgbClr val="C00000"/>
              </a:solidFill>
              <a:latin typeface="Arial Narrow" pitchFamily="34" charset="0"/>
            </a:endParaRPr>
          </a:p>
        </p:txBody>
      </p:sp>
      <p:sp>
        <p:nvSpPr>
          <p:cNvPr id="9" name="TextBox 8"/>
          <p:cNvSpPr txBox="1"/>
          <p:nvPr/>
        </p:nvSpPr>
        <p:spPr>
          <a:xfrm>
            <a:off x="6157467" y="4548851"/>
            <a:ext cx="2299027" cy="461665"/>
          </a:xfrm>
          <a:prstGeom prst="rect">
            <a:avLst/>
          </a:prstGeom>
          <a:noFill/>
        </p:spPr>
        <p:txBody>
          <a:bodyPr wrap="none" rtlCol="0">
            <a:spAutoFit/>
          </a:bodyPr>
          <a:lstStyle/>
          <a:p>
            <a:r>
              <a:rPr lang="ru-RU" sz="2400" b="1" dirty="0" smtClean="0">
                <a:solidFill>
                  <a:srgbClr val="C00000"/>
                </a:solidFill>
                <a:latin typeface="Arial Narrow" pitchFamily="34" charset="0"/>
              </a:rPr>
              <a:t>Герб, гимн, флаг</a:t>
            </a:r>
            <a:endParaRPr lang="ru-RU" sz="2400" b="1" dirty="0">
              <a:solidFill>
                <a:srgbClr val="C00000"/>
              </a:solidFill>
              <a:latin typeface="Arial Narrow" pitchFamily="34" charset="0"/>
            </a:endParaRPr>
          </a:p>
        </p:txBody>
      </p:sp>
      <p:sp>
        <p:nvSpPr>
          <p:cNvPr id="10" name="Прямоугольник 9"/>
          <p:cNvSpPr/>
          <p:nvPr/>
        </p:nvSpPr>
        <p:spPr>
          <a:xfrm>
            <a:off x="3855028" y="5578706"/>
            <a:ext cx="4831772" cy="461665"/>
          </a:xfrm>
          <a:prstGeom prst="rect">
            <a:avLst/>
          </a:prstGeom>
        </p:spPr>
        <p:txBody>
          <a:bodyPr wrap="none">
            <a:spAutoFit/>
          </a:bodyPr>
          <a:lstStyle/>
          <a:p>
            <a:r>
              <a:rPr lang="ru-RU" sz="2400" b="1" dirty="0" smtClean="0">
                <a:solidFill>
                  <a:srgbClr val="C00000"/>
                </a:solidFill>
                <a:latin typeface="Arial Narrow" pitchFamily="34" charset="0"/>
              </a:rPr>
              <a:t>Никто, все граждане равны в правах</a:t>
            </a:r>
            <a:endParaRPr lang="ru-RU" sz="2400" b="1" dirty="0">
              <a:solidFill>
                <a:srgbClr val="C00000"/>
              </a:solidFill>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mgprx.livejournal.net/9de761f648ffc3c59edc6e61dd7ec715ea2b743f/8uVAPRN69nfa_KGSxhqLA0wC88mFqvfxtqQ83ANrC49Vfq_fkcPoGfRvGDU6v8u07SwxmCXlvbv79sCVMa2ZtDy1MZPGoOU-Lr-JWwb1rq8l77HY3VAo5kC3GqHDmnH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16632"/>
            <a:ext cx="6552728" cy="6627808"/>
          </a:xfrm>
          <a:prstGeom prst="rect">
            <a:avLst/>
          </a:prstGeom>
          <a:noFill/>
          <a:extLst>
            <a:ext uri="{909E8E84-426E-40DD-AFC4-6F175D3DCCD1}">
              <a14:hiddenFill xmlns:a14="http://schemas.microsoft.com/office/drawing/2010/main">
                <a:solidFill>
                  <a:srgbClr val="FFFFFF"/>
                </a:solidFill>
              </a14:hiddenFill>
            </a:ext>
          </a:extLst>
        </p:spPr>
      </p:pic>
      <p:pic>
        <p:nvPicPr>
          <p:cNvPr id="6" name="музыка для конкурсов - усатый нянь inmuse.inf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0015244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5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3490223516"/>
              </p:ext>
            </p:extLst>
          </p:nvPr>
        </p:nvGraphicFramePr>
        <p:xfrm>
          <a:off x="1583342" y="1171175"/>
          <a:ext cx="5400682" cy="4972072"/>
        </p:xfrm>
        <a:graphic>
          <a:graphicData uri="http://schemas.openxmlformats.org/drawingml/2006/table">
            <a:tbl>
              <a:tblPr>
                <a:tableStyleId>{5C22544A-7EE6-4342-B048-85BDC9FD1C3A}</a:tableStyleId>
              </a:tblPr>
              <a:tblGrid>
                <a:gridCol w="771526">
                  <a:extLst>
                    <a:ext uri="{9D8B030D-6E8A-4147-A177-3AD203B41FA5}">
                      <a16:colId xmlns:a16="http://schemas.microsoft.com/office/drawing/2014/main" xmlns="" val="20000"/>
                    </a:ext>
                  </a:extLst>
                </a:gridCol>
                <a:gridCol w="771526">
                  <a:extLst>
                    <a:ext uri="{9D8B030D-6E8A-4147-A177-3AD203B41FA5}">
                      <a16:colId xmlns:a16="http://schemas.microsoft.com/office/drawing/2014/main" xmlns="" val="20001"/>
                    </a:ext>
                  </a:extLst>
                </a:gridCol>
                <a:gridCol w="771526">
                  <a:extLst>
                    <a:ext uri="{9D8B030D-6E8A-4147-A177-3AD203B41FA5}">
                      <a16:colId xmlns:a16="http://schemas.microsoft.com/office/drawing/2014/main" xmlns="" val="20002"/>
                    </a:ext>
                  </a:extLst>
                </a:gridCol>
                <a:gridCol w="771526">
                  <a:extLst>
                    <a:ext uri="{9D8B030D-6E8A-4147-A177-3AD203B41FA5}">
                      <a16:colId xmlns:a16="http://schemas.microsoft.com/office/drawing/2014/main" xmlns="" val="20003"/>
                    </a:ext>
                  </a:extLst>
                </a:gridCol>
                <a:gridCol w="771526">
                  <a:extLst>
                    <a:ext uri="{9D8B030D-6E8A-4147-A177-3AD203B41FA5}">
                      <a16:colId xmlns:a16="http://schemas.microsoft.com/office/drawing/2014/main" xmlns="" val="20004"/>
                    </a:ext>
                  </a:extLst>
                </a:gridCol>
                <a:gridCol w="771526">
                  <a:extLst>
                    <a:ext uri="{9D8B030D-6E8A-4147-A177-3AD203B41FA5}">
                      <a16:colId xmlns:a16="http://schemas.microsoft.com/office/drawing/2014/main" xmlns="" val="20005"/>
                    </a:ext>
                  </a:extLst>
                </a:gridCol>
                <a:gridCol w="771526">
                  <a:extLst>
                    <a:ext uri="{9D8B030D-6E8A-4147-A177-3AD203B41FA5}">
                      <a16:colId xmlns:a16="http://schemas.microsoft.com/office/drawing/2014/main" xmlns="" val="20006"/>
                    </a:ext>
                  </a:extLst>
                </a:gridCol>
              </a:tblGrid>
              <a:tr h="710296">
                <a:tc>
                  <a:txBody>
                    <a:bodyPr/>
                    <a:lstStyle/>
                    <a:p>
                      <a:pPr algn="ctr">
                        <a:lnSpc>
                          <a:spcPct val="115000"/>
                        </a:lnSpc>
                        <a:spcAft>
                          <a:spcPts val="1000"/>
                        </a:spcAft>
                      </a:pPr>
                      <a:r>
                        <a:rPr lang="ru-RU" sz="2800" b="1" dirty="0">
                          <a:latin typeface="Arial Narrow" pitchFamily="34" charset="0"/>
                          <a:ea typeface="Times New Roman"/>
                          <a:cs typeface="Times New Roman"/>
                        </a:rPr>
                        <a:t>О</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1000"/>
                        </a:spcAft>
                      </a:pPr>
                      <a:r>
                        <a:rPr lang="ru-RU" sz="2800" b="1" dirty="0">
                          <a:latin typeface="Arial Narrow" pitchFamily="34" charset="0"/>
                          <a:ea typeface="Times New Roman"/>
                          <a:cs typeface="Times New Roman"/>
                        </a:rPr>
                        <a:t>Н</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1000"/>
                        </a:spcAft>
                      </a:pPr>
                      <a:r>
                        <a:rPr lang="ru-RU" sz="2800" b="1" dirty="0">
                          <a:latin typeface="Arial Narrow" pitchFamily="34" charset="0"/>
                          <a:ea typeface="Times New Roman"/>
                          <a:cs typeface="Times New Roman"/>
                        </a:rPr>
                        <a:t>С</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1000"/>
                        </a:spcAft>
                      </a:pPr>
                      <a:r>
                        <a:rPr lang="ru-RU" sz="2800" b="1" dirty="0">
                          <a:latin typeface="Arial Narrow" pitchFamily="34" charset="0"/>
                          <a:ea typeface="Times New Roman"/>
                          <a:cs typeface="Times New Roman"/>
                        </a:rPr>
                        <a:t>Т</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1000"/>
                        </a:spcAft>
                      </a:pPr>
                      <a:r>
                        <a:rPr lang="ru-RU" sz="2800" b="1" dirty="0">
                          <a:latin typeface="Arial Narrow" pitchFamily="34" charset="0"/>
                          <a:ea typeface="Times New Roman"/>
                          <a:cs typeface="Times New Roman"/>
                        </a:rPr>
                        <a:t>И</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1000"/>
                        </a:spcAft>
                      </a:pPr>
                      <a:r>
                        <a:rPr lang="ru-RU" sz="2800" b="1" dirty="0">
                          <a:latin typeface="Arial Narrow" pitchFamily="34" charset="0"/>
                          <a:ea typeface="Times New Roman"/>
                          <a:cs typeface="Times New Roman"/>
                        </a:rPr>
                        <a:t>Т</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1000"/>
                        </a:spcAft>
                      </a:pPr>
                      <a:endParaRPr lang="ru-RU" sz="2800" b="1" dirty="0">
                        <a:latin typeface="Arial Narrow" pitchFamily="34" charset="0"/>
                        <a:ea typeface="Times New Roman"/>
                        <a:cs typeface="Times New Roman"/>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710296">
                <a:tc>
                  <a:txBody>
                    <a:bodyPr/>
                    <a:lstStyle/>
                    <a:p>
                      <a:pPr algn="ctr">
                        <a:lnSpc>
                          <a:spcPct val="115000"/>
                        </a:lnSpc>
                        <a:spcAft>
                          <a:spcPts val="1000"/>
                        </a:spcAft>
                      </a:pPr>
                      <a:r>
                        <a:rPr lang="ru-RU" sz="2800" b="1">
                          <a:latin typeface="Arial Narrow" pitchFamily="34" charset="0"/>
                          <a:ea typeface="Times New Roman"/>
                          <a:cs typeface="Times New Roman"/>
                        </a:rPr>
                        <a:t>К</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endParaRPr lang="ru-RU" sz="2800" b="1" dirty="0">
                        <a:latin typeface="Arial Narrow" pitchFamily="34" charset="0"/>
                        <a:ea typeface="Times New Roman"/>
                        <a:cs typeface="Times New Roman"/>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Ф</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Л</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А</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У</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Ц</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710296">
                <a:tc>
                  <a:txBody>
                    <a:bodyPr/>
                    <a:lstStyle/>
                    <a:p>
                      <a:pPr algn="ctr">
                        <a:lnSpc>
                          <a:spcPct val="115000"/>
                        </a:lnSpc>
                        <a:spcAft>
                          <a:spcPts val="1000"/>
                        </a:spcAft>
                      </a:pPr>
                      <a:r>
                        <a:rPr lang="ru-RU" sz="2800" b="1">
                          <a:latin typeface="Arial Narrow" pitchFamily="34" charset="0"/>
                          <a:ea typeface="Times New Roman"/>
                          <a:cs typeface="Times New Roman"/>
                        </a:rPr>
                        <a:t>Г</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Е</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Р</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Б</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dirty="0">
                          <a:latin typeface="Arial Narrow" pitchFamily="34" charset="0"/>
                          <a:ea typeface="Times New Roman"/>
                          <a:cs typeface="Times New Roman"/>
                        </a:rPr>
                        <a:t>Г</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Я</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И</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710296">
                <a:tc>
                  <a:txBody>
                    <a:bodyPr/>
                    <a:lstStyle/>
                    <a:p>
                      <a:pPr algn="ctr">
                        <a:lnSpc>
                          <a:spcPct val="115000"/>
                        </a:lnSpc>
                        <a:spcAft>
                          <a:spcPts val="1000"/>
                        </a:spcAft>
                      </a:pPr>
                      <a:r>
                        <a:rPr lang="ru-RU" sz="2800" b="1">
                          <a:latin typeface="Arial Narrow" pitchFamily="34" charset="0"/>
                          <a:ea typeface="Times New Roman"/>
                          <a:cs typeface="Times New Roman"/>
                        </a:rPr>
                        <a:t>Р</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П</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Г</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endParaRPr lang="ru-RU" sz="2800" b="1" dirty="0">
                        <a:latin typeface="Arial Narrow" pitchFamily="34" charset="0"/>
                        <a:ea typeface="Times New Roman"/>
                        <a:cs typeface="Times New Roman"/>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Е</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Л</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С</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710296">
                <a:tc>
                  <a:txBody>
                    <a:bodyPr/>
                    <a:lstStyle/>
                    <a:p>
                      <a:pPr algn="ctr">
                        <a:lnSpc>
                          <a:spcPct val="115000"/>
                        </a:lnSpc>
                        <a:spcAft>
                          <a:spcPts val="1000"/>
                        </a:spcAft>
                      </a:pPr>
                      <a:r>
                        <a:rPr lang="ru-RU" sz="2800" b="1">
                          <a:latin typeface="Arial Narrow" pitchFamily="34" charset="0"/>
                          <a:ea typeface="Times New Roman"/>
                          <a:cs typeface="Times New Roman"/>
                        </a:rPr>
                        <a:t>Е</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endParaRPr lang="ru-RU" sz="2800" b="1" dirty="0">
                        <a:latin typeface="Arial Narrow" pitchFamily="34" charset="0"/>
                        <a:ea typeface="Times New Roman"/>
                        <a:cs typeface="Times New Roman"/>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И</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О</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Р</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endParaRPr lang="ru-RU" sz="2800" b="1" dirty="0">
                        <a:latin typeface="Arial Narrow" pitchFamily="34" charset="0"/>
                        <a:ea typeface="Times New Roman"/>
                        <a:cs typeface="Times New Roman"/>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Т</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710296">
                <a:tc>
                  <a:txBody>
                    <a:bodyPr/>
                    <a:lstStyle/>
                    <a:p>
                      <a:pPr algn="ctr">
                        <a:lnSpc>
                          <a:spcPct val="115000"/>
                        </a:lnSpc>
                        <a:spcAft>
                          <a:spcPts val="1000"/>
                        </a:spcAft>
                      </a:pPr>
                      <a:r>
                        <a:rPr lang="ru-RU" sz="2800" b="1">
                          <a:latin typeface="Arial Narrow" pitchFamily="34" charset="0"/>
                          <a:ea typeface="Times New Roman"/>
                          <a:cs typeface="Times New Roman"/>
                        </a:rPr>
                        <a:t>З</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endParaRPr lang="ru-RU" sz="2800" b="1" dirty="0">
                        <a:latin typeface="Arial Narrow" pitchFamily="34" charset="0"/>
                        <a:ea typeface="Times New Roman"/>
                        <a:cs typeface="Times New Roman"/>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М</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Н</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А</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a:latin typeface="Arial Narrow" pitchFamily="34" charset="0"/>
                          <a:ea typeface="Times New Roman"/>
                          <a:cs typeface="Times New Roman"/>
                        </a:rPr>
                        <a:t>Ц</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dirty="0">
                          <a:latin typeface="Arial Narrow" pitchFamily="34" charset="0"/>
                          <a:ea typeface="Times New Roman"/>
                          <a:cs typeface="Times New Roman"/>
                        </a:rPr>
                        <a:t>О</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710296">
                <a:tc>
                  <a:txBody>
                    <a:bodyPr/>
                    <a:lstStyle/>
                    <a:p>
                      <a:pPr algn="ctr">
                        <a:lnSpc>
                          <a:spcPct val="115000"/>
                        </a:lnSpc>
                        <a:spcAft>
                          <a:spcPts val="1000"/>
                        </a:spcAft>
                      </a:pPr>
                      <a:r>
                        <a:rPr lang="ru-RU" sz="2800" b="1" dirty="0">
                          <a:latin typeface="Arial Narrow" pitchFamily="34" charset="0"/>
                          <a:ea typeface="Times New Roman"/>
                          <a:cs typeface="Times New Roman"/>
                        </a:rPr>
                        <a:t>И</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dirty="0">
                          <a:latin typeface="Arial Narrow" pitchFamily="34" charset="0"/>
                          <a:ea typeface="Times New Roman"/>
                          <a:cs typeface="Times New Roman"/>
                        </a:rPr>
                        <a:t>Д</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dirty="0">
                          <a:latin typeface="Arial Narrow" pitchFamily="34" charset="0"/>
                          <a:ea typeface="Times New Roman"/>
                          <a:cs typeface="Times New Roman"/>
                        </a:rPr>
                        <a:t>Е</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dirty="0">
                          <a:latin typeface="Arial Narrow" pitchFamily="34" charset="0"/>
                          <a:ea typeface="Times New Roman"/>
                          <a:cs typeface="Times New Roman"/>
                        </a:rPr>
                        <a:t>Н</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dirty="0">
                          <a:latin typeface="Arial Narrow" pitchFamily="34" charset="0"/>
                          <a:ea typeface="Times New Roman"/>
                          <a:cs typeface="Times New Roman"/>
                        </a:rPr>
                        <a:t>Т</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dirty="0">
                          <a:latin typeface="Arial Narrow" pitchFamily="34" charset="0"/>
                          <a:ea typeface="Times New Roman"/>
                          <a:cs typeface="Times New Roman"/>
                        </a:rPr>
                        <a:t>И</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ru-RU" sz="2800" b="1" dirty="0">
                          <a:latin typeface="Arial Narrow" pitchFamily="34" charset="0"/>
                          <a:ea typeface="Times New Roman"/>
                          <a:cs typeface="Times New Roman"/>
                        </a:rPr>
                        <a:t>Л</a:t>
                      </a: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cxnSp>
        <p:nvCxnSpPr>
          <p:cNvPr id="19" name="Прямая со стрелкой 18"/>
          <p:cNvCxnSpPr/>
          <p:nvPr/>
        </p:nvCxnSpPr>
        <p:spPr>
          <a:xfrm>
            <a:off x="3714744" y="2274367"/>
            <a:ext cx="1500198"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rot="5400000">
            <a:off x="4895179" y="2657959"/>
            <a:ext cx="642942"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1961826" y="3014733"/>
            <a:ext cx="2357454"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5400000">
            <a:off x="2846843" y="4379926"/>
            <a:ext cx="1357322"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3524710" y="5001373"/>
            <a:ext cx="71438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rot="10800000">
            <a:off x="1925959" y="3607468"/>
            <a:ext cx="714380"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rot="5400000">
            <a:off x="890902" y="4642652"/>
            <a:ext cx="2071702"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a:off x="1961826" y="5722467"/>
            <a:ext cx="3000396"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rot="5400000" flipH="1" flipV="1">
            <a:off x="1836585" y="1928802"/>
            <a:ext cx="714380"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2199997" y="1567235"/>
            <a:ext cx="3786214"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rot="5400000">
            <a:off x="5735384" y="1836286"/>
            <a:ext cx="500066"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5975038" y="2103620"/>
            <a:ext cx="785818"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rot="5400000">
            <a:off x="6425165" y="2434980"/>
            <a:ext cx="642942"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rot="10800000">
            <a:off x="6006661" y="2757245"/>
            <a:ext cx="71438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8" name="Прямая соединительная линия 47"/>
          <p:cNvCxnSpPr/>
          <p:nvPr/>
        </p:nvCxnSpPr>
        <p:spPr>
          <a:xfrm rot="5400000">
            <a:off x="5518803" y="4767076"/>
            <a:ext cx="2143140"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10800000">
            <a:off x="5817551" y="5826998"/>
            <a:ext cx="785818"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rot="5400000" flipH="1" flipV="1">
            <a:off x="5391766" y="5433295"/>
            <a:ext cx="785818"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rot="10800000">
            <a:off x="4998063" y="5041180"/>
            <a:ext cx="785818"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4500562" y="4391626"/>
            <a:ext cx="714380"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rot="5400000" flipH="1" flipV="1">
            <a:off x="4842864" y="3999710"/>
            <a:ext cx="785818"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a:off x="5274878" y="3640733"/>
            <a:ext cx="71438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 descr="State Emblem of the Soviet Union.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0989" y="1964883"/>
            <a:ext cx="602609" cy="620688"/>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p:cNvPicPr>
            <a:picLocks noChangeAspect="1"/>
          </p:cNvPicPr>
          <p:nvPr/>
        </p:nvPicPr>
        <p:blipFill>
          <a:blip r:embed="rId3"/>
          <a:stretch>
            <a:fillRect/>
          </a:stretch>
        </p:blipFill>
        <p:spPr>
          <a:xfrm>
            <a:off x="6265163" y="1180215"/>
            <a:ext cx="621852" cy="735744"/>
          </a:xfrm>
          <a:prstGeom prst="rect">
            <a:avLst/>
          </a:prstGeom>
        </p:spPr>
      </p:pic>
      <p:pic>
        <p:nvPicPr>
          <p:cNvPr id="27" name="Рисунок 26"/>
          <p:cNvPicPr>
            <a:picLocks noChangeAspect="1"/>
          </p:cNvPicPr>
          <p:nvPr/>
        </p:nvPicPr>
        <p:blipFill>
          <a:blip r:embed="rId4"/>
          <a:stretch>
            <a:fillRect/>
          </a:stretch>
        </p:blipFill>
        <p:spPr>
          <a:xfrm>
            <a:off x="4015489" y="3390465"/>
            <a:ext cx="576634" cy="593784"/>
          </a:xfrm>
          <a:prstGeom prst="rect">
            <a:avLst/>
          </a:prstGeom>
        </p:spPr>
      </p:pic>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3804" y="4193572"/>
            <a:ext cx="640154" cy="45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0276" y="4116777"/>
            <a:ext cx="648072"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descr="http://xn----7sbbkb2as5exe.xn--p1ai/d/flag_imperski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05" y="4885190"/>
            <a:ext cx="631893" cy="421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000" fill="hold"/>
                                        <p:tgtEl>
                                          <p:spTgt spid="19"/>
                                        </p:tgtEl>
                                        <p:attrNameLst>
                                          <p:attrName>ppt_x</p:attrName>
                                        </p:attrNameLst>
                                      </p:cBhvr>
                                      <p:tavLst>
                                        <p:tav tm="0">
                                          <p:val>
                                            <p:strVal val="#ppt_x-.2"/>
                                          </p:val>
                                        </p:tav>
                                        <p:tav tm="100000">
                                          <p:val>
                                            <p:strVal val="#ppt_x"/>
                                          </p:val>
                                        </p:tav>
                                      </p:tavLst>
                                    </p:anim>
                                    <p:anim calcmode="lin" valueType="num">
                                      <p:cBhvr>
                                        <p:cTn id="8" dur="2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2000"/>
                                        <p:tgtEl>
                                          <p:spTgt spid="19"/>
                                        </p:tgtEl>
                                      </p:cBhvr>
                                    </p:animEffect>
                                  </p:childTnLst>
                                </p:cTn>
                              </p:par>
                              <p:par>
                                <p:cTn id="10" presetID="29"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2000" fill="hold"/>
                                        <p:tgtEl>
                                          <p:spTgt spid="21"/>
                                        </p:tgtEl>
                                        <p:attrNameLst>
                                          <p:attrName>ppt_x</p:attrName>
                                        </p:attrNameLst>
                                      </p:cBhvr>
                                      <p:tavLst>
                                        <p:tav tm="0">
                                          <p:val>
                                            <p:strVal val="#ppt_x-.2"/>
                                          </p:val>
                                        </p:tav>
                                        <p:tav tm="100000">
                                          <p:val>
                                            <p:strVal val="#ppt_x"/>
                                          </p:val>
                                        </p:tav>
                                      </p:tavLst>
                                    </p:anim>
                                    <p:anim calcmode="lin" valueType="num">
                                      <p:cBhvr>
                                        <p:cTn id="13" dur="2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4" dur="2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ppt_x</p:attrName>
                                        </p:attrNameLst>
                                      </p:cBhvr>
                                      <p:tavLst>
                                        <p:tav tm="0">
                                          <p:val>
                                            <p:strVal val="#ppt_x-.2"/>
                                          </p:val>
                                        </p:tav>
                                        <p:tav tm="100000">
                                          <p:val>
                                            <p:strVal val="#ppt_x"/>
                                          </p:val>
                                        </p:tav>
                                      </p:tavLst>
                                    </p:anim>
                                    <p:anim calcmode="lin" valueType="num">
                                      <p:cBhvr>
                                        <p:cTn id="20"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1000" fill="hold"/>
                                        <p:tgtEl>
                                          <p:spTgt spid="28"/>
                                        </p:tgtEl>
                                        <p:attrNameLst>
                                          <p:attrName>ppt_x</p:attrName>
                                        </p:attrNameLst>
                                      </p:cBhvr>
                                      <p:tavLst>
                                        <p:tav tm="0">
                                          <p:val>
                                            <p:strVal val="#ppt_x-.2"/>
                                          </p:val>
                                        </p:tav>
                                        <p:tav tm="100000">
                                          <p:val>
                                            <p:strVal val="#ppt_x"/>
                                          </p:val>
                                        </p:tav>
                                      </p:tavLst>
                                    </p:anim>
                                    <p:anim calcmode="lin" valueType="num">
                                      <p:cBhvr>
                                        <p:cTn id="27"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8"/>
                                        </p:tgtEl>
                                      </p:cBhvr>
                                    </p:animEffect>
                                  </p:childTnLst>
                                </p:cTn>
                              </p:par>
                              <p:par>
                                <p:cTn id="29" presetID="29"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000" fill="hold"/>
                                        <p:tgtEl>
                                          <p:spTgt spid="26"/>
                                        </p:tgtEl>
                                        <p:attrNameLst>
                                          <p:attrName>ppt_x</p:attrName>
                                        </p:attrNameLst>
                                      </p:cBhvr>
                                      <p:tavLst>
                                        <p:tav tm="0">
                                          <p:val>
                                            <p:strVal val="#ppt_x-.2"/>
                                          </p:val>
                                        </p:tav>
                                        <p:tav tm="100000">
                                          <p:val>
                                            <p:strVal val="#ppt_x"/>
                                          </p:val>
                                        </p:tav>
                                      </p:tavLst>
                                    </p:anim>
                                    <p:anim calcmode="lin" valueType="num">
                                      <p:cBhvr>
                                        <p:cTn id="32"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2000" fill="hold"/>
                                        <p:tgtEl>
                                          <p:spTgt spid="30"/>
                                        </p:tgtEl>
                                        <p:attrNameLst>
                                          <p:attrName>ppt_x</p:attrName>
                                        </p:attrNameLst>
                                      </p:cBhvr>
                                      <p:tavLst>
                                        <p:tav tm="0">
                                          <p:val>
                                            <p:strVal val="#ppt_x-.2"/>
                                          </p:val>
                                        </p:tav>
                                        <p:tav tm="100000">
                                          <p:val>
                                            <p:strVal val="#ppt_x"/>
                                          </p:val>
                                        </p:tav>
                                      </p:tavLst>
                                    </p:anim>
                                    <p:anim calcmode="lin" valueType="num">
                                      <p:cBhvr>
                                        <p:cTn id="39" dur="2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40" dur="2000"/>
                                        <p:tgtEl>
                                          <p:spTgt spid="30"/>
                                        </p:tgtEl>
                                      </p:cBhvr>
                                    </p:animEffect>
                                  </p:childTnLst>
                                </p:cTn>
                              </p:par>
                              <p:par>
                                <p:cTn id="41" presetID="29"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2000" fill="hold"/>
                                        <p:tgtEl>
                                          <p:spTgt spid="32"/>
                                        </p:tgtEl>
                                        <p:attrNameLst>
                                          <p:attrName>ppt_x</p:attrName>
                                        </p:attrNameLst>
                                      </p:cBhvr>
                                      <p:tavLst>
                                        <p:tav tm="0">
                                          <p:val>
                                            <p:strVal val="#ppt_x-.2"/>
                                          </p:val>
                                        </p:tav>
                                        <p:tav tm="100000">
                                          <p:val>
                                            <p:strVal val="#ppt_x"/>
                                          </p:val>
                                        </p:tav>
                                      </p:tavLst>
                                    </p:anim>
                                    <p:anim calcmode="lin" valueType="num">
                                      <p:cBhvr>
                                        <p:cTn id="44" dur="2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45" dur="2000"/>
                                        <p:tgtEl>
                                          <p:spTgt spid="32"/>
                                        </p:tgtEl>
                                      </p:cBhvr>
                                    </p:animEffect>
                                  </p:childTnLst>
                                </p:cTn>
                              </p:par>
                              <p:par>
                                <p:cTn id="46" presetID="29"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2000" fill="hold"/>
                                        <p:tgtEl>
                                          <p:spTgt spid="34"/>
                                        </p:tgtEl>
                                        <p:attrNameLst>
                                          <p:attrName>ppt_x</p:attrName>
                                        </p:attrNameLst>
                                      </p:cBhvr>
                                      <p:tavLst>
                                        <p:tav tm="0">
                                          <p:val>
                                            <p:strVal val="#ppt_x-.2"/>
                                          </p:val>
                                        </p:tav>
                                        <p:tav tm="100000">
                                          <p:val>
                                            <p:strVal val="#ppt_x"/>
                                          </p:val>
                                        </p:tav>
                                      </p:tavLst>
                                    </p:anim>
                                    <p:anim calcmode="lin" valueType="num">
                                      <p:cBhvr>
                                        <p:cTn id="49" dur="2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50" dur="20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2000" fill="hold"/>
                                        <p:tgtEl>
                                          <p:spTgt spid="36"/>
                                        </p:tgtEl>
                                        <p:attrNameLst>
                                          <p:attrName>ppt_x</p:attrName>
                                        </p:attrNameLst>
                                      </p:cBhvr>
                                      <p:tavLst>
                                        <p:tav tm="0">
                                          <p:val>
                                            <p:strVal val="#ppt_x-.2"/>
                                          </p:val>
                                        </p:tav>
                                        <p:tav tm="100000">
                                          <p:val>
                                            <p:strVal val="#ppt_x"/>
                                          </p:val>
                                        </p:tav>
                                      </p:tavLst>
                                    </p:anim>
                                    <p:anim calcmode="lin" valueType="num">
                                      <p:cBhvr>
                                        <p:cTn id="56" dur="2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57" dur="2000"/>
                                        <p:tgtEl>
                                          <p:spTgt spid="36"/>
                                        </p:tgtEl>
                                      </p:cBhvr>
                                    </p:animEffect>
                                  </p:childTnLst>
                                </p:cTn>
                              </p:par>
                              <p:par>
                                <p:cTn id="58" presetID="29" presetClass="entr" presetSubtype="0"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p:cTn id="60" dur="2000" fill="hold"/>
                                        <p:tgtEl>
                                          <p:spTgt spid="38"/>
                                        </p:tgtEl>
                                        <p:attrNameLst>
                                          <p:attrName>ppt_x</p:attrName>
                                        </p:attrNameLst>
                                      </p:cBhvr>
                                      <p:tavLst>
                                        <p:tav tm="0">
                                          <p:val>
                                            <p:strVal val="#ppt_x-.2"/>
                                          </p:val>
                                        </p:tav>
                                        <p:tav tm="100000">
                                          <p:val>
                                            <p:strVal val="#ppt_x"/>
                                          </p:val>
                                        </p:tav>
                                      </p:tavLst>
                                    </p:anim>
                                    <p:anim calcmode="lin" valueType="num">
                                      <p:cBhvr>
                                        <p:cTn id="61" dur="2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62" dur="2000"/>
                                        <p:tgtEl>
                                          <p:spTgt spid="38"/>
                                        </p:tgtEl>
                                      </p:cBhvr>
                                    </p:animEffect>
                                  </p:childTnLst>
                                </p:cTn>
                              </p:par>
                              <p:par>
                                <p:cTn id="63" presetID="29"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p:cTn id="65" dur="2000" fill="hold"/>
                                        <p:tgtEl>
                                          <p:spTgt spid="40"/>
                                        </p:tgtEl>
                                        <p:attrNameLst>
                                          <p:attrName>ppt_x</p:attrName>
                                        </p:attrNameLst>
                                      </p:cBhvr>
                                      <p:tavLst>
                                        <p:tav tm="0">
                                          <p:val>
                                            <p:strVal val="#ppt_x-.2"/>
                                          </p:val>
                                        </p:tav>
                                        <p:tav tm="100000">
                                          <p:val>
                                            <p:strVal val="#ppt_x"/>
                                          </p:val>
                                        </p:tav>
                                      </p:tavLst>
                                    </p:anim>
                                    <p:anim calcmode="lin" valueType="num">
                                      <p:cBhvr>
                                        <p:cTn id="66" dur="2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67" dur="2000"/>
                                        <p:tgtEl>
                                          <p:spTgt spid="40"/>
                                        </p:tgtEl>
                                      </p:cBhvr>
                                    </p:animEffect>
                                  </p:childTnLst>
                                </p:cTn>
                              </p:par>
                              <p:par>
                                <p:cTn id="68" presetID="29" presetClass="entr" presetSubtype="0"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2000" fill="hold"/>
                                        <p:tgtEl>
                                          <p:spTgt spid="42"/>
                                        </p:tgtEl>
                                        <p:attrNameLst>
                                          <p:attrName>ppt_x</p:attrName>
                                        </p:attrNameLst>
                                      </p:cBhvr>
                                      <p:tavLst>
                                        <p:tav tm="0">
                                          <p:val>
                                            <p:strVal val="#ppt_x-.2"/>
                                          </p:val>
                                        </p:tav>
                                        <p:tav tm="100000">
                                          <p:val>
                                            <p:strVal val="#ppt_x"/>
                                          </p:val>
                                        </p:tav>
                                      </p:tavLst>
                                    </p:anim>
                                    <p:anim calcmode="lin" valueType="num">
                                      <p:cBhvr>
                                        <p:cTn id="71" dur="2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72" dur="2000"/>
                                        <p:tgtEl>
                                          <p:spTgt spid="42"/>
                                        </p:tgtEl>
                                      </p:cBhvr>
                                    </p:animEffect>
                                  </p:childTnLst>
                                </p:cTn>
                              </p:par>
                              <p:par>
                                <p:cTn id="73" presetID="29"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anim calcmode="lin" valueType="num">
                                      <p:cBhvr>
                                        <p:cTn id="75" dur="2000" fill="hold"/>
                                        <p:tgtEl>
                                          <p:spTgt spid="44"/>
                                        </p:tgtEl>
                                        <p:attrNameLst>
                                          <p:attrName>ppt_x</p:attrName>
                                        </p:attrNameLst>
                                      </p:cBhvr>
                                      <p:tavLst>
                                        <p:tav tm="0">
                                          <p:val>
                                            <p:strVal val="#ppt_x-.2"/>
                                          </p:val>
                                        </p:tav>
                                        <p:tav tm="100000">
                                          <p:val>
                                            <p:strVal val="#ppt_x"/>
                                          </p:val>
                                        </p:tav>
                                      </p:tavLst>
                                    </p:anim>
                                    <p:anim calcmode="lin" valueType="num">
                                      <p:cBhvr>
                                        <p:cTn id="76" dur="2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77" dur="2000"/>
                                        <p:tgtEl>
                                          <p:spTgt spid="44"/>
                                        </p:tgtEl>
                                      </p:cBhvr>
                                    </p:animEffect>
                                  </p:childTnLst>
                                </p:cTn>
                              </p:par>
                              <p:par>
                                <p:cTn id="78" presetID="29" presetClass="entr" presetSubtype="0" fill="hold" nodeType="withEffect">
                                  <p:stCondLst>
                                    <p:cond delay="0"/>
                                  </p:stCondLst>
                                  <p:childTnLst>
                                    <p:set>
                                      <p:cBhvr>
                                        <p:cTn id="79" dur="1" fill="hold">
                                          <p:stCondLst>
                                            <p:cond delay="0"/>
                                          </p:stCondLst>
                                        </p:cTn>
                                        <p:tgtEl>
                                          <p:spTgt spid="46"/>
                                        </p:tgtEl>
                                        <p:attrNameLst>
                                          <p:attrName>style.visibility</p:attrName>
                                        </p:attrNameLst>
                                      </p:cBhvr>
                                      <p:to>
                                        <p:strVal val="visible"/>
                                      </p:to>
                                    </p:set>
                                    <p:anim calcmode="lin" valueType="num">
                                      <p:cBhvr>
                                        <p:cTn id="80" dur="2000" fill="hold"/>
                                        <p:tgtEl>
                                          <p:spTgt spid="46"/>
                                        </p:tgtEl>
                                        <p:attrNameLst>
                                          <p:attrName>ppt_x</p:attrName>
                                        </p:attrNameLst>
                                      </p:cBhvr>
                                      <p:tavLst>
                                        <p:tav tm="0">
                                          <p:val>
                                            <p:strVal val="#ppt_x-.2"/>
                                          </p:val>
                                        </p:tav>
                                        <p:tav tm="100000">
                                          <p:val>
                                            <p:strVal val="#ppt_x"/>
                                          </p:val>
                                        </p:tav>
                                      </p:tavLst>
                                    </p:anim>
                                    <p:anim calcmode="lin" valueType="num">
                                      <p:cBhvr>
                                        <p:cTn id="81" dur="2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82" dur="20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29" presetClass="entr" presetSubtype="0"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p:cTn id="87" dur="2000" fill="hold"/>
                                        <p:tgtEl>
                                          <p:spTgt spid="48"/>
                                        </p:tgtEl>
                                        <p:attrNameLst>
                                          <p:attrName>ppt_x</p:attrName>
                                        </p:attrNameLst>
                                      </p:cBhvr>
                                      <p:tavLst>
                                        <p:tav tm="0">
                                          <p:val>
                                            <p:strVal val="#ppt_x-.2"/>
                                          </p:val>
                                        </p:tav>
                                        <p:tav tm="100000">
                                          <p:val>
                                            <p:strVal val="#ppt_x"/>
                                          </p:val>
                                        </p:tav>
                                      </p:tavLst>
                                    </p:anim>
                                    <p:anim calcmode="lin" valueType="num">
                                      <p:cBhvr>
                                        <p:cTn id="88" dur="2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89" dur="2000"/>
                                        <p:tgtEl>
                                          <p:spTgt spid="48"/>
                                        </p:tgtEl>
                                      </p:cBhvr>
                                    </p:animEffect>
                                  </p:childTnLst>
                                </p:cTn>
                              </p:par>
                              <p:par>
                                <p:cTn id="90" presetID="29" presetClass="entr" presetSubtype="0"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p:cTn id="92" dur="2000" fill="hold"/>
                                        <p:tgtEl>
                                          <p:spTgt spid="51"/>
                                        </p:tgtEl>
                                        <p:attrNameLst>
                                          <p:attrName>ppt_x</p:attrName>
                                        </p:attrNameLst>
                                      </p:cBhvr>
                                      <p:tavLst>
                                        <p:tav tm="0">
                                          <p:val>
                                            <p:strVal val="#ppt_x-.2"/>
                                          </p:val>
                                        </p:tav>
                                        <p:tav tm="100000">
                                          <p:val>
                                            <p:strVal val="#ppt_x"/>
                                          </p:val>
                                        </p:tav>
                                      </p:tavLst>
                                    </p:anim>
                                    <p:anim calcmode="lin" valueType="num">
                                      <p:cBhvr>
                                        <p:cTn id="93" dur="2000" fill="hold"/>
                                        <p:tgtEl>
                                          <p:spTgt spid="51"/>
                                        </p:tgtEl>
                                        <p:attrNameLst>
                                          <p:attrName>ppt_y</p:attrName>
                                        </p:attrNameLst>
                                      </p:cBhvr>
                                      <p:tavLst>
                                        <p:tav tm="0">
                                          <p:val>
                                            <p:strVal val="#ppt_y"/>
                                          </p:val>
                                        </p:tav>
                                        <p:tav tm="100000">
                                          <p:val>
                                            <p:strVal val="#ppt_y"/>
                                          </p:val>
                                        </p:tav>
                                      </p:tavLst>
                                    </p:anim>
                                    <p:animEffect transition="in" filter="wipe(right)" prLst="gradientSize: 0.1">
                                      <p:cBhvr>
                                        <p:cTn id="94" dur="2000"/>
                                        <p:tgtEl>
                                          <p:spTgt spid="51"/>
                                        </p:tgtEl>
                                      </p:cBhvr>
                                    </p:animEffect>
                                  </p:childTnLst>
                                </p:cTn>
                              </p:par>
                              <p:par>
                                <p:cTn id="95" presetID="29" presetClass="entr" presetSubtype="0"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2000" fill="hold"/>
                                        <p:tgtEl>
                                          <p:spTgt spid="53"/>
                                        </p:tgtEl>
                                        <p:attrNameLst>
                                          <p:attrName>ppt_x</p:attrName>
                                        </p:attrNameLst>
                                      </p:cBhvr>
                                      <p:tavLst>
                                        <p:tav tm="0">
                                          <p:val>
                                            <p:strVal val="#ppt_x-.2"/>
                                          </p:val>
                                        </p:tav>
                                        <p:tav tm="100000">
                                          <p:val>
                                            <p:strVal val="#ppt_x"/>
                                          </p:val>
                                        </p:tav>
                                      </p:tavLst>
                                    </p:anim>
                                    <p:anim calcmode="lin" valueType="num">
                                      <p:cBhvr>
                                        <p:cTn id="98" dur="2000" fill="hold"/>
                                        <p:tgtEl>
                                          <p:spTgt spid="53"/>
                                        </p:tgtEl>
                                        <p:attrNameLst>
                                          <p:attrName>ppt_y</p:attrName>
                                        </p:attrNameLst>
                                      </p:cBhvr>
                                      <p:tavLst>
                                        <p:tav tm="0">
                                          <p:val>
                                            <p:strVal val="#ppt_y"/>
                                          </p:val>
                                        </p:tav>
                                        <p:tav tm="100000">
                                          <p:val>
                                            <p:strVal val="#ppt_y"/>
                                          </p:val>
                                        </p:tav>
                                      </p:tavLst>
                                    </p:anim>
                                    <p:animEffect transition="in" filter="wipe(right)" prLst="gradientSize: 0.1">
                                      <p:cBhvr>
                                        <p:cTn id="99" dur="2000"/>
                                        <p:tgtEl>
                                          <p:spTgt spid="53"/>
                                        </p:tgtEl>
                                      </p:cBhvr>
                                    </p:animEffect>
                                  </p:childTnLst>
                                </p:cTn>
                              </p:par>
                              <p:par>
                                <p:cTn id="100" presetID="29" presetClass="entr" presetSubtype="0" fill="hold" nodeType="withEffect">
                                  <p:stCondLst>
                                    <p:cond delay="0"/>
                                  </p:stCondLst>
                                  <p:childTnLst>
                                    <p:set>
                                      <p:cBhvr>
                                        <p:cTn id="101" dur="1" fill="hold">
                                          <p:stCondLst>
                                            <p:cond delay="0"/>
                                          </p:stCondLst>
                                        </p:cTn>
                                        <p:tgtEl>
                                          <p:spTgt spid="55"/>
                                        </p:tgtEl>
                                        <p:attrNameLst>
                                          <p:attrName>style.visibility</p:attrName>
                                        </p:attrNameLst>
                                      </p:cBhvr>
                                      <p:to>
                                        <p:strVal val="visible"/>
                                      </p:to>
                                    </p:set>
                                    <p:anim calcmode="lin" valueType="num">
                                      <p:cBhvr>
                                        <p:cTn id="102" dur="2000" fill="hold"/>
                                        <p:tgtEl>
                                          <p:spTgt spid="55"/>
                                        </p:tgtEl>
                                        <p:attrNameLst>
                                          <p:attrName>ppt_x</p:attrName>
                                        </p:attrNameLst>
                                      </p:cBhvr>
                                      <p:tavLst>
                                        <p:tav tm="0">
                                          <p:val>
                                            <p:strVal val="#ppt_x-.2"/>
                                          </p:val>
                                        </p:tav>
                                        <p:tav tm="100000">
                                          <p:val>
                                            <p:strVal val="#ppt_x"/>
                                          </p:val>
                                        </p:tav>
                                      </p:tavLst>
                                    </p:anim>
                                    <p:anim calcmode="lin" valueType="num">
                                      <p:cBhvr>
                                        <p:cTn id="103" dur="2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104" dur="2000"/>
                                        <p:tgtEl>
                                          <p:spTgt spid="55"/>
                                        </p:tgtEl>
                                      </p:cBhvr>
                                    </p:animEffect>
                                  </p:childTnLst>
                                </p:cTn>
                              </p:par>
                            </p:childTnLst>
                          </p:cTn>
                        </p:par>
                      </p:childTnLst>
                    </p:cTn>
                  </p:par>
                  <p:par>
                    <p:cTn id="105" fill="hold">
                      <p:stCondLst>
                        <p:cond delay="indefinite"/>
                      </p:stCondLst>
                      <p:childTnLst>
                        <p:par>
                          <p:cTn id="106" fill="hold">
                            <p:stCondLst>
                              <p:cond delay="0"/>
                            </p:stCondLst>
                            <p:childTnLst>
                              <p:par>
                                <p:cTn id="107" presetID="29" presetClass="entr" presetSubtype="0" fill="hold" nodeType="clickEffect">
                                  <p:stCondLst>
                                    <p:cond delay="0"/>
                                  </p:stCondLst>
                                  <p:childTnLst>
                                    <p:set>
                                      <p:cBhvr>
                                        <p:cTn id="108" dur="1" fill="hold">
                                          <p:stCondLst>
                                            <p:cond delay="0"/>
                                          </p:stCondLst>
                                        </p:cTn>
                                        <p:tgtEl>
                                          <p:spTgt spid="57"/>
                                        </p:tgtEl>
                                        <p:attrNameLst>
                                          <p:attrName>style.visibility</p:attrName>
                                        </p:attrNameLst>
                                      </p:cBhvr>
                                      <p:to>
                                        <p:strVal val="visible"/>
                                      </p:to>
                                    </p:set>
                                    <p:anim calcmode="lin" valueType="num">
                                      <p:cBhvr>
                                        <p:cTn id="109" dur="2000" fill="hold"/>
                                        <p:tgtEl>
                                          <p:spTgt spid="57"/>
                                        </p:tgtEl>
                                        <p:attrNameLst>
                                          <p:attrName>ppt_x</p:attrName>
                                        </p:attrNameLst>
                                      </p:cBhvr>
                                      <p:tavLst>
                                        <p:tav tm="0">
                                          <p:val>
                                            <p:strVal val="#ppt_x-.2"/>
                                          </p:val>
                                        </p:tav>
                                        <p:tav tm="100000">
                                          <p:val>
                                            <p:strVal val="#ppt_x"/>
                                          </p:val>
                                        </p:tav>
                                      </p:tavLst>
                                    </p:anim>
                                    <p:anim calcmode="lin" valueType="num">
                                      <p:cBhvr>
                                        <p:cTn id="110" dur="20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111" dur="2000"/>
                                        <p:tgtEl>
                                          <p:spTgt spid="57"/>
                                        </p:tgtEl>
                                      </p:cBhvr>
                                    </p:animEffect>
                                  </p:childTnLst>
                                </p:cTn>
                              </p:par>
                              <p:par>
                                <p:cTn id="112" presetID="29" presetClass="entr" presetSubtype="0" fill="hold" nodeType="withEffect">
                                  <p:stCondLst>
                                    <p:cond delay="0"/>
                                  </p:stCondLst>
                                  <p:childTnLst>
                                    <p:set>
                                      <p:cBhvr>
                                        <p:cTn id="113" dur="1" fill="hold">
                                          <p:stCondLst>
                                            <p:cond delay="0"/>
                                          </p:stCondLst>
                                        </p:cTn>
                                        <p:tgtEl>
                                          <p:spTgt spid="59"/>
                                        </p:tgtEl>
                                        <p:attrNameLst>
                                          <p:attrName>style.visibility</p:attrName>
                                        </p:attrNameLst>
                                      </p:cBhvr>
                                      <p:to>
                                        <p:strVal val="visible"/>
                                      </p:to>
                                    </p:set>
                                    <p:anim calcmode="lin" valueType="num">
                                      <p:cBhvr>
                                        <p:cTn id="114" dur="2000" fill="hold"/>
                                        <p:tgtEl>
                                          <p:spTgt spid="59"/>
                                        </p:tgtEl>
                                        <p:attrNameLst>
                                          <p:attrName>ppt_x</p:attrName>
                                        </p:attrNameLst>
                                      </p:cBhvr>
                                      <p:tavLst>
                                        <p:tav tm="0">
                                          <p:val>
                                            <p:strVal val="#ppt_x-.2"/>
                                          </p:val>
                                        </p:tav>
                                        <p:tav tm="100000">
                                          <p:val>
                                            <p:strVal val="#ppt_x"/>
                                          </p:val>
                                        </p:tav>
                                      </p:tavLst>
                                    </p:anim>
                                    <p:anim calcmode="lin" valueType="num">
                                      <p:cBhvr>
                                        <p:cTn id="115" dur="2000" fill="hold"/>
                                        <p:tgtEl>
                                          <p:spTgt spid="59"/>
                                        </p:tgtEl>
                                        <p:attrNameLst>
                                          <p:attrName>ppt_y</p:attrName>
                                        </p:attrNameLst>
                                      </p:cBhvr>
                                      <p:tavLst>
                                        <p:tav tm="0">
                                          <p:val>
                                            <p:strVal val="#ppt_y"/>
                                          </p:val>
                                        </p:tav>
                                        <p:tav tm="100000">
                                          <p:val>
                                            <p:strVal val="#ppt_y"/>
                                          </p:val>
                                        </p:tav>
                                      </p:tavLst>
                                    </p:anim>
                                    <p:animEffect transition="in" filter="wipe(right)" prLst="gradientSize: 0.1">
                                      <p:cBhvr>
                                        <p:cTn id="116" dur="2000"/>
                                        <p:tgtEl>
                                          <p:spTgt spid="59"/>
                                        </p:tgtEl>
                                      </p:cBhvr>
                                    </p:animEffect>
                                  </p:childTnLst>
                                </p:cTn>
                              </p:par>
                              <p:par>
                                <p:cTn id="117" presetID="29" presetClass="entr" presetSubtype="0" fill="hold" nodeType="withEffect">
                                  <p:stCondLst>
                                    <p:cond delay="0"/>
                                  </p:stCondLst>
                                  <p:childTnLst>
                                    <p:set>
                                      <p:cBhvr>
                                        <p:cTn id="118" dur="1" fill="hold">
                                          <p:stCondLst>
                                            <p:cond delay="0"/>
                                          </p:stCondLst>
                                        </p:cTn>
                                        <p:tgtEl>
                                          <p:spTgt spid="61"/>
                                        </p:tgtEl>
                                        <p:attrNameLst>
                                          <p:attrName>style.visibility</p:attrName>
                                        </p:attrNameLst>
                                      </p:cBhvr>
                                      <p:to>
                                        <p:strVal val="visible"/>
                                      </p:to>
                                    </p:set>
                                    <p:anim calcmode="lin" valueType="num">
                                      <p:cBhvr>
                                        <p:cTn id="119" dur="2000" fill="hold"/>
                                        <p:tgtEl>
                                          <p:spTgt spid="61"/>
                                        </p:tgtEl>
                                        <p:attrNameLst>
                                          <p:attrName>ppt_x</p:attrName>
                                        </p:attrNameLst>
                                      </p:cBhvr>
                                      <p:tavLst>
                                        <p:tav tm="0">
                                          <p:val>
                                            <p:strVal val="#ppt_x-.2"/>
                                          </p:val>
                                        </p:tav>
                                        <p:tav tm="100000">
                                          <p:val>
                                            <p:strVal val="#ppt_x"/>
                                          </p:val>
                                        </p:tav>
                                      </p:tavLst>
                                    </p:anim>
                                    <p:anim calcmode="lin" valueType="num">
                                      <p:cBhvr>
                                        <p:cTn id="120" dur="2000" fill="hold"/>
                                        <p:tgtEl>
                                          <p:spTgt spid="61"/>
                                        </p:tgtEl>
                                        <p:attrNameLst>
                                          <p:attrName>ppt_y</p:attrName>
                                        </p:attrNameLst>
                                      </p:cBhvr>
                                      <p:tavLst>
                                        <p:tav tm="0">
                                          <p:val>
                                            <p:strVal val="#ppt_y"/>
                                          </p:val>
                                        </p:tav>
                                        <p:tav tm="100000">
                                          <p:val>
                                            <p:strVal val="#ppt_y"/>
                                          </p:val>
                                        </p:tav>
                                      </p:tavLst>
                                    </p:anim>
                                    <p:animEffect transition="in" filter="wipe(right)" prLst="gradientSize: 0.1">
                                      <p:cBhvr>
                                        <p:cTn id="121"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214290"/>
            <a:ext cx="8501122" cy="6429420"/>
          </a:xfrm>
        </p:spPr>
        <p:txBody>
          <a:bodyPr>
            <a:normAutofit/>
          </a:bodyPr>
          <a:lstStyle/>
          <a:p>
            <a:endParaRPr lang="ru-RU" dirty="0" smtClean="0"/>
          </a:p>
          <a:p>
            <a:endParaRPr lang="ru-RU" dirty="0"/>
          </a:p>
        </p:txBody>
      </p:sp>
      <p:sp>
        <p:nvSpPr>
          <p:cNvPr id="4" name="Лента лицом вниз 3"/>
          <p:cNvSpPr/>
          <p:nvPr/>
        </p:nvSpPr>
        <p:spPr>
          <a:xfrm>
            <a:off x="285720" y="2143116"/>
            <a:ext cx="8572560" cy="2041408"/>
          </a:xfrm>
          <a:prstGeom prst="ribb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500298" y="2786058"/>
            <a:ext cx="4214842" cy="769441"/>
          </a:xfrm>
          <a:prstGeom prst="rect">
            <a:avLst/>
          </a:prstGeom>
          <a:noFill/>
        </p:spPr>
        <p:txBody>
          <a:bodyPr wrap="square" lIns="91440" tIns="45720" rIns="91440" bIns="45720">
            <a:spAutoFit/>
          </a:bodyPr>
          <a:lstStyle/>
          <a:p>
            <a:pPr algn="ctr"/>
            <a:r>
              <a:rPr lang="ru-RU"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АНАГРАММЫ</a:t>
            </a:r>
            <a:endParaRPr lang="ru-RU"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4"/>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83437" y="473358"/>
            <a:ext cx="8229600" cy="5697559"/>
          </a:xfrm>
        </p:spPr>
        <p:txBody>
          <a:bodyPr>
            <a:normAutofit/>
          </a:bodyPr>
          <a:lstStyle/>
          <a:p>
            <a:pPr>
              <a:buNone/>
            </a:pPr>
            <a:r>
              <a:rPr lang="ru-RU" dirty="0" smtClean="0">
                <a:latin typeface="Arial Narrow" pitchFamily="34" charset="0"/>
              </a:rPr>
              <a:t>– Флаг СССР одноцветный?</a:t>
            </a:r>
          </a:p>
          <a:p>
            <a:pPr>
              <a:buNone/>
            </a:pPr>
            <a:r>
              <a:rPr lang="ru-RU" dirty="0" smtClean="0">
                <a:latin typeface="Arial Narrow" pitchFamily="34" charset="0"/>
              </a:rPr>
              <a:t>– Флаг Российской империи трехцветный?</a:t>
            </a:r>
          </a:p>
          <a:p>
            <a:pPr>
              <a:buNone/>
            </a:pPr>
            <a:r>
              <a:rPr lang="ru-RU" dirty="0" smtClean="0">
                <a:latin typeface="Arial Narrow" pitchFamily="34" charset="0"/>
              </a:rPr>
              <a:t>– Был ли в флаге Российской Империи желтый цвет?</a:t>
            </a:r>
          </a:p>
          <a:p>
            <a:pPr>
              <a:buNone/>
            </a:pPr>
            <a:r>
              <a:rPr lang="ru-RU" dirty="0" smtClean="0">
                <a:latin typeface="Arial Narrow" pitchFamily="34" charset="0"/>
              </a:rPr>
              <a:t>– Был ли в флаге СССР красный цвет?</a:t>
            </a:r>
          </a:p>
          <a:p>
            <a:pPr>
              <a:buNone/>
            </a:pPr>
            <a:r>
              <a:rPr lang="ru-RU" dirty="0" smtClean="0">
                <a:latin typeface="Arial Narrow" pitchFamily="34" charset="0"/>
              </a:rPr>
              <a:t>– Был ли в флаге СССР черный цвет?</a:t>
            </a:r>
          </a:p>
          <a:p>
            <a:pPr>
              <a:buNone/>
            </a:pPr>
            <a:r>
              <a:rPr lang="ru-RU" dirty="0" smtClean="0">
                <a:latin typeface="Arial Narrow" pitchFamily="34" charset="0"/>
              </a:rPr>
              <a:t>– Есть ли в гербе СССР красная звезда?</a:t>
            </a:r>
          </a:p>
          <a:p>
            <a:pPr>
              <a:buNone/>
            </a:pPr>
            <a:r>
              <a:rPr lang="ru-RU" dirty="0" smtClean="0">
                <a:latin typeface="Arial Narrow" pitchFamily="34" charset="0"/>
              </a:rPr>
              <a:t>– Двуглавый орел Российской Империи золотого цвета ?</a:t>
            </a:r>
          </a:p>
          <a:p>
            <a:pPr>
              <a:buNone/>
            </a:pPr>
            <a:endParaRPr lang="ru-RU" dirty="0" smtClean="0">
              <a:latin typeface="Arial Narrow" pitchFamily="34" charset="0"/>
            </a:endParaRPr>
          </a:p>
          <a:p>
            <a:endParaRPr lang="ru-RU" dirty="0"/>
          </a:p>
        </p:txBody>
      </p:sp>
      <p:sp>
        <p:nvSpPr>
          <p:cNvPr id="4" name="Улыбающееся лицо 3"/>
          <p:cNvSpPr/>
          <p:nvPr/>
        </p:nvSpPr>
        <p:spPr>
          <a:xfrm>
            <a:off x="7291624" y="3927861"/>
            <a:ext cx="500066" cy="50006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Улыбающееся лицо 4"/>
          <p:cNvSpPr/>
          <p:nvPr/>
        </p:nvSpPr>
        <p:spPr>
          <a:xfrm>
            <a:off x="6822297" y="3322138"/>
            <a:ext cx="500066" cy="500066"/>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Улыбающееся лицо 5"/>
          <p:cNvSpPr/>
          <p:nvPr/>
        </p:nvSpPr>
        <p:spPr>
          <a:xfrm>
            <a:off x="7072330" y="2784910"/>
            <a:ext cx="500066" cy="50006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Улыбающееся лицо 6"/>
          <p:cNvSpPr/>
          <p:nvPr/>
        </p:nvSpPr>
        <p:spPr>
          <a:xfrm>
            <a:off x="2143108" y="2200874"/>
            <a:ext cx="500066" cy="50006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лыбающееся лицо 7"/>
          <p:cNvSpPr/>
          <p:nvPr/>
        </p:nvSpPr>
        <p:spPr>
          <a:xfrm>
            <a:off x="7572396" y="1052736"/>
            <a:ext cx="500066" cy="50006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лыбающееся лицо 8"/>
          <p:cNvSpPr/>
          <p:nvPr/>
        </p:nvSpPr>
        <p:spPr>
          <a:xfrm>
            <a:off x="5148064" y="424893"/>
            <a:ext cx="500066" cy="50006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лыбающееся лицо 9"/>
          <p:cNvSpPr/>
          <p:nvPr/>
        </p:nvSpPr>
        <p:spPr>
          <a:xfrm>
            <a:off x="2375630" y="5072074"/>
            <a:ext cx="500066" cy="500066"/>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8241553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25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25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25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mgprx.livejournal.net/9de761f648ffc3c59edc6e61dd7ec715ea2b743f/8uVAPRN69nfa_KGSxhqLA0wC88mFqvfxtqQ83ANrC49Vfq_fkcPoGfRvGDU6v8u07SwxmCXlvbv79sCVMa2ZtDy1MZPGoOU-Lr-JWwb1rq8l77HY3VAo5kC3GqHDmnH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16632"/>
            <a:ext cx="6552728" cy="6627808"/>
          </a:xfrm>
          <a:prstGeom prst="rect">
            <a:avLst/>
          </a:prstGeom>
          <a:noFill/>
          <a:extLst>
            <a:ext uri="{909E8E84-426E-40DD-AFC4-6F175D3DCCD1}">
              <a14:hiddenFill xmlns:a14="http://schemas.microsoft.com/office/drawing/2010/main">
                <a:solidFill>
                  <a:srgbClr val="FFFFFF"/>
                </a:solidFill>
              </a14:hiddenFill>
            </a:ext>
          </a:extLst>
        </p:spPr>
      </p:pic>
      <p:pic>
        <p:nvPicPr>
          <p:cNvPr id="6" name="Dlya_konkursa_-_2Dlya_konkurs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6762675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8"/>
            <a:ext cx="3714776" cy="6215106"/>
          </a:xfrm>
        </p:spPr>
        <p:txBody>
          <a:bodyPr>
            <a:noAutofit/>
          </a:bodyPr>
          <a:lstStyle/>
          <a:p>
            <a:pPr marL="514350" indent="-514350">
              <a:lnSpc>
                <a:spcPct val="150000"/>
              </a:lnSpc>
              <a:buFont typeface="+mj-lt"/>
              <a:buAutoNum type="arabicPeriod"/>
            </a:pPr>
            <a:r>
              <a:rPr lang="ru-RU" sz="2800" b="1" dirty="0" smtClean="0">
                <a:latin typeface="Arial Narrow" pitchFamily="34" charset="0"/>
              </a:rPr>
              <a:t>ЮОСЗ</a:t>
            </a:r>
          </a:p>
          <a:p>
            <a:pPr marL="514350" indent="-514350">
              <a:lnSpc>
                <a:spcPct val="150000"/>
              </a:lnSpc>
              <a:buFont typeface="+mj-lt"/>
              <a:buAutoNum type="arabicPeriod"/>
            </a:pPr>
            <a:r>
              <a:rPr lang="ru-RU" sz="2800" b="1" dirty="0" smtClean="0">
                <a:latin typeface="Arial Narrow" pitchFamily="34" charset="0"/>
              </a:rPr>
              <a:t>СОРИСЯ</a:t>
            </a:r>
          </a:p>
          <a:p>
            <a:pPr marL="514350" indent="-514350">
              <a:lnSpc>
                <a:spcPct val="150000"/>
              </a:lnSpc>
              <a:buFont typeface="+mj-lt"/>
              <a:buAutoNum type="arabicPeriod"/>
            </a:pPr>
            <a:r>
              <a:rPr lang="ru-RU" sz="2800" b="1" dirty="0" smtClean="0">
                <a:latin typeface="Arial Narrow" pitchFamily="34" charset="0"/>
              </a:rPr>
              <a:t>РОЕЛ</a:t>
            </a:r>
          </a:p>
          <a:p>
            <a:pPr marL="514350" indent="-514350">
              <a:lnSpc>
                <a:spcPct val="150000"/>
              </a:lnSpc>
              <a:buFont typeface="+mj-lt"/>
              <a:buAutoNum type="arabicPeriod"/>
            </a:pPr>
            <a:r>
              <a:rPr lang="ru-RU" sz="2800" b="1" dirty="0" smtClean="0">
                <a:latin typeface="Arial Narrow" pitchFamily="34" charset="0"/>
              </a:rPr>
              <a:t>ПЕСР</a:t>
            </a:r>
          </a:p>
          <a:p>
            <a:pPr marL="514350" indent="-514350">
              <a:lnSpc>
                <a:spcPct val="150000"/>
              </a:lnSpc>
              <a:buFont typeface="+mj-lt"/>
              <a:buAutoNum type="arabicPeriod"/>
            </a:pPr>
            <a:r>
              <a:rPr lang="ru-RU" sz="2800" b="1" dirty="0" smtClean="0">
                <a:latin typeface="Arial Narrow" pitchFamily="34" charset="0"/>
              </a:rPr>
              <a:t>ЛОМОТ</a:t>
            </a:r>
          </a:p>
          <a:p>
            <a:pPr marL="514350" indent="-514350">
              <a:lnSpc>
                <a:spcPct val="150000"/>
              </a:lnSpc>
              <a:buFont typeface="+mj-lt"/>
              <a:buAutoNum type="arabicPeriod"/>
            </a:pPr>
            <a:r>
              <a:rPr lang="ru-RU" sz="2800" b="1" dirty="0" smtClean="0">
                <a:latin typeface="Arial Narrow" pitchFamily="34" charset="0"/>
              </a:rPr>
              <a:t>НИМГ</a:t>
            </a:r>
          </a:p>
          <a:p>
            <a:pPr marL="514350" indent="-514350">
              <a:lnSpc>
                <a:spcPct val="150000"/>
              </a:lnSpc>
              <a:buFont typeface="+mj-lt"/>
              <a:buAutoNum type="arabicPeriod"/>
            </a:pPr>
            <a:r>
              <a:rPr lang="ru-RU" sz="2800" b="1" dirty="0" smtClean="0">
                <a:latin typeface="Arial Narrow" pitchFamily="34" charset="0"/>
              </a:rPr>
              <a:t>ЛАФГ</a:t>
            </a:r>
          </a:p>
          <a:p>
            <a:pPr marL="514350" indent="-514350">
              <a:lnSpc>
                <a:spcPct val="150000"/>
              </a:lnSpc>
              <a:buFont typeface="+mj-lt"/>
              <a:buAutoNum type="arabicPeriod"/>
            </a:pPr>
            <a:r>
              <a:rPr lang="ru-RU" sz="2800" b="1" dirty="0" smtClean="0">
                <a:latin typeface="Arial Narrow" pitchFamily="34" charset="0"/>
              </a:rPr>
              <a:t>ДЕЖРААВ</a:t>
            </a:r>
          </a:p>
        </p:txBody>
      </p:sp>
      <p:sp>
        <p:nvSpPr>
          <p:cNvPr id="4" name="Прямоугольник 3"/>
          <p:cNvSpPr/>
          <p:nvPr/>
        </p:nvSpPr>
        <p:spPr>
          <a:xfrm>
            <a:off x="5895012" y="432137"/>
            <a:ext cx="982961" cy="461665"/>
          </a:xfrm>
          <a:prstGeom prst="rect">
            <a:avLst/>
          </a:prstGeom>
        </p:spPr>
        <p:txBody>
          <a:bodyPr wrap="none">
            <a:spAutoFit/>
          </a:bodyPr>
          <a:lstStyle/>
          <a:p>
            <a:r>
              <a:rPr lang="ru-RU" sz="2400" b="1" dirty="0" smtClean="0">
                <a:solidFill>
                  <a:srgbClr val="C00000"/>
                </a:solidFill>
                <a:latin typeface="Arial Narrow" pitchFamily="34" charset="0"/>
              </a:rPr>
              <a:t>СОЮЗ</a:t>
            </a:r>
            <a:endParaRPr lang="ru-RU" sz="2400" dirty="0">
              <a:solidFill>
                <a:srgbClr val="C00000"/>
              </a:solidFill>
            </a:endParaRPr>
          </a:p>
        </p:txBody>
      </p:sp>
      <p:sp>
        <p:nvSpPr>
          <p:cNvPr id="5" name="Прямоугольник 4"/>
          <p:cNvSpPr/>
          <p:nvPr/>
        </p:nvSpPr>
        <p:spPr>
          <a:xfrm>
            <a:off x="5895012" y="1209644"/>
            <a:ext cx="1350050" cy="461665"/>
          </a:xfrm>
          <a:prstGeom prst="rect">
            <a:avLst/>
          </a:prstGeom>
        </p:spPr>
        <p:txBody>
          <a:bodyPr wrap="none">
            <a:spAutoFit/>
          </a:bodyPr>
          <a:lstStyle/>
          <a:p>
            <a:r>
              <a:rPr lang="ru-RU" sz="2400" b="1" dirty="0" smtClean="0">
                <a:solidFill>
                  <a:srgbClr val="C00000"/>
                </a:solidFill>
                <a:latin typeface="Arial Narrow" pitchFamily="34" charset="0"/>
              </a:rPr>
              <a:t>РОССИЯ </a:t>
            </a:r>
            <a:endParaRPr lang="ru-RU" sz="2400" dirty="0">
              <a:solidFill>
                <a:srgbClr val="C00000"/>
              </a:solidFill>
            </a:endParaRPr>
          </a:p>
        </p:txBody>
      </p:sp>
      <p:sp>
        <p:nvSpPr>
          <p:cNvPr id="6" name="Прямоугольник 5"/>
          <p:cNvSpPr/>
          <p:nvPr/>
        </p:nvSpPr>
        <p:spPr>
          <a:xfrm>
            <a:off x="5895012" y="1857364"/>
            <a:ext cx="966931" cy="461665"/>
          </a:xfrm>
          <a:prstGeom prst="rect">
            <a:avLst/>
          </a:prstGeom>
        </p:spPr>
        <p:txBody>
          <a:bodyPr wrap="none">
            <a:spAutoFit/>
          </a:bodyPr>
          <a:lstStyle/>
          <a:p>
            <a:r>
              <a:rPr lang="ru-RU" sz="2400" b="1" dirty="0" smtClean="0">
                <a:solidFill>
                  <a:srgbClr val="C00000"/>
                </a:solidFill>
                <a:latin typeface="Arial Narrow" pitchFamily="34" charset="0"/>
              </a:rPr>
              <a:t>ОРЕЛ </a:t>
            </a:r>
            <a:endParaRPr lang="ru-RU" sz="2400" dirty="0">
              <a:solidFill>
                <a:srgbClr val="C00000"/>
              </a:solidFill>
            </a:endParaRPr>
          </a:p>
        </p:txBody>
      </p:sp>
      <p:sp>
        <p:nvSpPr>
          <p:cNvPr id="7" name="Прямоугольник 6"/>
          <p:cNvSpPr/>
          <p:nvPr/>
        </p:nvSpPr>
        <p:spPr>
          <a:xfrm>
            <a:off x="5953456" y="2587021"/>
            <a:ext cx="957313" cy="461665"/>
          </a:xfrm>
          <a:prstGeom prst="rect">
            <a:avLst/>
          </a:prstGeom>
        </p:spPr>
        <p:txBody>
          <a:bodyPr wrap="none">
            <a:spAutoFit/>
          </a:bodyPr>
          <a:lstStyle/>
          <a:p>
            <a:r>
              <a:rPr lang="ru-RU" sz="2400" b="1" dirty="0" smtClean="0">
                <a:solidFill>
                  <a:srgbClr val="C00000"/>
                </a:solidFill>
                <a:latin typeface="Arial Narrow" pitchFamily="34" charset="0"/>
              </a:rPr>
              <a:t>СЕРП </a:t>
            </a:r>
            <a:endParaRPr lang="ru-RU" sz="2400" dirty="0">
              <a:solidFill>
                <a:srgbClr val="C00000"/>
              </a:solidFill>
            </a:endParaRPr>
          </a:p>
        </p:txBody>
      </p:sp>
      <p:sp>
        <p:nvSpPr>
          <p:cNvPr id="8" name="Прямоугольник 7"/>
          <p:cNvSpPr/>
          <p:nvPr/>
        </p:nvSpPr>
        <p:spPr>
          <a:xfrm>
            <a:off x="5944705" y="3286124"/>
            <a:ext cx="1191352" cy="461665"/>
          </a:xfrm>
          <a:prstGeom prst="rect">
            <a:avLst/>
          </a:prstGeom>
        </p:spPr>
        <p:txBody>
          <a:bodyPr wrap="none">
            <a:spAutoFit/>
          </a:bodyPr>
          <a:lstStyle/>
          <a:p>
            <a:r>
              <a:rPr lang="ru-RU" sz="2400" b="1" dirty="0" smtClean="0">
                <a:solidFill>
                  <a:srgbClr val="C00000"/>
                </a:solidFill>
                <a:latin typeface="Arial Narrow" pitchFamily="34" charset="0"/>
              </a:rPr>
              <a:t>МОЛОТ </a:t>
            </a:r>
            <a:endParaRPr lang="ru-RU" sz="2400" dirty="0">
              <a:solidFill>
                <a:srgbClr val="C00000"/>
              </a:solidFill>
            </a:endParaRPr>
          </a:p>
        </p:txBody>
      </p:sp>
      <p:sp>
        <p:nvSpPr>
          <p:cNvPr id="9" name="Прямоугольник 8"/>
          <p:cNvSpPr/>
          <p:nvPr/>
        </p:nvSpPr>
        <p:spPr>
          <a:xfrm>
            <a:off x="5953456" y="4034929"/>
            <a:ext cx="981359" cy="461665"/>
          </a:xfrm>
          <a:prstGeom prst="rect">
            <a:avLst/>
          </a:prstGeom>
        </p:spPr>
        <p:txBody>
          <a:bodyPr wrap="none">
            <a:spAutoFit/>
          </a:bodyPr>
          <a:lstStyle/>
          <a:p>
            <a:r>
              <a:rPr lang="ru-RU" sz="2400" b="1" dirty="0" smtClean="0">
                <a:solidFill>
                  <a:srgbClr val="C00000"/>
                </a:solidFill>
                <a:latin typeface="Arial Narrow" pitchFamily="34" charset="0"/>
              </a:rPr>
              <a:t>ГИМН </a:t>
            </a:r>
            <a:endParaRPr lang="ru-RU" sz="2400" dirty="0">
              <a:solidFill>
                <a:srgbClr val="C00000"/>
              </a:solidFill>
            </a:endParaRPr>
          </a:p>
        </p:txBody>
      </p:sp>
      <p:sp>
        <p:nvSpPr>
          <p:cNvPr id="10" name="Прямоугольник 9"/>
          <p:cNvSpPr/>
          <p:nvPr/>
        </p:nvSpPr>
        <p:spPr>
          <a:xfrm>
            <a:off x="5950056" y="4783734"/>
            <a:ext cx="912429" cy="461665"/>
          </a:xfrm>
          <a:prstGeom prst="rect">
            <a:avLst/>
          </a:prstGeom>
        </p:spPr>
        <p:txBody>
          <a:bodyPr wrap="none">
            <a:spAutoFit/>
          </a:bodyPr>
          <a:lstStyle/>
          <a:p>
            <a:r>
              <a:rPr lang="ru-RU" sz="2400" b="1" dirty="0" smtClean="0">
                <a:solidFill>
                  <a:srgbClr val="C00000"/>
                </a:solidFill>
                <a:latin typeface="Arial Narrow" pitchFamily="34" charset="0"/>
              </a:rPr>
              <a:t>ФЛАГ</a:t>
            </a:r>
            <a:endParaRPr lang="ru-RU" sz="2400" dirty="0">
              <a:solidFill>
                <a:srgbClr val="C00000"/>
              </a:solidFill>
            </a:endParaRPr>
          </a:p>
        </p:txBody>
      </p:sp>
      <p:sp>
        <p:nvSpPr>
          <p:cNvPr id="11" name="Прямоугольник 10"/>
          <p:cNvSpPr/>
          <p:nvPr/>
        </p:nvSpPr>
        <p:spPr>
          <a:xfrm>
            <a:off x="6031167" y="5463689"/>
            <a:ext cx="1547218" cy="461665"/>
          </a:xfrm>
          <a:prstGeom prst="rect">
            <a:avLst/>
          </a:prstGeom>
        </p:spPr>
        <p:txBody>
          <a:bodyPr wrap="none">
            <a:spAutoFit/>
          </a:bodyPr>
          <a:lstStyle/>
          <a:p>
            <a:r>
              <a:rPr lang="ru-RU" sz="2400" b="1" dirty="0" smtClean="0">
                <a:solidFill>
                  <a:srgbClr val="C00000"/>
                </a:solidFill>
                <a:latin typeface="Arial Narrow" pitchFamily="34" charset="0"/>
              </a:rPr>
              <a:t>ДЕРЖАВА </a:t>
            </a:r>
            <a:endParaRPr lang="ru-RU" sz="2400"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mgprx.livejournal.net/9de761f648ffc3c59edc6e61dd7ec715ea2b743f/8uVAPRN69nfa_KGSxhqLA0wC88mFqvfxtqQ83ANrC49Vfq_fkcPoGfRvGDU6v8u07SwxmCXlvbv79sCVMa2ZtDy1MZPGoOU-Lr-JWwb1rq8l77HY3VAo5kC3GqHDmnH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16632"/>
            <a:ext cx="6552728" cy="6627808"/>
          </a:xfrm>
          <a:prstGeom prst="rect">
            <a:avLst/>
          </a:prstGeom>
          <a:noFill/>
          <a:extLst>
            <a:ext uri="{909E8E84-426E-40DD-AFC4-6F175D3DCCD1}">
              <a14:hiddenFill xmlns:a14="http://schemas.microsoft.com/office/drawing/2010/main">
                <a:solidFill>
                  <a:srgbClr val="FFFFFF"/>
                </a:solidFill>
              </a14:hiddenFill>
            </a:ext>
          </a:extLst>
        </p:spPr>
      </p:pic>
      <p:pic>
        <p:nvPicPr>
          <p:cNvPr id="11" name="dlya_stulev_-_6_dlya_konkursov_F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9594210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2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4114800" cy="6215106"/>
          </a:xfrm>
        </p:spPr>
        <p:txBody>
          <a:bodyPr>
            <a:normAutofit fontScale="92500" lnSpcReduction="10000"/>
          </a:bodyPr>
          <a:lstStyle/>
          <a:p>
            <a:pPr marL="514350" indent="-514350">
              <a:lnSpc>
                <a:spcPct val="150000"/>
              </a:lnSpc>
              <a:buFont typeface="+mj-lt"/>
              <a:buAutoNum type="arabicPeriod"/>
            </a:pPr>
            <a:r>
              <a:rPr lang="ru-RU" b="1" dirty="0" smtClean="0">
                <a:latin typeface="Arial Narrow" pitchFamily="34" charset="0"/>
              </a:rPr>
              <a:t>СКИРТЕП</a:t>
            </a:r>
          </a:p>
          <a:p>
            <a:pPr marL="514350" indent="-514350">
              <a:lnSpc>
                <a:spcPct val="150000"/>
              </a:lnSpc>
              <a:buFont typeface="+mj-lt"/>
              <a:buAutoNum type="arabicPeriod"/>
            </a:pPr>
            <a:r>
              <a:rPr lang="ru-RU" b="1" dirty="0" smtClean="0">
                <a:latin typeface="Arial Narrow" pitchFamily="34" charset="0"/>
              </a:rPr>
              <a:t>ИМПЯИРЕ</a:t>
            </a:r>
          </a:p>
          <a:p>
            <a:pPr marL="514350" indent="-514350">
              <a:lnSpc>
                <a:spcPct val="150000"/>
              </a:lnSpc>
              <a:buFont typeface="+mj-lt"/>
              <a:buAutoNum type="arabicPeriod"/>
            </a:pPr>
            <a:r>
              <a:rPr lang="ru-RU" b="1" dirty="0" smtClean="0">
                <a:latin typeface="Arial Narrow" pitchFamily="34" charset="0"/>
              </a:rPr>
              <a:t>ТРИЛОКРО</a:t>
            </a:r>
          </a:p>
          <a:p>
            <a:pPr marL="514350" indent="-514350">
              <a:lnSpc>
                <a:spcPct val="150000"/>
              </a:lnSpc>
              <a:buFont typeface="+mj-lt"/>
              <a:buAutoNum type="arabicPeriod"/>
            </a:pPr>
            <a:r>
              <a:rPr lang="ru-RU" b="1" dirty="0" smtClean="0">
                <a:latin typeface="Arial Narrow" pitchFamily="34" charset="0"/>
              </a:rPr>
              <a:t>ФЕДРИЯЦЕА</a:t>
            </a:r>
          </a:p>
          <a:p>
            <a:pPr marL="514350" indent="-514350">
              <a:lnSpc>
                <a:spcPct val="150000"/>
              </a:lnSpc>
              <a:buFont typeface="+mj-lt"/>
              <a:buAutoNum type="arabicPeriod"/>
            </a:pPr>
            <a:r>
              <a:rPr lang="ru-RU" b="1" dirty="0" smtClean="0">
                <a:latin typeface="Arial Narrow" pitchFamily="34" charset="0"/>
              </a:rPr>
              <a:t>РЕСБУЛПИАК</a:t>
            </a:r>
          </a:p>
          <a:p>
            <a:pPr marL="514350" indent="-514350">
              <a:lnSpc>
                <a:spcPct val="150000"/>
              </a:lnSpc>
              <a:buFont typeface="+mj-lt"/>
              <a:buAutoNum type="arabicPeriod"/>
            </a:pPr>
            <a:r>
              <a:rPr lang="ru-RU" b="1" dirty="0" smtClean="0">
                <a:latin typeface="Arial Narrow" pitchFamily="34" charset="0"/>
              </a:rPr>
              <a:t>ТЩИ</a:t>
            </a:r>
          </a:p>
          <a:p>
            <a:pPr marL="514350" indent="-514350">
              <a:lnSpc>
                <a:spcPct val="150000"/>
              </a:lnSpc>
              <a:buFont typeface="+mj-lt"/>
              <a:buAutoNum type="arabicPeriod"/>
            </a:pPr>
            <a:r>
              <a:rPr lang="ru-RU" b="1" dirty="0" smtClean="0">
                <a:latin typeface="Arial Narrow" pitchFamily="34" charset="0"/>
              </a:rPr>
              <a:t>КОНАРО</a:t>
            </a:r>
          </a:p>
          <a:p>
            <a:pPr marL="514350" indent="-514350">
              <a:lnSpc>
                <a:spcPct val="150000"/>
              </a:lnSpc>
              <a:buFont typeface="+mj-lt"/>
              <a:buAutoNum type="arabicPeriod"/>
            </a:pPr>
            <a:r>
              <a:rPr lang="ru-RU" b="1" dirty="0" smtClean="0">
                <a:latin typeface="Arial Narrow" pitchFamily="34" charset="0"/>
              </a:rPr>
              <a:t>КЫРЬЛЯ</a:t>
            </a:r>
          </a:p>
          <a:p>
            <a:pPr marL="514350" indent="-514350">
              <a:lnSpc>
                <a:spcPct val="150000"/>
              </a:lnSpc>
              <a:buNone/>
            </a:pPr>
            <a:endParaRPr lang="ru-RU" dirty="0" smtClean="0">
              <a:latin typeface="Arial Narrow" pitchFamily="34" charset="0"/>
            </a:endParaRPr>
          </a:p>
          <a:p>
            <a:endParaRPr lang="ru-RU" dirty="0" smtClean="0"/>
          </a:p>
          <a:p>
            <a:endParaRPr lang="ru-RU" dirty="0"/>
          </a:p>
        </p:txBody>
      </p:sp>
      <p:sp>
        <p:nvSpPr>
          <p:cNvPr id="4" name="Прямоугольник 3"/>
          <p:cNvSpPr/>
          <p:nvPr/>
        </p:nvSpPr>
        <p:spPr>
          <a:xfrm>
            <a:off x="5500694" y="357166"/>
            <a:ext cx="1657826" cy="523220"/>
          </a:xfrm>
          <a:prstGeom prst="rect">
            <a:avLst/>
          </a:prstGeom>
        </p:spPr>
        <p:txBody>
          <a:bodyPr wrap="none">
            <a:spAutoFit/>
          </a:bodyPr>
          <a:lstStyle/>
          <a:p>
            <a:r>
              <a:rPr lang="ru-RU" sz="2800" b="1" dirty="0" smtClean="0">
                <a:solidFill>
                  <a:srgbClr val="C00000"/>
                </a:solidFill>
                <a:latin typeface="Arial Narrow" pitchFamily="34" charset="0"/>
              </a:rPr>
              <a:t>СКИПЕТР </a:t>
            </a:r>
            <a:endParaRPr lang="ru-RU" sz="2800" b="1" dirty="0">
              <a:solidFill>
                <a:srgbClr val="C00000"/>
              </a:solidFill>
            </a:endParaRPr>
          </a:p>
        </p:txBody>
      </p:sp>
      <p:sp>
        <p:nvSpPr>
          <p:cNvPr id="5" name="Прямоугольник 4"/>
          <p:cNvSpPr/>
          <p:nvPr/>
        </p:nvSpPr>
        <p:spPr>
          <a:xfrm>
            <a:off x="5525853" y="1142984"/>
            <a:ext cx="1755609" cy="523220"/>
          </a:xfrm>
          <a:prstGeom prst="rect">
            <a:avLst/>
          </a:prstGeom>
        </p:spPr>
        <p:txBody>
          <a:bodyPr wrap="none">
            <a:spAutoFit/>
          </a:bodyPr>
          <a:lstStyle/>
          <a:p>
            <a:r>
              <a:rPr lang="ru-RU" sz="2800" b="1" dirty="0" smtClean="0">
                <a:solidFill>
                  <a:srgbClr val="C00000"/>
                </a:solidFill>
                <a:latin typeface="Arial Narrow" pitchFamily="34" charset="0"/>
              </a:rPr>
              <a:t>ИМПЕРИЯ </a:t>
            </a:r>
            <a:endParaRPr lang="ru-RU" sz="2800" b="1" dirty="0">
              <a:solidFill>
                <a:srgbClr val="C00000"/>
              </a:solidFill>
            </a:endParaRPr>
          </a:p>
        </p:txBody>
      </p:sp>
      <p:sp>
        <p:nvSpPr>
          <p:cNvPr id="6" name="Прямоугольник 5"/>
          <p:cNvSpPr/>
          <p:nvPr/>
        </p:nvSpPr>
        <p:spPr>
          <a:xfrm>
            <a:off x="5560122" y="1857364"/>
            <a:ext cx="1896673" cy="523220"/>
          </a:xfrm>
          <a:prstGeom prst="rect">
            <a:avLst/>
          </a:prstGeom>
        </p:spPr>
        <p:txBody>
          <a:bodyPr wrap="none">
            <a:spAutoFit/>
          </a:bodyPr>
          <a:lstStyle/>
          <a:p>
            <a:r>
              <a:rPr lang="ru-RU" sz="2800" b="1" dirty="0" smtClean="0">
                <a:solidFill>
                  <a:srgbClr val="C00000"/>
                </a:solidFill>
                <a:latin typeface="Arial Narrow" pitchFamily="34" charset="0"/>
              </a:rPr>
              <a:t>ТРИКОЛОР </a:t>
            </a:r>
            <a:endParaRPr lang="ru-RU" sz="2800" b="1" dirty="0">
              <a:solidFill>
                <a:srgbClr val="C00000"/>
              </a:solidFill>
            </a:endParaRPr>
          </a:p>
        </p:txBody>
      </p:sp>
      <p:sp>
        <p:nvSpPr>
          <p:cNvPr id="7" name="Прямоугольник 6"/>
          <p:cNvSpPr/>
          <p:nvPr/>
        </p:nvSpPr>
        <p:spPr>
          <a:xfrm>
            <a:off x="5628249" y="2643182"/>
            <a:ext cx="2172390" cy="523220"/>
          </a:xfrm>
          <a:prstGeom prst="rect">
            <a:avLst/>
          </a:prstGeom>
        </p:spPr>
        <p:txBody>
          <a:bodyPr wrap="none">
            <a:spAutoFit/>
          </a:bodyPr>
          <a:lstStyle/>
          <a:p>
            <a:r>
              <a:rPr lang="ru-RU" sz="2800" b="1" dirty="0" smtClean="0">
                <a:solidFill>
                  <a:srgbClr val="C00000"/>
                </a:solidFill>
                <a:latin typeface="Arial Narrow" pitchFamily="34" charset="0"/>
              </a:rPr>
              <a:t>ФЕДЕРАЦИЯ </a:t>
            </a:r>
            <a:endParaRPr lang="ru-RU" sz="2800" b="1" dirty="0">
              <a:solidFill>
                <a:srgbClr val="C00000"/>
              </a:solidFill>
            </a:endParaRPr>
          </a:p>
        </p:txBody>
      </p:sp>
      <p:sp>
        <p:nvSpPr>
          <p:cNvPr id="8" name="Прямоугольник 7"/>
          <p:cNvSpPr/>
          <p:nvPr/>
        </p:nvSpPr>
        <p:spPr>
          <a:xfrm>
            <a:off x="5628249" y="3286124"/>
            <a:ext cx="2292615" cy="523220"/>
          </a:xfrm>
          <a:prstGeom prst="rect">
            <a:avLst/>
          </a:prstGeom>
        </p:spPr>
        <p:txBody>
          <a:bodyPr wrap="none">
            <a:spAutoFit/>
          </a:bodyPr>
          <a:lstStyle/>
          <a:p>
            <a:r>
              <a:rPr lang="ru-RU" sz="2800" b="1" dirty="0" smtClean="0">
                <a:solidFill>
                  <a:srgbClr val="C00000"/>
                </a:solidFill>
                <a:latin typeface="Arial Narrow" pitchFamily="34" charset="0"/>
              </a:rPr>
              <a:t>РЕСПУБЛИКА</a:t>
            </a:r>
            <a:r>
              <a:rPr lang="ru-RU" sz="2800" dirty="0" smtClean="0">
                <a:latin typeface="Arial Narrow" pitchFamily="34" charset="0"/>
              </a:rPr>
              <a:t> </a:t>
            </a:r>
            <a:endParaRPr lang="ru-RU" sz="2800" dirty="0"/>
          </a:p>
        </p:txBody>
      </p:sp>
      <p:sp>
        <p:nvSpPr>
          <p:cNvPr id="9" name="Прямоугольник 8"/>
          <p:cNvSpPr/>
          <p:nvPr/>
        </p:nvSpPr>
        <p:spPr>
          <a:xfrm>
            <a:off x="5638505" y="4000504"/>
            <a:ext cx="957313" cy="523220"/>
          </a:xfrm>
          <a:prstGeom prst="rect">
            <a:avLst/>
          </a:prstGeom>
        </p:spPr>
        <p:txBody>
          <a:bodyPr wrap="none">
            <a:spAutoFit/>
          </a:bodyPr>
          <a:lstStyle/>
          <a:p>
            <a:r>
              <a:rPr lang="ru-RU" sz="2800" b="1" dirty="0" smtClean="0">
                <a:solidFill>
                  <a:srgbClr val="C00000"/>
                </a:solidFill>
                <a:latin typeface="Arial Narrow" pitchFamily="34" charset="0"/>
              </a:rPr>
              <a:t>ЩИТ </a:t>
            </a:r>
            <a:endParaRPr lang="ru-RU" sz="2800" b="1" dirty="0">
              <a:solidFill>
                <a:srgbClr val="C00000"/>
              </a:solidFill>
            </a:endParaRPr>
          </a:p>
        </p:txBody>
      </p:sp>
      <p:sp>
        <p:nvSpPr>
          <p:cNvPr id="10" name="Прямоугольник 9"/>
          <p:cNvSpPr/>
          <p:nvPr/>
        </p:nvSpPr>
        <p:spPr>
          <a:xfrm>
            <a:off x="5702998" y="4714884"/>
            <a:ext cx="1527982" cy="523220"/>
          </a:xfrm>
          <a:prstGeom prst="rect">
            <a:avLst/>
          </a:prstGeom>
        </p:spPr>
        <p:txBody>
          <a:bodyPr wrap="none">
            <a:spAutoFit/>
          </a:bodyPr>
          <a:lstStyle/>
          <a:p>
            <a:r>
              <a:rPr lang="ru-RU" sz="2800" b="1" dirty="0" smtClean="0">
                <a:solidFill>
                  <a:srgbClr val="C00000"/>
                </a:solidFill>
                <a:latin typeface="Arial Narrow" pitchFamily="34" charset="0"/>
              </a:rPr>
              <a:t>КОРОНА </a:t>
            </a:r>
            <a:endParaRPr lang="ru-RU" sz="2800" b="1" dirty="0">
              <a:solidFill>
                <a:srgbClr val="C00000"/>
              </a:solidFill>
            </a:endParaRPr>
          </a:p>
        </p:txBody>
      </p:sp>
      <p:sp>
        <p:nvSpPr>
          <p:cNvPr id="11" name="Прямоугольник 10"/>
          <p:cNvSpPr/>
          <p:nvPr/>
        </p:nvSpPr>
        <p:spPr>
          <a:xfrm>
            <a:off x="5715008" y="5500702"/>
            <a:ext cx="1568058" cy="523220"/>
          </a:xfrm>
          <a:prstGeom prst="rect">
            <a:avLst/>
          </a:prstGeom>
        </p:spPr>
        <p:txBody>
          <a:bodyPr wrap="none">
            <a:spAutoFit/>
          </a:bodyPr>
          <a:lstStyle/>
          <a:p>
            <a:r>
              <a:rPr lang="ru-RU" sz="2800" b="1" dirty="0" smtClean="0">
                <a:solidFill>
                  <a:srgbClr val="C00000"/>
                </a:solidFill>
                <a:latin typeface="Arial Narrow" pitchFamily="34" charset="0"/>
              </a:rPr>
              <a:t>КРЫЛЬЯ </a:t>
            </a:r>
            <a:endParaRPr lang="ru-RU" sz="28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Лента лицом вниз 3"/>
          <p:cNvSpPr/>
          <p:nvPr/>
        </p:nvSpPr>
        <p:spPr>
          <a:xfrm>
            <a:off x="285720" y="2143116"/>
            <a:ext cx="8572560" cy="2041408"/>
          </a:xfrm>
          <a:prstGeom prst="ribb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500298" y="2571744"/>
            <a:ext cx="4214842" cy="1446550"/>
          </a:xfrm>
          <a:prstGeom prst="rect">
            <a:avLst/>
          </a:prstGeom>
          <a:noFill/>
        </p:spPr>
        <p:txBody>
          <a:bodyPr wrap="square" lIns="91440" tIns="45720" rIns="91440" bIns="45720">
            <a:spAutoFit/>
          </a:bodyPr>
          <a:lstStyle/>
          <a:p>
            <a:pPr algn="ctr"/>
            <a:r>
              <a:rPr lang="ru-RU"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ПРОВЕРЯЕМ СЕБЯ…</a:t>
            </a:r>
            <a:endParaRPr lang="ru-RU"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4"/>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mgprx.livejournal.net/9de761f648ffc3c59edc6e61dd7ec715ea2b743f/8uVAPRN69nfa_KGSxhqLA0wC88mFqvfxtqQ83ANrC49Vfq_fkcPoGfRvGDU6v8u07SwxmCXlvbv79sCVMa2ZtDy1MZPGoOU-Lr-JWwb1rq8l77HY3VAo5kC3GqHDmnH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16632"/>
            <a:ext cx="6552728" cy="6627808"/>
          </a:xfrm>
          <a:prstGeom prst="rect">
            <a:avLst/>
          </a:prstGeom>
          <a:noFill/>
          <a:extLst>
            <a:ext uri="{909E8E84-426E-40DD-AFC4-6F175D3DCCD1}">
              <a14:hiddenFill xmlns:a14="http://schemas.microsoft.com/office/drawing/2010/main">
                <a:solidFill>
                  <a:srgbClr val="FFFFFF"/>
                </a:solidFill>
              </a14:hiddenFill>
            </a:ext>
          </a:extLst>
        </p:spPr>
      </p:pic>
      <p:pic>
        <p:nvPicPr>
          <p:cNvPr id="10" name="для детей - веслая музыка inmuse.inf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7252210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7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nvPr>
        </p:nvGraphicFramePr>
        <p:xfrm>
          <a:off x="0" y="-1"/>
          <a:ext cx="9144000" cy="7117080"/>
        </p:xfrm>
        <a:graphic>
          <a:graphicData uri="http://schemas.openxmlformats.org/drawingml/2006/table">
            <a:tbl>
              <a:tblPr firstRow="1" bandRow="1">
                <a:tableStyleId>{5C22544A-7EE6-4342-B048-85BDC9FD1C3A}</a:tableStyleId>
              </a:tblPr>
              <a:tblGrid>
                <a:gridCol w="3254398">
                  <a:extLst>
                    <a:ext uri="{9D8B030D-6E8A-4147-A177-3AD203B41FA5}">
                      <a16:colId xmlns:a16="http://schemas.microsoft.com/office/drawing/2014/main" xmlns="" val="20000"/>
                    </a:ext>
                  </a:extLst>
                </a:gridCol>
                <a:gridCol w="5889602">
                  <a:extLst>
                    <a:ext uri="{9D8B030D-6E8A-4147-A177-3AD203B41FA5}">
                      <a16:colId xmlns:a16="http://schemas.microsoft.com/office/drawing/2014/main" xmlns="" val="20001"/>
                    </a:ext>
                  </a:extLst>
                </a:gridCol>
              </a:tblGrid>
              <a:tr h="381000">
                <a:tc>
                  <a:txBody>
                    <a:bodyPr/>
                    <a:lstStyle/>
                    <a:p>
                      <a:pPr algn="ctr"/>
                      <a:r>
                        <a:rPr lang="ru-RU" sz="1800" b="1" kern="1200" dirty="0" smtClean="0">
                          <a:solidFill>
                            <a:schemeClr val="dk1"/>
                          </a:solidFill>
                          <a:effectLst/>
                          <a:latin typeface="Arial Narrow" pitchFamily="34" charset="0"/>
                          <a:ea typeface="+mn-ea"/>
                          <a:cs typeface="+mn-cs"/>
                        </a:rPr>
                        <a:t>СССР (флаг)</a:t>
                      </a:r>
                      <a:endParaRPr lang="ru-RU" b="1" dirty="0">
                        <a:effectLst/>
                        <a:latin typeface="Arial Narrow" pitchFamily="34" charset="0"/>
                      </a:endParaRPr>
                    </a:p>
                  </a:txBody>
                  <a:tcPr>
                    <a:solidFill>
                      <a:schemeClr val="accent1">
                        <a:lumMod val="20000"/>
                        <a:lumOff val="80000"/>
                      </a:schemeClr>
                    </a:solidFill>
                  </a:tcPr>
                </a:tc>
                <a:tc>
                  <a:txBody>
                    <a:bodyPr/>
                    <a:lstStyle/>
                    <a:p>
                      <a:pPr algn="ctr"/>
                      <a:r>
                        <a:rPr lang="ru-RU" sz="1800" b="1" kern="1200" dirty="0" smtClean="0">
                          <a:solidFill>
                            <a:schemeClr val="dk1"/>
                          </a:solidFill>
                          <a:effectLst/>
                          <a:latin typeface="Arial Narrow" pitchFamily="34" charset="0"/>
                          <a:ea typeface="+mn-ea"/>
                          <a:cs typeface="+mn-cs"/>
                        </a:rPr>
                        <a:t>Герб. Золотой двуглавый орел.</a:t>
                      </a:r>
                      <a:endParaRPr lang="ru-RU" b="1" dirty="0">
                        <a:effectLst/>
                        <a:latin typeface="Arial Narrow" pitchFamily="34" charset="0"/>
                      </a:endParaRPr>
                    </a:p>
                  </a:txBody>
                  <a:tcPr>
                    <a:solidFill>
                      <a:schemeClr val="accent1">
                        <a:lumMod val="20000"/>
                        <a:lumOff val="80000"/>
                      </a:schemeClr>
                    </a:solidFill>
                  </a:tcPr>
                </a:tc>
                <a:extLst>
                  <a:ext uri="{0D108BD9-81ED-4DB2-BD59-A6C34878D82A}">
                    <a16:rowId xmlns:a16="http://schemas.microsoft.com/office/drawing/2014/main" xmlns="" val="10000"/>
                  </a:ext>
                </a:extLst>
              </a:tr>
              <a:tr h="381000">
                <a:tc>
                  <a:txBody>
                    <a:bodyPr/>
                    <a:lstStyle/>
                    <a:p>
                      <a:pPr algn="ctr"/>
                      <a:r>
                        <a:rPr lang="ru-RU" sz="1800" b="1" kern="1200" dirty="0" smtClean="0">
                          <a:solidFill>
                            <a:schemeClr val="dk1"/>
                          </a:solidFill>
                          <a:effectLst/>
                          <a:latin typeface="Arial Narrow" pitchFamily="34" charset="0"/>
                          <a:ea typeface="+mn-ea"/>
                          <a:cs typeface="+mn-cs"/>
                        </a:rPr>
                        <a:t>Российская Империя (герб)</a:t>
                      </a:r>
                      <a:endParaRPr lang="ru-RU" b="1" dirty="0">
                        <a:effectLst/>
                        <a:latin typeface="Arial Narrow" pitchFamily="34" charset="0"/>
                      </a:endParaRPr>
                    </a:p>
                  </a:txBody>
                  <a:tcPr/>
                </a:tc>
                <a:tc>
                  <a:txBody>
                    <a:bodyPr/>
                    <a:lstStyle/>
                    <a:p>
                      <a:pPr algn="ctr"/>
                      <a:r>
                        <a:rPr lang="ru-RU" sz="1800" b="1" kern="1200" dirty="0" smtClean="0">
                          <a:solidFill>
                            <a:schemeClr val="dk1"/>
                          </a:solidFill>
                          <a:effectLst/>
                          <a:latin typeface="Arial Narrow" pitchFamily="34" charset="0"/>
                          <a:ea typeface="+mn-ea"/>
                          <a:cs typeface="+mn-cs"/>
                        </a:rPr>
                        <a:t>На гербе. Пятнадцать</a:t>
                      </a:r>
                      <a:r>
                        <a:rPr lang="ru-RU" sz="1800" b="1" kern="1200" baseline="0" dirty="0" smtClean="0">
                          <a:solidFill>
                            <a:schemeClr val="dk1"/>
                          </a:solidFill>
                          <a:effectLst/>
                          <a:latin typeface="Arial Narrow" pitchFamily="34" charset="0"/>
                          <a:ea typeface="+mn-ea"/>
                          <a:cs typeface="+mn-cs"/>
                        </a:rPr>
                        <a:t> братских Республик</a:t>
                      </a:r>
                      <a:endParaRPr lang="ru-RU" b="1" dirty="0">
                        <a:effectLst/>
                        <a:latin typeface="Arial Narrow" pitchFamily="34" charset="0"/>
                      </a:endParaRPr>
                    </a:p>
                  </a:txBody>
                  <a:tcPr/>
                </a:tc>
                <a:extLst>
                  <a:ext uri="{0D108BD9-81ED-4DB2-BD59-A6C34878D82A}">
                    <a16:rowId xmlns:a16="http://schemas.microsoft.com/office/drawing/2014/main" xmlns="" val="10001"/>
                  </a:ext>
                </a:extLst>
              </a:tr>
              <a:tr h="381000">
                <a:tc>
                  <a:txBody>
                    <a:bodyPr/>
                    <a:lstStyle/>
                    <a:p>
                      <a:pPr algn="ctr"/>
                      <a:r>
                        <a:rPr lang="ru-RU" sz="1800" b="1" kern="1200" dirty="0" smtClean="0">
                          <a:solidFill>
                            <a:schemeClr val="dk1"/>
                          </a:solidFill>
                          <a:effectLst/>
                          <a:latin typeface="Arial Narrow" pitchFamily="34" charset="0"/>
                          <a:ea typeface="+mn-ea"/>
                          <a:cs typeface="+mn-cs"/>
                        </a:rPr>
                        <a:t>Российская Федерация (герб)</a:t>
                      </a:r>
                      <a:endParaRPr lang="ru-RU" b="1" dirty="0">
                        <a:effectLst/>
                        <a:latin typeface="Arial Narrow" pitchFamily="34" charset="0"/>
                      </a:endParaRPr>
                    </a:p>
                  </a:txBody>
                  <a:tcPr/>
                </a:tc>
                <a:tc>
                  <a:txBody>
                    <a:bodyPr/>
                    <a:lstStyle/>
                    <a:p>
                      <a:pPr algn="ctr"/>
                      <a:r>
                        <a:rPr lang="ru-RU" sz="1800" b="1" kern="1200" dirty="0" smtClean="0">
                          <a:solidFill>
                            <a:schemeClr val="dk1"/>
                          </a:solidFill>
                          <a:effectLst/>
                          <a:latin typeface="Arial Narrow" pitchFamily="34" charset="0"/>
                          <a:ea typeface="+mn-ea"/>
                          <a:cs typeface="+mn-cs"/>
                        </a:rPr>
                        <a:t>Строка из гимна:-И Ленин великий нам путь озарил..</a:t>
                      </a:r>
                      <a:endParaRPr lang="ru-RU" b="1" dirty="0">
                        <a:effectLst/>
                        <a:latin typeface="Arial Narrow" pitchFamily="34" charset="0"/>
                      </a:endParaRPr>
                    </a:p>
                  </a:txBody>
                  <a:tcPr/>
                </a:tc>
                <a:extLst>
                  <a:ext uri="{0D108BD9-81ED-4DB2-BD59-A6C34878D82A}">
                    <a16:rowId xmlns:a16="http://schemas.microsoft.com/office/drawing/2014/main" xmlns="" val="10002"/>
                  </a:ext>
                </a:extLst>
              </a:tr>
              <a:tr h="381000">
                <a:tc>
                  <a:txBody>
                    <a:bodyPr/>
                    <a:lstStyle/>
                    <a:p>
                      <a:pPr algn="ctr"/>
                      <a:r>
                        <a:rPr lang="ru-RU" sz="1800" b="1" kern="1200" dirty="0" smtClean="0">
                          <a:solidFill>
                            <a:schemeClr val="dk1"/>
                          </a:solidFill>
                          <a:effectLst/>
                          <a:latin typeface="Arial Narrow" pitchFamily="34" charset="0"/>
                          <a:ea typeface="+mn-ea"/>
                          <a:cs typeface="+mn-cs"/>
                        </a:rPr>
                        <a:t>СССР (герб)</a:t>
                      </a:r>
                      <a:endParaRPr lang="ru-RU" b="1" dirty="0">
                        <a:effectLst/>
                        <a:latin typeface="Arial Narrow" pitchFamily="34" charset="0"/>
                      </a:endParaRPr>
                    </a:p>
                  </a:txBody>
                  <a:tcPr/>
                </a:tc>
                <a:tc>
                  <a:txBody>
                    <a:bodyPr/>
                    <a:lstStyle/>
                    <a:p>
                      <a:pPr algn="ctr"/>
                      <a:r>
                        <a:rPr lang="ru-RU" sz="1800" b="1" kern="1200" dirty="0" smtClean="0">
                          <a:solidFill>
                            <a:schemeClr val="dk1"/>
                          </a:solidFill>
                          <a:effectLst/>
                          <a:latin typeface="Arial Narrow" pitchFamily="34" charset="0"/>
                          <a:ea typeface="+mn-ea"/>
                          <a:cs typeface="+mn-cs"/>
                        </a:rPr>
                        <a:t>Герб. Черный двуглавый орел.</a:t>
                      </a:r>
                      <a:endParaRPr lang="ru-RU" b="1" dirty="0">
                        <a:effectLst/>
                        <a:latin typeface="Arial Narrow" pitchFamily="34" charset="0"/>
                      </a:endParaRPr>
                    </a:p>
                  </a:txBody>
                  <a:tcPr/>
                </a:tc>
                <a:extLst>
                  <a:ext uri="{0D108BD9-81ED-4DB2-BD59-A6C34878D82A}">
                    <a16:rowId xmlns:a16="http://schemas.microsoft.com/office/drawing/2014/main" xmlns="" val="10003"/>
                  </a:ext>
                </a:extLst>
              </a:tr>
              <a:tr h="666750">
                <a:tc>
                  <a:txBody>
                    <a:bodyPr/>
                    <a:lstStyle/>
                    <a:p>
                      <a:pPr algn="ctr"/>
                      <a:r>
                        <a:rPr lang="ru-RU" sz="1800" b="1" kern="1200" dirty="0" smtClean="0">
                          <a:solidFill>
                            <a:schemeClr val="dk1"/>
                          </a:solidFill>
                          <a:effectLst/>
                          <a:latin typeface="Arial Narrow" pitchFamily="34" charset="0"/>
                          <a:ea typeface="+mn-ea"/>
                          <a:cs typeface="+mn-cs"/>
                        </a:rPr>
                        <a:t>Российская Империя (гимн)</a:t>
                      </a:r>
                      <a:endParaRPr lang="ru-RU" b="1" dirty="0">
                        <a:effectLst/>
                        <a:latin typeface="Arial Narrow" pitchFamily="34" charset="0"/>
                      </a:endParaRPr>
                    </a:p>
                  </a:txBody>
                  <a:tcPr/>
                </a:tc>
                <a:tc>
                  <a:txBody>
                    <a:bodyPr/>
                    <a:lstStyle/>
                    <a:p>
                      <a:pPr algn="ctr"/>
                      <a:r>
                        <a:rPr lang="ru-RU" sz="1800" b="1" kern="1200" dirty="0" smtClean="0">
                          <a:solidFill>
                            <a:schemeClr val="dk1"/>
                          </a:solidFill>
                          <a:effectLst/>
                          <a:latin typeface="Arial Narrow" pitchFamily="34" charset="0"/>
                          <a:ea typeface="+mn-ea"/>
                          <a:cs typeface="+mn-cs"/>
                        </a:rPr>
                        <a:t>Красный</a:t>
                      </a:r>
                      <a:r>
                        <a:rPr lang="ru-RU" sz="1800" b="1" kern="1200" baseline="0" dirty="0" smtClean="0">
                          <a:solidFill>
                            <a:schemeClr val="dk1"/>
                          </a:solidFill>
                          <a:effectLst/>
                          <a:latin typeface="Arial Narrow" pitchFamily="34" charset="0"/>
                          <a:ea typeface="+mn-ea"/>
                          <a:cs typeface="+mn-cs"/>
                        </a:rPr>
                        <a:t> флаг. В верхнем левом углу серп, молот, пятиконечная звезда.</a:t>
                      </a:r>
                      <a:endParaRPr lang="ru-RU" sz="1800" b="1" kern="1200" dirty="0" smtClean="0">
                        <a:solidFill>
                          <a:schemeClr val="dk1"/>
                        </a:solidFill>
                        <a:effectLst/>
                        <a:latin typeface="Arial Narrow" pitchFamily="34" charset="0"/>
                        <a:ea typeface="+mn-ea"/>
                        <a:cs typeface="+mn-cs"/>
                      </a:endParaRPr>
                    </a:p>
                  </a:txBody>
                  <a:tcPr/>
                </a:tc>
                <a:extLst>
                  <a:ext uri="{0D108BD9-81ED-4DB2-BD59-A6C34878D82A}">
                    <a16:rowId xmlns:a16="http://schemas.microsoft.com/office/drawing/2014/main" xmlns="" val="10004"/>
                  </a:ext>
                </a:extLst>
              </a:tr>
              <a:tr h="952500">
                <a:tc>
                  <a:txBody>
                    <a:bodyPr/>
                    <a:lstStyle/>
                    <a:p>
                      <a:pPr algn="ctr"/>
                      <a:r>
                        <a:rPr lang="ru-RU" sz="1800" b="1" kern="1200" dirty="0" smtClean="0">
                          <a:solidFill>
                            <a:schemeClr val="dk1"/>
                          </a:solidFill>
                          <a:effectLst/>
                          <a:latin typeface="Arial Narrow" pitchFamily="34" charset="0"/>
                          <a:ea typeface="+mn-ea"/>
                          <a:cs typeface="+mn-cs"/>
                        </a:rPr>
                        <a:t>Российская Федерация (флаг,</a:t>
                      </a:r>
                      <a:r>
                        <a:rPr lang="ru-RU" sz="1800" b="1" kern="1200" baseline="0" dirty="0" smtClean="0">
                          <a:solidFill>
                            <a:schemeClr val="dk1"/>
                          </a:solidFill>
                          <a:effectLst/>
                          <a:latin typeface="Arial Narrow" pitchFamily="34" charset="0"/>
                          <a:ea typeface="+mn-ea"/>
                          <a:cs typeface="+mn-cs"/>
                        </a:rPr>
                        <a:t> гимн)</a:t>
                      </a:r>
                      <a:endParaRPr lang="ru-RU" b="1" dirty="0">
                        <a:effectLst/>
                        <a:latin typeface="Arial Narrow" pitchFamily="34" charset="0"/>
                      </a:endParaRPr>
                    </a:p>
                  </a:txBody>
                  <a:tcPr/>
                </a:tc>
                <a:tc>
                  <a:txBody>
                    <a:bodyPr/>
                    <a:lstStyle/>
                    <a:p>
                      <a:pPr algn="ctr"/>
                      <a:r>
                        <a:rPr lang="ru-RU" sz="1800" b="1" kern="1200" dirty="0" smtClean="0">
                          <a:solidFill>
                            <a:schemeClr val="dk1"/>
                          </a:solidFill>
                          <a:effectLst/>
                          <a:latin typeface="Arial Narrow" pitchFamily="34" charset="0"/>
                          <a:ea typeface="+mn-ea"/>
                          <a:cs typeface="+mn-cs"/>
                        </a:rPr>
                        <a:t>Строка из Гимна: - Могучая воля, великая слава…</a:t>
                      </a:r>
                    </a:p>
                    <a:p>
                      <a:pPr algn="ctr"/>
                      <a:r>
                        <a:rPr lang="ru-RU" sz="1800" b="1" kern="1200" dirty="0" smtClean="0">
                          <a:solidFill>
                            <a:schemeClr val="dk1"/>
                          </a:solidFill>
                          <a:effectLst/>
                          <a:latin typeface="Arial Narrow" pitchFamily="34" charset="0"/>
                          <a:ea typeface="+mn-ea"/>
                          <a:cs typeface="+mn-cs"/>
                        </a:rPr>
                        <a:t>Герб – на красном щите, золотой орел…</a:t>
                      </a:r>
                      <a:endParaRPr lang="ru-RU" b="1" dirty="0">
                        <a:effectLst/>
                        <a:latin typeface="Arial Narrow" pitchFamily="34" charset="0"/>
                      </a:endParaRPr>
                    </a:p>
                  </a:txBody>
                  <a:tcPr/>
                </a:tc>
                <a:extLst>
                  <a:ext uri="{0D108BD9-81ED-4DB2-BD59-A6C34878D82A}">
                    <a16:rowId xmlns:a16="http://schemas.microsoft.com/office/drawing/2014/main" xmlns="" val="10005"/>
                  </a:ext>
                </a:extLst>
              </a:tr>
              <a:tr h="381000">
                <a:tc>
                  <a:txBody>
                    <a:bodyPr/>
                    <a:lstStyle/>
                    <a:p>
                      <a:pPr algn="ctr"/>
                      <a:r>
                        <a:rPr lang="ru-RU" sz="1800" b="1" kern="1200" dirty="0" smtClean="0">
                          <a:solidFill>
                            <a:schemeClr val="dk1"/>
                          </a:solidFill>
                          <a:effectLst/>
                          <a:latin typeface="Arial Narrow" pitchFamily="34" charset="0"/>
                          <a:ea typeface="+mn-ea"/>
                          <a:cs typeface="+mn-cs"/>
                        </a:rPr>
                        <a:t>СССР (гимн)</a:t>
                      </a:r>
                      <a:endParaRPr lang="ru-RU" b="1" dirty="0">
                        <a:effectLst/>
                        <a:latin typeface="Arial Narrow" pitchFamily="34" charset="0"/>
                      </a:endParaRPr>
                    </a:p>
                  </a:txBody>
                  <a:tcPr/>
                </a:tc>
                <a:tc>
                  <a:txBody>
                    <a:bodyPr/>
                    <a:lstStyle/>
                    <a:p>
                      <a:pPr algn="ctr"/>
                      <a:r>
                        <a:rPr lang="ru-RU" sz="1800" b="1" kern="1200" dirty="0" smtClean="0">
                          <a:solidFill>
                            <a:schemeClr val="dk1"/>
                          </a:solidFill>
                          <a:effectLst/>
                          <a:latin typeface="Arial Narrow" pitchFamily="34" charset="0"/>
                          <a:ea typeface="+mn-ea"/>
                          <a:cs typeface="+mn-cs"/>
                        </a:rPr>
                        <a:t>Строка из Гимна:  -</a:t>
                      </a:r>
                      <a:r>
                        <a:rPr lang="ru-RU" sz="1800" b="1" kern="1200" baseline="0" dirty="0" smtClean="0">
                          <a:solidFill>
                            <a:schemeClr val="dk1"/>
                          </a:solidFill>
                          <a:effectLst/>
                          <a:latin typeface="Arial Narrow" pitchFamily="34" charset="0"/>
                          <a:ea typeface="+mn-ea"/>
                          <a:cs typeface="+mn-cs"/>
                        </a:rPr>
                        <a:t> </a:t>
                      </a:r>
                      <a:r>
                        <a:rPr lang="ru-RU" sz="1800" b="1" kern="1200" dirty="0" smtClean="0">
                          <a:solidFill>
                            <a:schemeClr val="dk1"/>
                          </a:solidFill>
                          <a:effectLst/>
                          <a:latin typeface="Arial Narrow" pitchFamily="34" charset="0"/>
                          <a:ea typeface="+mn-ea"/>
                          <a:cs typeface="+mn-cs"/>
                        </a:rPr>
                        <a:t> Боже царя храни…</a:t>
                      </a:r>
                      <a:endParaRPr lang="ru-RU" b="1" dirty="0">
                        <a:effectLst/>
                        <a:latin typeface="Arial Narrow" pitchFamily="34" charset="0"/>
                      </a:endParaRPr>
                    </a:p>
                  </a:txBody>
                  <a:tcPr/>
                </a:tc>
                <a:extLst>
                  <a:ext uri="{0D108BD9-81ED-4DB2-BD59-A6C34878D82A}">
                    <a16:rowId xmlns:a16="http://schemas.microsoft.com/office/drawing/2014/main" xmlns="" val="10006"/>
                  </a:ext>
                </a:extLst>
              </a:tr>
              <a:tr h="952500">
                <a:tc>
                  <a:txBody>
                    <a:bodyPr/>
                    <a:lstStyle/>
                    <a:p>
                      <a:pPr algn="ctr"/>
                      <a:r>
                        <a:rPr lang="ru-RU" sz="1800" b="1" kern="1200" dirty="0" smtClean="0">
                          <a:solidFill>
                            <a:schemeClr val="dk1"/>
                          </a:solidFill>
                          <a:effectLst/>
                          <a:latin typeface="Arial Narrow" pitchFamily="34" charset="0"/>
                          <a:ea typeface="+mn-ea"/>
                          <a:cs typeface="+mn-cs"/>
                        </a:rPr>
                        <a:t>Российская Империя (флаг)</a:t>
                      </a:r>
                      <a:endParaRPr lang="ru-RU" b="1" dirty="0">
                        <a:effectLst/>
                        <a:latin typeface="Arial Narrow" pitchFamily="34" charset="0"/>
                      </a:endParaRPr>
                    </a:p>
                  </a:txBody>
                  <a:tcPr/>
                </a:tc>
                <a:tc>
                  <a:txBody>
                    <a:bodyPr/>
                    <a:lstStyle/>
                    <a:p>
                      <a:pPr algn="ctr"/>
                      <a:r>
                        <a:rPr lang="ru-RU" sz="1800" b="1" kern="1200" dirty="0" smtClean="0">
                          <a:solidFill>
                            <a:schemeClr val="dk1"/>
                          </a:solidFill>
                          <a:effectLst/>
                          <a:latin typeface="Arial Narrow" pitchFamily="34" charset="0"/>
                          <a:ea typeface="+mn-ea"/>
                          <a:cs typeface="+mn-cs"/>
                        </a:rPr>
                        <a:t>Флаг – триколлор </a:t>
                      </a:r>
                    </a:p>
                    <a:p>
                      <a:pPr algn="ctr"/>
                      <a:r>
                        <a:rPr lang="ru-RU" sz="1800" b="1" kern="1200" dirty="0" smtClean="0">
                          <a:solidFill>
                            <a:schemeClr val="dk1"/>
                          </a:solidFill>
                          <a:effectLst/>
                          <a:latin typeface="Arial Narrow" pitchFamily="34" charset="0"/>
                          <a:ea typeface="+mn-ea"/>
                          <a:cs typeface="+mn-cs"/>
                        </a:rPr>
                        <a:t>Строка</a:t>
                      </a:r>
                      <a:r>
                        <a:rPr lang="ru-RU" sz="1800" b="1" kern="1200" baseline="0" dirty="0" smtClean="0">
                          <a:solidFill>
                            <a:schemeClr val="dk1"/>
                          </a:solidFill>
                          <a:effectLst/>
                          <a:latin typeface="Arial Narrow" pitchFamily="34" charset="0"/>
                          <a:ea typeface="+mn-ea"/>
                          <a:cs typeface="+mn-cs"/>
                        </a:rPr>
                        <a:t> из Гимна: -Широкий  простор  для мечты и для жизни…</a:t>
                      </a:r>
                      <a:endParaRPr lang="ru-RU" b="1" dirty="0">
                        <a:effectLst/>
                        <a:latin typeface="Arial Narrow" pitchFamily="34" charset="0"/>
                      </a:endParaRPr>
                    </a:p>
                  </a:txBody>
                  <a:tcPr/>
                </a:tc>
                <a:extLst>
                  <a:ext uri="{0D108BD9-81ED-4DB2-BD59-A6C34878D82A}">
                    <a16:rowId xmlns:a16="http://schemas.microsoft.com/office/drawing/2014/main" xmlns="" val="10007"/>
                  </a:ext>
                </a:extLst>
              </a:tr>
              <a:tr h="952500">
                <a:tc>
                  <a:txBody>
                    <a:bodyPr/>
                    <a:lstStyle/>
                    <a:p>
                      <a:pPr algn="ctr"/>
                      <a:r>
                        <a:rPr lang="ru-RU" sz="1800" b="1" kern="1200" dirty="0" smtClean="0">
                          <a:solidFill>
                            <a:schemeClr val="dk1"/>
                          </a:solidFill>
                          <a:effectLst/>
                          <a:latin typeface="Arial Narrow" pitchFamily="34" charset="0"/>
                          <a:ea typeface="+mn-ea"/>
                          <a:cs typeface="+mn-cs"/>
                        </a:rPr>
                        <a:t>Российская Федерация (флаг)</a:t>
                      </a:r>
                      <a:endParaRPr lang="ru-RU" b="1" dirty="0">
                        <a:effectLst/>
                        <a:latin typeface="Arial Narrow" pitchFamily="34" charset="0"/>
                      </a:endParaRPr>
                    </a:p>
                  </a:txBody>
                  <a:tcPr/>
                </a:tc>
                <a:tc>
                  <a:txBody>
                    <a:bodyPr/>
                    <a:lstStyle/>
                    <a:p>
                      <a:pPr algn="ctr"/>
                      <a:r>
                        <a:rPr lang="ru-RU" sz="1800" b="1" kern="1200" dirty="0" smtClean="0">
                          <a:solidFill>
                            <a:schemeClr val="dk1"/>
                          </a:solidFill>
                          <a:effectLst/>
                          <a:latin typeface="Arial Narrow" pitchFamily="34" charset="0"/>
                          <a:ea typeface="+mn-ea"/>
                          <a:cs typeface="+mn-cs"/>
                        </a:rPr>
                        <a:t>На крыльях двуглавого орла размещались</a:t>
                      </a:r>
                      <a:r>
                        <a:rPr lang="ru-RU" sz="1800" b="1" kern="1200" baseline="0" dirty="0" smtClean="0">
                          <a:solidFill>
                            <a:schemeClr val="dk1"/>
                          </a:solidFill>
                          <a:effectLst/>
                          <a:latin typeface="Arial Narrow" pitchFamily="34" charset="0"/>
                          <a:ea typeface="+mn-ea"/>
                          <a:cs typeface="+mn-cs"/>
                        </a:rPr>
                        <a:t> восемь гербов главных царств и княжеств…</a:t>
                      </a:r>
                      <a:endParaRPr lang="ru-RU" b="1" dirty="0">
                        <a:effectLst/>
                        <a:latin typeface="Arial Narrow" pitchFamily="34" charset="0"/>
                      </a:endParaRPr>
                    </a:p>
                  </a:txBody>
                  <a:tcPr/>
                </a:tc>
                <a:extLst>
                  <a:ext uri="{0D108BD9-81ED-4DB2-BD59-A6C34878D82A}">
                    <a16:rowId xmlns:a16="http://schemas.microsoft.com/office/drawing/2014/main" xmlns="" val="10008"/>
                  </a:ext>
                </a:extLst>
              </a:tr>
              <a:tr h="381000">
                <a:tc>
                  <a:txBody>
                    <a:bodyPr/>
                    <a:lstStyle/>
                    <a:p>
                      <a:pPr algn="ctr"/>
                      <a:r>
                        <a:rPr lang="ru-RU" sz="1800" b="1" kern="1200" dirty="0" smtClean="0">
                          <a:solidFill>
                            <a:schemeClr val="dk1"/>
                          </a:solidFill>
                          <a:effectLst/>
                          <a:latin typeface="Arial Narrow" pitchFamily="34" charset="0"/>
                          <a:ea typeface="+mn-ea"/>
                          <a:cs typeface="+mn-cs"/>
                        </a:rPr>
                        <a:t>СССР (герб)</a:t>
                      </a:r>
                      <a:endParaRPr lang="ru-RU" b="1" dirty="0">
                        <a:effectLst/>
                        <a:latin typeface="Arial Narrow" pitchFamily="34" charset="0"/>
                      </a:endParaRPr>
                    </a:p>
                  </a:txBody>
                  <a:tcPr/>
                </a:tc>
                <a:tc>
                  <a:txBody>
                    <a:bodyPr/>
                    <a:lstStyle/>
                    <a:p>
                      <a:pPr algn="ctr"/>
                      <a:r>
                        <a:rPr lang="ru-RU" sz="1800" b="1" kern="1200" dirty="0" smtClean="0">
                          <a:solidFill>
                            <a:schemeClr val="dk1"/>
                          </a:solidFill>
                          <a:effectLst/>
                          <a:latin typeface="Arial Narrow" pitchFamily="34" charset="0"/>
                          <a:ea typeface="+mn-ea"/>
                          <a:cs typeface="+mn-cs"/>
                        </a:rPr>
                        <a:t>Цвета</a:t>
                      </a:r>
                      <a:r>
                        <a:rPr lang="ru-RU" sz="1800" b="1" kern="1200" baseline="0" dirty="0" smtClean="0">
                          <a:solidFill>
                            <a:schemeClr val="dk1"/>
                          </a:solidFill>
                          <a:effectLst/>
                          <a:latin typeface="Arial Narrow" pitchFamily="34" charset="0"/>
                          <a:ea typeface="+mn-ea"/>
                          <a:cs typeface="+mn-cs"/>
                        </a:rPr>
                        <a:t> флага: Черный, желтый, белый.</a:t>
                      </a:r>
                      <a:endParaRPr lang="ru-RU" b="1" dirty="0">
                        <a:effectLst/>
                        <a:latin typeface="Arial Narrow" pitchFamily="34" charset="0"/>
                      </a:endParaRPr>
                    </a:p>
                  </a:txBody>
                  <a:tcPr/>
                </a:tc>
                <a:extLst>
                  <a:ext uri="{0D108BD9-81ED-4DB2-BD59-A6C34878D82A}">
                    <a16:rowId xmlns:a16="http://schemas.microsoft.com/office/drawing/2014/main" xmlns="" val="10009"/>
                  </a:ext>
                </a:extLst>
              </a:tr>
              <a:tr h="666750">
                <a:tc>
                  <a:txBody>
                    <a:bodyPr/>
                    <a:lstStyle/>
                    <a:p>
                      <a:pPr algn="ctr"/>
                      <a:r>
                        <a:rPr lang="ru-RU" sz="1800" b="1" kern="1200" dirty="0" smtClean="0">
                          <a:solidFill>
                            <a:schemeClr val="dk1"/>
                          </a:solidFill>
                          <a:effectLst/>
                          <a:latin typeface="Arial Narrow" pitchFamily="34" charset="0"/>
                          <a:ea typeface="+mn-ea"/>
                          <a:cs typeface="+mn-cs"/>
                        </a:rPr>
                        <a:t>Российская Империя (герб)</a:t>
                      </a:r>
                      <a:endParaRPr lang="ru-RU" b="1" dirty="0">
                        <a:effectLst/>
                        <a:latin typeface="Arial Narrow" pitchFamily="34" charset="0"/>
                      </a:endParaRPr>
                    </a:p>
                  </a:txBody>
                  <a:tcPr/>
                </a:tc>
                <a:tc>
                  <a:txBody>
                    <a:bodyPr/>
                    <a:lstStyle/>
                    <a:p>
                      <a:pPr algn="ctr"/>
                      <a:r>
                        <a:rPr lang="ru-RU" sz="1800" b="1" kern="1200" dirty="0" smtClean="0">
                          <a:solidFill>
                            <a:schemeClr val="dk1"/>
                          </a:solidFill>
                          <a:effectLst/>
                          <a:latin typeface="Arial Narrow" pitchFamily="34" charset="0"/>
                          <a:ea typeface="+mn-ea"/>
                          <a:cs typeface="+mn-cs"/>
                        </a:rPr>
                        <a:t>Цвета флага:</a:t>
                      </a:r>
                      <a:r>
                        <a:rPr lang="ru-RU" sz="1800" b="1" kern="1200" baseline="0" dirty="0" smtClean="0">
                          <a:solidFill>
                            <a:schemeClr val="dk1"/>
                          </a:solidFill>
                          <a:effectLst/>
                          <a:latin typeface="Arial Narrow" pitchFamily="34" charset="0"/>
                          <a:ea typeface="+mn-ea"/>
                          <a:cs typeface="+mn-cs"/>
                        </a:rPr>
                        <a:t> Белый, синий, красный.</a:t>
                      </a:r>
                      <a:endParaRPr lang="ru-RU" b="1" dirty="0">
                        <a:effectLst/>
                        <a:latin typeface="Arial Narrow" pitchFamily="34" charset="0"/>
                      </a:endParaRPr>
                    </a:p>
                  </a:txBody>
                  <a:tcPr/>
                </a:tc>
                <a:extLst>
                  <a:ext uri="{0D108BD9-81ED-4DB2-BD59-A6C34878D82A}">
                    <a16:rowId xmlns:a16="http://schemas.microsoft.com/office/drawing/2014/main" xmlns="" val="10010"/>
                  </a:ext>
                </a:extLst>
              </a:tr>
              <a:tr h="381000">
                <a:tc>
                  <a:txBody>
                    <a:bodyPr/>
                    <a:lstStyle/>
                    <a:p>
                      <a:pPr algn="ctr"/>
                      <a:r>
                        <a:rPr lang="ru-RU" sz="1800" b="1" kern="1200" dirty="0" smtClean="0">
                          <a:solidFill>
                            <a:schemeClr val="dk1"/>
                          </a:solidFill>
                          <a:effectLst/>
                          <a:latin typeface="Arial Narrow" pitchFamily="34" charset="0"/>
                          <a:ea typeface="+mn-ea"/>
                          <a:cs typeface="+mn-cs"/>
                        </a:rPr>
                        <a:t>Российская Федерация (гимн, герб) </a:t>
                      </a:r>
                      <a:endParaRPr lang="ru-RU" b="1" dirty="0">
                        <a:effectLst/>
                        <a:latin typeface="Arial Narrow" pitchFamily="34" charset="0"/>
                      </a:endParaRPr>
                    </a:p>
                  </a:txBody>
                  <a:tcPr/>
                </a:tc>
                <a:tc>
                  <a:txBody>
                    <a:bodyPr/>
                    <a:lstStyle/>
                    <a:p>
                      <a:pPr algn="ctr"/>
                      <a:r>
                        <a:rPr lang="ru-RU" sz="1800" b="1" kern="1200" dirty="0" smtClean="0">
                          <a:solidFill>
                            <a:schemeClr val="dk1"/>
                          </a:solidFill>
                          <a:effectLst/>
                          <a:latin typeface="Arial Narrow" pitchFamily="34" charset="0"/>
                          <a:ea typeface="+mn-ea"/>
                          <a:cs typeface="+mn-cs"/>
                        </a:rPr>
                        <a:t>Герб. Земной шар с серпом и молотом, обвит пшеничными колосьями в красную ленту.</a:t>
                      </a:r>
                      <a:endParaRPr lang="ru-RU" b="1" dirty="0">
                        <a:effectLst/>
                        <a:latin typeface="Arial Narrow" pitchFamily="34" charset="0"/>
                      </a:endParaRPr>
                    </a:p>
                  </a:txBody>
                  <a:tcPr/>
                </a:tc>
                <a:extLst>
                  <a:ext uri="{0D108BD9-81ED-4DB2-BD59-A6C34878D82A}">
                    <a16:rowId xmlns:a16="http://schemas.microsoft.com/office/drawing/2014/main" xmlns="" val="10011"/>
                  </a:ext>
                </a:extLst>
              </a:tr>
            </a:tbl>
          </a:graphicData>
        </a:graphic>
      </p:graphicFrame>
      <p:cxnSp>
        <p:nvCxnSpPr>
          <p:cNvPr id="7" name="Прямая со стрелкой 6"/>
          <p:cNvCxnSpPr/>
          <p:nvPr/>
        </p:nvCxnSpPr>
        <p:spPr>
          <a:xfrm flipV="1">
            <a:off x="1857356" y="571480"/>
            <a:ext cx="2214578" cy="78581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1500166" y="214290"/>
            <a:ext cx="2928958" cy="164307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1285852" y="571480"/>
            <a:ext cx="3000396" cy="71438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rot="5400000" flipH="1" flipV="1">
            <a:off x="1571604" y="1071546"/>
            <a:ext cx="2428892" cy="214314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1928794" y="4786322"/>
            <a:ext cx="2643206" cy="150019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1714480" y="2571744"/>
            <a:ext cx="2571768" cy="142878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2143108" y="3857628"/>
            <a:ext cx="2643206" cy="178595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V="1">
            <a:off x="1142976" y="4857760"/>
            <a:ext cx="4214842" cy="135732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a:off x="2071670" y="5715016"/>
            <a:ext cx="1571636" cy="92871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rot="5400000" flipH="1" flipV="1">
            <a:off x="714336" y="3143236"/>
            <a:ext cx="4143428" cy="285752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p:cNvCxnSpPr/>
          <p:nvPr/>
        </p:nvCxnSpPr>
        <p:spPr>
          <a:xfrm>
            <a:off x="1500166" y="1714488"/>
            <a:ext cx="3143272" cy="164307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Прямая со стрелкой 53"/>
          <p:cNvCxnSpPr/>
          <p:nvPr/>
        </p:nvCxnSpPr>
        <p:spPr>
          <a:xfrm flipV="1">
            <a:off x="1714480" y="214290"/>
            <a:ext cx="2428892" cy="71438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98049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ppt_x</p:attrName>
                                        </p:attrNameLst>
                                      </p:cBhvr>
                                      <p:tavLst>
                                        <p:tav tm="0">
                                          <p:val>
                                            <p:strVal val="#ppt_x-.2"/>
                                          </p:val>
                                        </p:tav>
                                        <p:tav tm="100000">
                                          <p:val>
                                            <p:strVal val="#ppt_x"/>
                                          </p:val>
                                        </p:tav>
                                      </p:tavLst>
                                    </p:anim>
                                    <p:anim calcmode="lin" valueType="num">
                                      <p:cBhvr>
                                        <p:cTn id="1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p:cTn id="21" dur="1000" fill="hold"/>
                                        <p:tgtEl>
                                          <p:spTgt spid="54"/>
                                        </p:tgtEl>
                                        <p:attrNameLst>
                                          <p:attrName>ppt_x</p:attrName>
                                        </p:attrNameLst>
                                      </p:cBhvr>
                                      <p:tavLst>
                                        <p:tav tm="0">
                                          <p:val>
                                            <p:strVal val="#ppt_x-.2"/>
                                          </p:val>
                                        </p:tav>
                                        <p:tav tm="100000">
                                          <p:val>
                                            <p:strVal val="#ppt_x"/>
                                          </p:val>
                                        </p:tav>
                                      </p:tavLst>
                                    </p:anim>
                                    <p:anim calcmode="lin" valueType="num">
                                      <p:cBhvr>
                                        <p:cTn id="22"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ppt_x</p:attrName>
                                        </p:attrNameLst>
                                      </p:cBhvr>
                                      <p:tavLst>
                                        <p:tav tm="0">
                                          <p:val>
                                            <p:strVal val="#ppt_x-.2"/>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1000" fill="hold"/>
                                        <p:tgtEl>
                                          <p:spTgt spid="52"/>
                                        </p:tgtEl>
                                        <p:attrNameLst>
                                          <p:attrName>ppt_x</p:attrName>
                                        </p:attrNameLst>
                                      </p:cBhvr>
                                      <p:tavLst>
                                        <p:tav tm="0">
                                          <p:val>
                                            <p:strVal val="#ppt_x-.2"/>
                                          </p:val>
                                        </p:tav>
                                        <p:tav tm="100000">
                                          <p:val>
                                            <p:strVal val="#ppt_x"/>
                                          </p:val>
                                        </p:tav>
                                      </p:tavLst>
                                    </p:anim>
                                    <p:anim calcmode="lin" valueType="num">
                                      <p:cBhvr>
                                        <p:cTn id="36" dur="1000" fill="hold"/>
                                        <p:tgtEl>
                                          <p:spTgt spid="52"/>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ppt_x</p:attrName>
                                        </p:attrNameLst>
                                      </p:cBhvr>
                                      <p:tavLst>
                                        <p:tav tm="0">
                                          <p:val>
                                            <p:strVal val="#ppt_x-.2"/>
                                          </p:val>
                                        </p:tav>
                                        <p:tav tm="100000">
                                          <p:val>
                                            <p:strVal val="#ppt_x"/>
                                          </p:val>
                                        </p:tav>
                                      </p:tavLst>
                                    </p:anim>
                                    <p:anim calcmode="lin" valueType="num">
                                      <p:cBhvr>
                                        <p:cTn id="4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ppt_x</p:attrName>
                                        </p:attrNameLst>
                                      </p:cBhvr>
                                      <p:tavLst>
                                        <p:tav tm="0">
                                          <p:val>
                                            <p:strVal val="#ppt_x-.2"/>
                                          </p:val>
                                        </p:tav>
                                        <p:tav tm="100000">
                                          <p:val>
                                            <p:strVal val="#ppt_x"/>
                                          </p:val>
                                        </p:tav>
                                      </p:tavLst>
                                    </p:anim>
                                    <p:anim calcmode="lin" valueType="num">
                                      <p:cBhvr>
                                        <p:cTn id="5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1000" fill="hold"/>
                                        <p:tgtEl>
                                          <p:spTgt spid="24"/>
                                        </p:tgtEl>
                                        <p:attrNameLst>
                                          <p:attrName>ppt_x</p:attrName>
                                        </p:attrNameLst>
                                      </p:cBhvr>
                                      <p:tavLst>
                                        <p:tav tm="0">
                                          <p:val>
                                            <p:strVal val="#ppt_x-.2"/>
                                          </p:val>
                                        </p:tav>
                                        <p:tav tm="100000">
                                          <p:val>
                                            <p:strVal val="#ppt_x"/>
                                          </p:val>
                                        </p:tav>
                                      </p:tavLst>
                                    </p:anim>
                                    <p:anim calcmode="lin" valueType="num">
                                      <p:cBhvr>
                                        <p:cTn id="57"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58" dur="10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ppt_x</p:attrName>
                                        </p:attrNameLst>
                                      </p:cBhvr>
                                      <p:tavLst>
                                        <p:tav tm="0">
                                          <p:val>
                                            <p:strVal val="#ppt_x-.2"/>
                                          </p:val>
                                        </p:tav>
                                        <p:tav tm="100000">
                                          <p:val>
                                            <p:strVal val="#ppt_x"/>
                                          </p:val>
                                        </p:tav>
                                      </p:tavLst>
                                    </p:anim>
                                    <p:anim calcmode="lin" valueType="num">
                                      <p:cBhvr>
                                        <p:cTn id="64"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ppt_x</p:attrName>
                                        </p:attrNameLst>
                                      </p:cBhvr>
                                      <p:tavLst>
                                        <p:tav tm="0">
                                          <p:val>
                                            <p:strVal val="#ppt_x-.2"/>
                                          </p:val>
                                        </p:tav>
                                        <p:tav tm="100000">
                                          <p:val>
                                            <p:strVal val="#ppt_x"/>
                                          </p:val>
                                        </p:tav>
                                      </p:tavLst>
                                    </p:anim>
                                    <p:anim calcmode="lin" valueType="num">
                                      <p:cBhvr>
                                        <p:cTn id="71"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72" dur="1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1000" fill="hold"/>
                                        <p:tgtEl>
                                          <p:spTgt spid="26"/>
                                        </p:tgtEl>
                                        <p:attrNameLst>
                                          <p:attrName>ppt_x</p:attrName>
                                        </p:attrNameLst>
                                      </p:cBhvr>
                                      <p:tavLst>
                                        <p:tav tm="0">
                                          <p:val>
                                            <p:strVal val="#ppt_x-.2"/>
                                          </p:val>
                                        </p:tav>
                                        <p:tav tm="100000">
                                          <p:val>
                                            <p:strVal val="#ppt_x"/>
                                          </p:val>
                                        </p:tav>
                                      </p:tavLst>
                                    </p:anim>
                                    <p:anim calcmode="lin" valueType="num">
                                      <p:cBhvr>
                                        <p:cTn id="78"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79" dur="10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29" presetClass="entr" presetSubtype="0" fill="hold"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1000" fill="hold"/>
                                        <p:tgtEl>
                                          <p:spTgt spid="34"/>
                                        </p:tgtEl>
                                        <p:attrNameLst>
                                          <p:attrName>ppt_x</p:attrName>
                                        </p:attrNameLst>
                                      </p:cBhvr>
                                      <p:tavLst>
                                        <p:tav tm="0">
                                          <p:val>
                                            <p:strVal val="#ppt_x-.2"/>
                                          </p:val>
                                        </p:tav>
                                        <p:tav tm="100000">
                                          <p:val>
                                            <p:strVal val="#ppt_x"/>
                                          </p:val>
                                        </p:tav>
                                      </p:tavLst>
                                    </p:anim>
                                    <p:anim calcmode="lin" valueType="num">
                                      <p:cBhvr>
                                        <p:cTn id="85"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8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ÑÑÐ¾ ÑÐ°ÐºÐ¾Ðµ Ð³ÐµÑÐ± ÑÐ¾ÑÑÐ¸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5752"/>
            <a:ext cx="6748457" cy="49685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404664"/>
            <a:ext cx="8568952" cy="1015663"/>
          </a:xfrm>
          <a:prstGeom prst="rect">
            <a:avLst/>
          </a:prstGeom>
          <a:noFill/>
        </p:spPr>
        <p:txBody>
          <a:bodyPr wrap="square" rtlCol="0">
            <a:spAutoFit/>
          </a:bodyPr>
          <a:lstStyle/>
          <a:p>
            <a:r>
              <a:rPr lang="ru-RU" sz="6000" b="1" dirty="0" smtClean="0">
                <a:ln w="22225">
                  <a:solidFill>
                    <a:schemeClr val="accent2"/>
                  </a:solidFill>
                  <a:prstDash val="solid"/>
                </a:ln>
                <a:solidFill>
                  <a:schemeClr val="accent2">
                    <a:lumMod val="40000"/>
                    <a:lumOff val="60000"/>
                  </a:schemeClr>
                </a:solidFill>
              </a:rPr>
              <a:t>ПОЗДРАВЛЯЕМ   !!!!!!</a:t>
            </a:r>
            <a:endParaRPr lang="ru-RU" sz="6000" b="1" dirty="0">
              <a:ln w="22225">
                <a:solidFill>
                  <a:schemeClr val="accent2"/>
                </a:solidFill>
                <a:prstDash val="solid"/>
              </a:ln>
              <a:solidFill>
                <a:schemeClr val="accent2">
                  <a:lumMod val="40000"/>
                  <a:lumOff val="60000"/>
                </a:schemeClr>
              </a:solidFill>
            </a:endParaRPr>
          </a:p>
        </p:txBody>
      </p:sp>
      <p:pic>
        <p:nvPicPr>
          <p:cNvPr id="5" name="MOZART_-_ALIA_FIGARO_dlya_nagrazhdeniy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0143135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3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smtClean="0">
                <a:solidFill>
                  <a:srgbClr val="0070C0"/>
                </a:solidFill>
                <a:latin typeface="Times New Roman" panose="02020603050405020304" pitchFamily="18" charset="0"/>
                <a:cs typeface="Times New Roman" panose="02020603050405020304" pitchFamily="18" charset="0"/>
              </a:rPr>
              <a:t>Продолжите предложение:</a:t>
            </a:r>
            <a:endParaRPr lang="ru-RU" sz="5400" dirty="0">
              <a:solidFill>
                <a:srgbClr val="0070C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60850" y="1628800"/>
            <a:ext cx="8229600" cy="4525963"/>
          </a:xfrm>
        </p:spPr>
        <p:txBody>
          <a:bodyPr/>
          <a:lstStyle/>
          <a:p>
            <a:r>
              <a:rPr lang="ru-RU" sz="3600" dirty="0" smtClean="0">
                <a:solidFill>
                  <a:srgbClr val="0070C0"/>
                </a:solidFill>
                <a:latin typeface="Times New Roman" panose="02020603050405020304" pitchFamily="18" charset="0"/>
                <a:cs typeface="Times New Roman" panose="02020603050405020304" pitchFamily="18" charset="0"/>
              </a:rPr>
              <a:t>Сегодня на занятии я узнал……..</a:t>
            </a:r>
          </a:p>
          <a:p>
            <a:endParaRPr lang="ru-RU" dirty="0" smtClean="0"/>
          </a:p>
          <a:p>
            <a:endParaRPr lang="ru-RU" dirty="0" smtClean="0"/>
          </a:p>
          <a:p>
            <a:r>
              <a:rPr lang="ru-RU" sz="3600" dirty="0" smtClean="0">
                <a:solidFill>
                  <a:srgbClr val="0070C0"/>
                </a:solidFill>
                <a:latin typeface="Times New Roman" panose="02020603050405020304" pitchFamily="18" charset="0"/>
                <a:cs typeface="Times New Roman" panose="02020603050405020304" pitchFamily="18" charset="0"/>
              </a:rPr>
              <a:t>Сегодня для меня было новым…..</a:t>
            </a:r>
          </a:p>
          <a:p>
            <a:endParaRPr lang="ru-RU" dirty="0" smtClean="0"/>
          </a:p>
          <a:p>
            <a:endParaRPr lang="ru-RU" dirty="0" smtClean="0"/>
          </a:p>
          <a:p>
            <a:r>
              <a:rPr lang="ru-RU" sz="3600" dirty="0" smtClean="0">
                <a:solidFill>
                  <a:srgbClr val="0070C0"/>
                </a:solidFill>
                <a:latin typeface="Times New Roman" panose="02020603050405020304" pitchFamily="18" charset="0"/>
                <a:cs typeface="Times New Roman" panose="02020603050405020304" pitchFamily="18" charset="0"/>
              </a:rPr>
              <a:t>Попробуйте выразить эмоцию……</a:t>
            </a:r>
          </a:p>
          <a:p>
            <a:endParaRPr lang="ru-RU" dirty="0"/>
          </a:p>
          <a:p>
            <a:endParaRPr lang="ru-RU" dirty="0" smtClean="0"/>
          </a:p>
          <a:p>
            <a:endParaRPr lang="ru-RU" dirty="0"/>
          </a:p>
          <a:p>
            <a:pPr marL="0" indent="0">
              <a:buNone/>
            </a:pPr>
            <a:endParaRPr lang="ru-RU" dirty="0"/>
          </a:p>
        </p:txBody>
      </p:sp>
    </p:spTree>
    <p:extLst>
      <p:ext uri="{BB962C8B-B14F-4D97-AF65-F5344CB8AC3E}">
        <p14:creationId xmlns:p14="http://schemas.microsoft.com/office/powerpoint/2010/main" val="2125292798"/>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Лента лицом вниз 4"/>
          <p:cNvSpPr/>
          <p:nvPr/>
        </p:nvSpPr>
        <p:spPr>
          <a:xfrm>
            <a:off x="285720" y="2143116"/>
            <a:ext cx="8572560" cy="2041408"/>
          </a:xfrm>
          <a:prstGeom prst="ribb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55776" y="2643182"/>
            <a:ext cx="3960439" cy="2185214"/>
          </a:xfrm>
          <a:prstGeom prst="rect">
            <a:avLst/>
          </a:prstGeom>
          <a:noFill/>
        </p:spPr>
        <p:txBody>
          <a:bodyPr wrap="square" lIns="91440" tIns="45720" rIns="91440" bIns="45720">
            <a:spAutoFit/>
          </a:bodyPr>
          <a:lstStyle/>
          <a:p>
            <a:pPr algn="ct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Зрительные символы</a:t>
            </a:r>
          </a:p>
          <a:p>
            <a:pPr algn="ctr"/>
            <a:r>
              <a:rPr lang="ru-R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Угадываем – изучаем</a:t>
            </a:r>
          </a:p>
          <a:p>
            <a:pPr algn="ct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spTree>
    <p:extLst>
      <p:ext uri="{BB962C8B-B14F-4D97-AF65-F5344CB8AC3E}">
        <p14:creationId xmlns:p14="http://schemas.microsoft.com/office/powerpoint/2010/main" val="156103201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692696"/>
            <a:ext cx="8229600" cy="4032448"/>
          </a:xfrm>
        </p:spPr>
        <p:txBody>
          <a:bodyPr>
            <a:normAutofit/>
          </a:bodyPr>
          <a:lstStyle/>
          <a:p>
            <a:r>
              <a:rPr lang="ru-RU" sz="2800" b="1" dirty="0" smtClean="0">
                <a:solidFill>
                  <a:srgbClr val="0070C0"/>
                </a:solidFill>
                <a:latin typeface="Arial Narrow" pitchFamily="34" charset="0"/>
              </a:rPr>
              <a:t>Какой из представленных флагов являлся флагом </a:t>
            </a:r>
            <a:br>
              <a:rPr lang="ru-RU" sz="2800" b="1" dirty="0" smtClean="0">
                <a:solidFill>
                  <a:srgbClr val="0070C0"/>
                </a:solidFill>
                <a:latin typeface="Arial Narrow" pitchFamily="34" charset="0"/>
              </a:rPr>
            </a:br>
            <a:r>
              <a:rPr lang="ru-RU" sz="2800" b="1" dirty="0" smtClean="0">
                <a:solidFill>
                  <a:srgbClr val="0070C0"/>
                </a:solidFill>
                <a:latin typeface="Arial Narrow" pitchFamily="34" charset="0"/>
              </a:rPr>
              <a:t>СССР? </a:t>
            </a:r>
            <a:endParaRPr lang="ru-RU" sz="2800" b="1" dirty="0">
              <a:solidFill>
                <a:srgbClr val="0070C0"/>
              </a:solidFill>
              <a:latin typeface="Arial Narrow" pitchFamily="34" charset="0"/>
            </a:endParaRPr>
          </a:p>
        </p:txBody>
      </p:sp>
      <p:sp>
        <p:nvSpPr>
          <p:cNvPr id="3" name="Содержимое 2"/>
          <p:cNvSpPr>
            <a:spLocks noGrp="1"/>
          </p:cNvSpPr>
          <p:nvPr>
            <p:ph idx="1"/>
          </p:nvPr>
        </p:nvSpPr>
        <p:spPr>
          <a:xfrm>
            <a:off x="2917848" y="4797152"/>
            <a:ext cx="3833856" cy="1728192"/>
          </a:xfrm>
        </p:spPr>
        <p:txBody>
          <a:bodyPr>
            <a:normAutofit/>
          </a:bodyPr>
          <a:lstStyle/>
          <a:p>
            <a:pPr>
              <a:buNone/>
            </a:pPr>
            <a:endParaRPr lang="ru-RU" b="1" dirty="0" smtClean="0">
              <a:solidFill>
                <a:srgbClr val="C00000"/>
              </a:solidFill>
              <a:latin typeface="Arial Narrow" pitchFamily="34" charset="0"/>
            </a:endParaRPr>
          </a:p>
          <a:p>
            <a:endParaRPr lang="ru-RU" dirty="0"/>
          </a:p>
        </p:txBody>
      </p:sp>
      <p:pic>
        <p:nvPicPr>
          <p:cNvPr id="6146" name="Picture 2" descr="http://xn----7sbbkb2as5exe.xn--p1ai/d/flag_imperski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692696"/>
            <a:ext cx="2160240" cy="14401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Ð¤Ð»Ð°Ð³ Ð Ð¾ÑÑÐ¸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4487" y="3029546"/>
            <a:ext cx="2160240" cy="144146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ae01.alicdn.com/kf/HTB1wV.1SFXXXXapXFXXq6xXFXXX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582" y="3049055"/>
            <a:ext cx="2017266" cy="1424189"/>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425" y="5013175"/>
            <a:ext cx="2017713"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51"/>
                                        </p:tgtEl>
                                        <p:attrNameLst>
                                          <p:attrName>style.visibility</p:attrName>
                                        </p:attrNameLst>
                                      </p:cBhvr>
                                      <p:to>
                                        <p:strVal val="visible"/>
                                      </p:to>
                                    </p:set>
                                    <p:animEffect transition="in" filter="wipe(down)">
                                      <p:cBhvr>
                                        <p:cTn id="12"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ic.academic.ru/pictures/wiki/files/117/ussr23_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381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281331" y="289818"/>
            <a:ext cx="4572000" cy="923330"/>
          </a:xfrm>
          <a:prstGeom prst="rect">
            <a:avLst/>
          </a:prstGeom>
        </p:spPr>
        <p:txBody>
          <a:bodyPr>
            <a:spAutoFit/>
          </a:bodyPr>
          <a:lstStyle/>
          <a:p>
            <a:r>
              <a:rPr lang="ru-RU" dirty="0">
                <a:solidFill>
                  <a:srgbClr val="0070C0"/>
                </a:solidFill>
              </a:rPr>
              <a:t>Изображение флага 1:4, поднятого 1 июля 1923 года на открытии Нижегородской ярмарки. </a:t>
            </a:r>
          </a:p>
        </p:txBody>
      </p:sp>
      <p:pic>
        <p:nvPicPr>
          <p:cNvPr id="2052" name="Picture 4" descr="https://dic.academic.ru/pictures/wiki/files/117/ussr192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65" y="1412776"/>
            <a:ext cx="2857500" cy="142875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427984" y="1803985"/>
            <a:ext cx="4572000" cy="646331"/>
          </a:xfrm>
          <a:prstGeom prst="rect">
            <a:avLst/>
          </a:prstGeom>
        </p:spPr>
        <p:txBody>
          <a:bodyPr>
            <a:spAutoFit/>
          </a:bodyPr>
          <a:lstStyle/>
          <a:p>
            <a:r>
              <a:rPr lang="ru-RU" dirty="0">
                <a:solidFill>
                  <a:srgbClr val="0070C0"/>
                </a:solidFill>
              </a:rPr>
              <a:t>Проект флага с </a:t>
            </a:r>
            <a:r>
              <a:rPr lang="ru-RU" dirty="0" smtClean="0">
                <a:solidFill>
                  <a:srgbClr val="0070C0"/>
                </a:solidFill>
              </a:rPr>
              <a:t>изображением в</a:t>
            </a:r>
            <a:r>
              <a:rPr lang="ru-RU" dirty="0">
                <a:solidFill>
                  <a:srgbClr val="0070C0"/>
                </a:solidFill>
              </a:rPr>
              <a:t> его центре герба СССР. 1923. </a:t>
            </a:r>
          </a:p>
        </p:txBody>
      </p:sp>
      <p:pic>
        <p:nvPicPr>
          <p:cNvPr id="2054" name="Picture 6" descr="https://dic.academic.ru/pictures/wiki/files/117/ussr23_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07" y="3068960"/>
            <a:ext cx="2857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dic.academic.ru/pictures/wiki/files/117/ussr24_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46" y="4725144"/>
            <a:ext cx="2857500" cy="142875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130080" y="4700855"/>
            <a:ext cx="4978424" cy="1477328"/>
          </a:xfrm>
          <a:prstGeom prst="rect">
            <a:avLst/>
          </a:prstGeom>
        </p:spPr>
        <p:txBody>
          <a:bodyPr wrap="square">
            <a:spAutoFit/>
          </a:bodyPr>
          <a:lstStyle/>
          <a:p>
            <a:r>
              <a:rPr lang="ru-RU" dirty="0">
                <a:solidFill>
                  <a:srgbClr val="0070C0"/>
                </a:solidFill>
              </a:rPr>
              <a:t>Флаг СССР от </a:t>
            </a:r>
            <a:r>
              <a:rPr lang="ru-RU" dirty="0" smtClean="0">
                <a:solidFill>
                  <a:srgbClr val="0070C0"/>
                </a:solidFill>
              </a:rPr>
              <a:t> 8</a:t>
            </a:r>
            <a:r>
              <a:rPr lang="ru-RU" dirty="0">
                <a:solidFill>
                  <a:srgbClr val="0070C0"/>
                </a:solidFill>
              </a:rPr>
              <a:t> апреля 1924года </a:t>
            </a:r>
          </a:p>
          <a:p>
            <a:r>
              <a:rPr lang="ru-RU" dirty="0">
                <a:solidFill>
                  <a:srgbClr val="0070C0"/>
                </a:solidFill>
              </a:rPr>
              <a:t>Президиум </a:t>
            </a:r>
            <a:r>
              <a:rPr lang="ru-RU" dirty="0" smtClean="0">
                <a:solidFill>
                  <a:srgbClr val="0070C0"/>
                </a:solidFill>
              </a:rPr>
              <a:t>всесоюзного центрального комитета </a:t>
            </a:r>
            <a:r>
              <a:rPr lang="ru-RU" dirty="0">
                <a:solidFill>
                  <a:srgbClr val="0070C0"/>
                </a:solidFill>
              </a:rPr>
              <a:t> исключил крыж из флага и после этой поправки рисунок флага </a:t>
            </a:r>
            <a:r>
              <a:rPr lang="ru-RU" u="sng" dirty="0" smtClean="0">
                <a:solidFill>
                  <a:srgbClr val="0070C0"/>
                </a:solidFill>
                <a:hlinkClick r:id="rId6"/>
              </a:rPr>
              <a:t>8</a:t>
            </a:r>
            <a:r>
              <a:rPr lang="ru-RU" u="sng" dirty="0">
                <a:solidFill>
                  <a:srgbClr val="0070C0"/>
                </a:solidFill>
                <a:hlinkClick r:id="rId6"/>
              </a:rPr>
              <a:t> апреля</a:t>
            </a:r>
            <a:r>
              <a:rPr lang="ru-RU" dirty="0">
                <a:solidFill>
                  <a:srgbClr val="0070C0"/>
                </a:solidFill>
              </a:rPr>
              <a:t> </a:t>
            </a:r>
            <a:r>
              <a:rPr lang="ru-RU" u="sng" dirty="0">
                <a:solidFill>
                  <a:srgbClr val="0070C0"/>
                </a:solidFill>
                <a:hlinkClick r:id="rId7"/>
              </a:rPr>
              <a:t>1924 года</a:t>
            </a:r>
            <a:r>
              <a:rPr lang="ru-RU" dirty="0">
                <a:solidFill>
                  <a:srgbClr val="0070C0"/>
                </a:solidFill>
              </a:rPr>
              <a:t> </a:t>
            </a:r>
            <a:r>
              <a:rPr lang="ru-RU" dirty="0" smtClean="0">
                <a:solidFill>
                  <a:srgbClr val="0070C0"/>
                </a:solidFill>
              </a:rPr>
              <a:t>был утверждён</a:t>
            </a:r>
            <a:r>
              <a:rPr lang="ru-RU" dirty="0">
                <a:solidFill>
                  <a:srgbClr val="0070C0"/>
                </a:solidFill>
              </a:rPr>
              <a:t>.</a:t>
            </a:r>
          </a:p>
        </p:txBody>
      </p:sp>
      <p:sp>
        <p:nvSpPr>
          <p:cNvPr id="5" name="Прямоугольник 4"/>
          <p:cNvSpPr/>
          <p:nvPr/>
        </p:nvSpPr>
        <p:spPr>
          <a:xfrm>
            <a:off x="4209525" y="3576936"/>
            <a:ext cx="4572000" cy="369332"/>
          </a:xfrm>
          <a:prstGeom prst="rect">
            <a:avLst/>
          </a:prstGeom>
        </p:spPr>
        <p:txBody>
          <a:bodyPr>
            <a:spAutoFit/>
          </a:bodyPr>
          <a:lstStyle/>
          <a:p>
            <a:r>
              <a:rPr lang="ru-RU" dirty="0">
                <a:solidFill>
                  <a:srgbClr val="0070C0"/>
                </a:solidFill>
              </a:rPr>
              <a:t>Флаг СССР  от 12 апреля 1924года</a:t>
            </a:r>
          </a:p>
        </p:txBody>
      </p:sp>
    </p:spTree>
    <p:extLst>
      <p:ext uri="{BB962C8B-B14F-4D97-AF65-F5344CB8AC3E}">
        <p14:creationId xmlns:p14="http://schemas.microsoft.com/office/powerpoint/2010/main" val="3584813468"/>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55976" y="1196752"/>
            <a:ext cx="4572000" cy="4524315"/>
          </a:xfrm>
          <a:prstGeom prst="rect">
            <a:avLst/>
          </a:prstGeom>
        </p:spPr>
        <p:txBody>
          <a:bodyPr>
            <a:spAutoFit/>
          </a:bodyPr>
          <a:lstStyle/>
          <a:p>
            <a:r>
              <a:rPr lang="ru-RU" b="1" dirty="0">
                <a:solidFill>
                  <a:srgbClr val="0070C0"/>
                </a:solidFill>
                <a:latin typeface="Arial" panose="020B0604020202020204" pitchFamily="34" charset="0"/>
              </a:rPr>
              <a:t>Государственный флаг Союза Советских Социалистических Республик</a:t>
            </a:r>
            <a:r>
              <a:rPr lang="ru-RU" dirty="0">
                <a:solidFill>
                  <a:srgbClr val="0070C0"/>
                </a:solidFill>
                <a:latin typeface="Arial" panose="020B0604020202020204" pitchFamily="34" charset="0"/>
              </a:rPr>
              <a:t> — официальный символ </a:t>
            </a:r>
            <a:r>
              <a:rPr lang="ru-RU" dirty="0">
                <a:solidFill>
                  <a:srgbClr val="0070C0"/>
                </a:solidFill>
                <a:latin typeface="Arial" panose="020B0604020202020204" pitchFamily="34" charset="0"/>
                <a:hlinkClick r:id="rId2" tooltip="Союз Советских Социалистических Республик"/>
              </a:rPr>
              <a:t>СССР</a:t>
            </a:r>
            <a:r>
              <a:rPr lang="ru-RU" dirty="0">
                <a:solidFill>
                  <a:srgbClr val="0070C0"/>
                </a:solidFill>
                <a:latin typeface="Arial" panose="020B0604020202020204" pitchFamily="34" charset="0"/>
              </a:rPr>
              <a:t> </a:t>
            </a:r>
            <a:r>
              <a:rPr lang="ru-RU" dirty="0" smtClean="0">
                <a:solidFill>
                  <a:srgbClr val="0070C0"/>
                </a:solidFill>
                <a:latin typeface="Arial" panose="020B0604020202020204" pitchFamily="34" charset="0"/>
              </a:rPr>
              <a:t>, </a:t>
            </a:r>
            <a:r>
              <a:rPr lang="ru-RU" dirty="0">
                <a:solidFill>
                  <a:srgbClr val="0070C0"/>
                </a:solidFill>
                <a:latin typeface="Arial" panose="020B0604020202020204" pitchFamily="34" charset="0"/>
              </a:rPr>
              <a:t>являлся «символом государственного суверенитета СССР и нерушимого союза рабочих и крестьян в борьбе за построение коммунистического общества</a:t>
            </a:r>
            <a:r>
              <a:rPr lang="ru-RU" dirty="0" smtClean="0">
                <a:solidFill>
                  <a:srgbClr val="0070C0"/>
                </a:solidFill>
                <a:latin typeface="Arial" panose="020B0604020202020204" pitchFamily="34" charset="0"/>
              </a:rPr>
              <a:t>». </a:t>
            </a:r>
            <a:r>
              <a:rPr lang="ru-RU" dirty="0">
                <a:solidFill>
                  <a:srgbClr val="0070C0"/>
                </a:solidFill>
                <a:latin typeface="Arial" panose="020B0604020202020204" pitchFamily="34" charset="0"/>
              </a:rPr>
              <a:t>Красный цвет флага — символ героической борьбы советского народа,  </a:t>
            </a:r>
            <a:r>
              <a:rPr lang="ru-RU" dirty="0">
                <a:solidFill>
                  <a:srgbClr val="0070C0"/>
                </a:solidFill>
                <a:latin typeface="Arial" panose="020B0604020202020204" pitchFamily="34" charset="0"/>
                <a:hlinkClick r:id="rId3" tooltip="Серп и молот"/>
              </a:rPr>
              <a:t>серп и молот</a:t>
            </a:r>
            <a:r>
              <a:rPr lang="ru-RU" dirty="0">
                <a:solidFill>
                  <a:srgbClr val="0070C0"/>
                </a:solidFill>
                <a:latin typeface="Arial" panose="020B0604020202020204" pitchFamily="34" charset="0"/>
              </a:rPr>
              <a:t> означают незыблемый союз рабочего класса и колхозного крестьянства. Красная пятиконечная звезда на флаге СССР — символ конечного торжества идей коммунизма на пяти континентах земного шара</a:t>
            </a:r>
            <a:endParaRPr lang="ru-RU" dirty="0">
              <a:solidFill>
                <a:srgbClr val="0070C0"/>
              </a:solidFill>
            </a:endParaRPr>
          </a:p>
        </p:txBody>
      </p:sp>
      <p:pic>
        <p:nvPicPr>
          <p:cNvPr id="2050" name="Picture 2" descr="https://upload.wikimedia.org/wikipedia/commons/thumb/9/9d/Flag_of_the_Soviet_Union_%281924%E2%80%931936%29.svg/200px-Flag_of_the_Soviet_Union_%281924%E2%80%931936%29.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420888"/>
            <a:ext cx="3744416" cy="187220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4797737"/>
            <a:ext cx="3312368" cy="923330"/>
          </a:xfrm>
          <a:prstGeom prst="rect">
            <a:avLst/>
          </a:prstGeom>
        </p:spPr>
        <p:txBody>
          <a:bodyPr wrap="square">
            <a:spAutoFit/>
          </a:bodyPr>
          <a:lstStyle/>
          <a:p>
            <a:r>
              <a:rPr lang="ru-RU" dirty="0">
                <a:solidFill>
                  <a:srgbClr val="0070C0"/>
                </a:solidFill>
                <a:latin typeface="Arial" panose="020B0604020202020204" pitchFamily="34" charset="0"/>
              </a:rPr>
              <a:t>Флаг СССР от </a:t>
            </a:r>
            <a:r>
              <a:rPr lang="ru-RU" dirty="0" smtClean="0">
                <a:solidFill>
                  <a:srgbClr val="0070C0"/>
                </a:solidFill>
                <a:latin typeface="Arial" panose="020B0604020202020204" pitchFamily="34" charset="0"/>
              </a:rPr>
              <a:t>8 </a:t>
            </a:r>
            <a:r>
              <a:rPr lang="ru-RU" dirty="0">
                <a:solidFill>
                  <a:srgbClr val="0070C0"/>
                </a:solidFill>
                <a:latin typeface="Arial" panose="020B0604020202020204" pitchFamily="34" charset="0"/>
              </a:rPr>
              <a:t>апреля 1924 года восстановлен по эскизу А. Я. Лукши (Рига)</a:t>
            </a:r>
            <a:endParaRPr lang="ru-RU" dirty="0">
              <a:solidFill>
                <a:srgbClr val="0070C0"/>
              </a:solidFill>
            </a:endParaRPr>
          </a:p>
        </p:txBody>
      </p:sp>
      <p:sp>
        <p:nvSpPr>
          <p:cNvPr id="4" name="Прямоугольник 3"/>
          <p:cNvSpPr/>
          <p:nvPr/>
        </p:nvSpPr>
        <p:spPr>
          <a:xfrm>
            <a:off x="196458" y="1208276"/>
            <a:ext cx="3799478" cy="646331"/>
          </a:xfrm>
          <a:prstGeom prst="rect">
            <a:avLst/>
          </a:prstGeom>
        </p:spPr>
        <p:txBody>
          <a:bodyPr wrap="square">
            <a:spAutoFit/>
          </a:bodyPr>
          <a:lstStyle/>
          <a:p>
            <a:pPr algn="ctr"/>
            <a:r>
              <a:rPr lang="ru-RU" dirty="0">
                <a:solidFill>
                  <a:srgbClr val="0070C0"/>
                </a:solidFill>
                <a:latin typeface="Arial" panose="020B0604020202020204" pitchFamily="34" charset="0"/>
              </a:rPr>
              <a:t>изображения </a:t>
            </a:r>
            <a:r>
              <a:rPr lang="ru-RU" dirty="0" smtClean="0">
                <a:solidFill>
                  <a:srgbClr val="0070C0"/>
                </a:solidFill>
                <a:latin typeface="Arial" panose="020B0604020202020204" pitchFamily="34" charset="0"/>
              </a:rPr>
              <a:t>флага</a:t>
            </a:r>
          </a:p>
          <a:p>
            <a:pPr algn="ctr"/>
            <a:r>
              <a:rPr lang="ru-RU" dirty="0" smtClean="0">
                <a:solidFill>
                  <a:srgbClr val="0070C0"/>
                </a:solidFill>
                <a:latin typeface="Arial" panose="020B0604020202020204" pitchFamily="34" charset="0"/>
              </a:rPr>
              <a:t>утверждено </a:t>
            </a:r>
            <a:r>
              <a:rPr lang="ru-RU" dirty="0">
                <a:solidFill>
                  <a:srgbClr val="0070C0"/>
                </a:solidFill>
                <a:latin typeface="Arial" panose="020B0604020202020204" pitchFamily="34" charset="0"/>
              </a:rPr>
              <a:t> </a:t>
            </a:r>
            <a:r>
              <a:rPr lang="ru-RU" dirty="0">
                <a:solidFill>
                  <a:srgbClr val="0070C0"/>
                </a:solidFill>
                <a:latin typeface="Arial" panose="020B0604020202020204" pitchFamily="34" charset="0"/>
                <a:hlinkClick r:id="rId5" tooltip="8 апреля"/>
              </a:rPr>
              <a:t>8 апреля</a:t>
            </a:r>
            <a:r>
              <a:rPr lang="ru-RU" dirty="0">
                <a:solidFill>
                  <a:srgbClr val="0070C0"/>
                </a:solidFill>
                <a:latin typeface="Arial" panose="020B0604020202020204" pitchFamily="34" charset="0"/>
              </a:rPr>
              <a:t> </a:t>
            </a:r>
            <a:r>
              <a:rPr lang="ru-RU" dirty="0">
                <a:solidFill>
                  <a:srgbClr val="0070C0"/>
                </a:solidFill>
                <a:latin typeface="Arial" panose="020B0604020202020204" pitchFamily="34" charset="0"/>
                <a:hlinkClick r:id="rId6" tooltip="1924 год"/>
              </a:rPr>
              <a:t>1924 года</a:t>
            </a:r>
            <a:endParaRPr lang="ru-RU" dirty="0">
              <a:solidFill>
                <a:srgbClr val="0070C0"/>
              </a:solidFill>
            </a:endParaRPr>
          </a:p>
        </p:txBody>
      </p:sp>
    </p:spTree>
    <p:extLst>
      <p:ext uri="{BB962C8B-B14F-4D97-AF65-F5344CB8AC3E}">
        <p14:creationId xmlns:p14="http://schemas.microsoft.com/office/powerpoint/2010/main" val="81134744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naklejki-na-avto.ru/images/product/l/40070f0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71195"/>
            <a:ext cx="5504706" cy="5921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75605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2520</TotalTime>
  <Words>1563</Words>
  <Application>Microsoft Office PowerPoint</Application>
  <PresentationFormat>Экран (4:3)</PresentationFormat>
  <Paragraphs>269</Paragraphs>
  <Slides>48</Slides>
  <Notes>0</Notes>
  <HiddenSlides>0</HiddenSlides>
  <MMClips>8</MMClips>
  <ScaleCrop>false</ScaleCrop>
  <HeadingPairs>
    <vt:vector size="4" baseType="variant">
      <vt:variant>
        <vt:lpstr>Тема</vt:lpstr>
      </vt:variant>
      <vt:variant>
        <vt:i4>2</vt:i4>
      </vt:variant>
      <vt:variant>
        <vt:lpstr>Заголовки слайдов</vt:lpstr>
      </vt:variant>
      <vt:variant>
        <vt:i4>48</vt:i4>
      </vt:variant>
    </vt:vector>
  </HeadingPairs>
  <TitlesOfParts>
    <vt:vector size="50" baseType="lpstr">
      <vt:lpstr>Тема Office</vt:lpstr>
      <vt:lpstr>1_Тема Office</vt:lpstr>
      <vt:lpstr>Государственные символы нашей Родины</vt:lpstr>
      <vt:lpstr>Презентация PowerPoint</vt:lpstr>
      <vt:lpstr>Презентация PowerPoint</vt:lpstr>
      <vt:lpstr>Презентация PowerPoint</vt:lpstr>
      <vt:lpstr>Презентация PowerPoint</vt:lpstr>
      <vt:lpstr>Какой из представленных флагов являлся флагом  СССР? </vt:lpstr>
      <vt:lpstr>Презентация PowerPoint</vt:lpstr>
      <vt:lpstr>Презентация PowerPoint</vt:lpstr>
      <vt:lpstr>Презентация PowerPoint</vt:lpstr>
      <vt:lpstr>Какой герб являлся гербом СССР</vt:lpstr>
      <vt:lpstr>Презентация PowerPoint</vt:lpstr>
      <vt:lpstr>Презентация PowerPoint</vt:lpstr>
      <vt:lpstr>Презентация PowerPoint</vt:lpstr>
      <vt:lpstr>К какому флагу имеет отношение Российский император Александр II? </vt:lpstr>
      <vt:lpstr>Презентация PowerPoint</vt:lpstr>
      <vt:lpstr>Презентация PowerPoint</vt:lpstr>
      <vt:lpstr>Презентация PowerPoint</vt:lpstr>
      <vt:lpstr> Какой герб относится к императорской России?</vt:lpstr>
      <vt:lpstr>Презентация PowerPoint</vt:lpstr>
      <vt:lpstr>Презентация PowerPoint</vt:lpstr>
      <vt:lpstr>Какой флаг, является флагом Российской Федерации ?</vt:lpstr>
      <vt:lpstr>Презентация PowerPoint</vt:lpstr>
      <vt:lpstr>Какой герб является гербом Российской Федерации</vt:lpstr>
      <vt:lpstr>Презентация PowerPoint</vt:lpstr>
      <vt:lpstr>Презентация PowerPoint</vt:lpstr>
      <vt:lpstr>Презентация PowerPoint</vt:lpstr>
      <vt:lpstr>Презентация PowerPoint</vt:lpstr>
      <vt:lpstr>Как называлось государство, на гербе которого были надписи на 15 языках братских Республик?  </vt:lpstr>
      <vt:lpstr>Как называется государство, у которого в Гимне есть такие слова: -  Могучая воля, великая слава - Твое достоянье на все времена</vt:lpstr>
      <vt:lpstr>Какому гимну принадлежат слова?: -Союз нерушимый Республик свободных, -Сплотила на веки Великая Русь  </vt:lpstr>
      <vt:lpstr>В символе какого государства, есть серп и молот?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Продолжите предложение: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КОНСТИТУЦИЯ РФ</dc:title>
  <cp:lastModifiedBy>Сухорукова Анна Михайловна</cp:lastModifiedBy>
  <cp:revision>154</cp:revision>
  <dcterms:modified xsi:type="dcterms:W3CDTF">2019-03-14T13:57:42Z</dcterms:modified>
</cp:coreProperties>
</file>