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0" r:id="rId5"/>
    <p:sldId id="266" r:id="rId6"/>
    <p:sldId id="267" r:id="rId7"/>
    <p:sldId id="268" r:id="rId8"/>
    <p:sldId id="269" r:id="rId9"/>
    <p:sldId id="270" r:id="rId10"/>
    <p:sldId id="259" r:id="rId11"/>
    <p:sldId id="264" r:id="rId12"/>
    <p:sldId id="265" r:id="rId13"/>
    <p:sldId id="263" r:id="rId14"/>
    <p:sldId id="261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9915D"/>
    <a:srgbClr val="AD9861"/>
    <a:srgbClr val="8A733F"/>
    <a:srgbClr val="FCFCE9"/>
    <a:srgbClr val="F5F1B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57" d="100"/>
          <a:sy n="57" d="100"/>
        </p:scale>
        <p:origin x="-1434" y="-1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teraturus.ru/p/blog-page_59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ta-studia.com/2018/01/illustrations-for-the-works-of-tolsto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1147" y="412790"/>
            <a:ext cx="638417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8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«После бала»</a:t>
            </a:r>
          </a:p>
          <a:p>
            <a:pPr algn="ctr">
              <a:lnSpc>
                <a:spcPts val="7600"/>
              </a:lnSpc>
            </a:pPr>
            <a:r>
              <a:rPr lang="ru-RU" sz="8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Л.Н. Толстой</a:t>
            </a:r>
          </a:p>
          <a:p>
            <a:pPr algn="ctr">
              <a:lnSpc>
                <a:spcPts val="7600"/>
              </a:lnSpc>
            </a:pPr>
            <a:r>
              <a:rPr lang="ru-RU" sz="80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тест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0" y="3523479"/>
            <a:ext cx="4115438" cy="3234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12" y="1679171"/>
            <a:ext cx="2668331" cy="336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96305" y="5140783"/>
            <a:ext cx="3832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Гуркина</a:t>
            </a:r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аталья Юрьевна учитель русского языка и литературы</a:t>
            </a:r>
          </a:p>
          <a:p>
            <a:pPr lvl="0" algn="ctr"/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МОУ «</a:t>
            </a:r>
            <a:r>
              <a:rPr lang="ru-RU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Дороховская</a:t>
            </a:r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СОШ»</a:t>
            </a:r>
          </a:p>
          <a:p>
            <a:pPr lvl="0" algn="ctr"/>
            <a:r>
              <a:rPr lang="ru-RU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ос. Дорохово, </a:t>
            </a:r>
            <a:r>
              <a:rPr lang="ru-RU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Бежецкий</a:t>
            </a:r>
            <a:r>
              <a:rPr lang="ru-RU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район, Тверская обл.</a:t>
            </a:r>
            <a:endParaRPr lang="ru-RU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4034" y="483296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20. Иллюстрация к сцене: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0328"/>
          <a:stretch/>
        </p:blipFill>
        <p:spPr bwMode="auto">
          <a:xfrm>
            <a:off x="4389120" y="1475382"/>
            <a:ext cx="4452661" cy="520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5974" y="2013383"/>
            <a:ext cx="3240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А)танец Вареньки с отцом;</a:t>
            </a:r>
            <a:endParaRPr lang="ru-RU" sz="2400" b="1" i="1" dirty="0"/>
          </a:p>
          <a:p>
            <a:r>
              <a:rPr lang="ru-RU" sz="2400" b="1" i="1" dirty="0"/>
              <a:t>Б) </a:t>
            </a:r>
            <a:r>
              <a:rPr lang="ru-RU" sz="2400" b="1" i="1" dirty="0" smtClean="0"/>
              <a:t>танец Вареньки с </a:t>
            </a:r>
            <a:r>
              <a:rPr lang="ru-RU" sz="2400" b="1" i="1" dirty="0"/>
              <a:t>И</a:t>
            </a:r>
            <a:r>
              <a:rPr lang="ru-RU" sz="2400" b="1" i="1" dirty="0" smtClean="0"/>
              <a:t>ваном Васильевичем; </a:t>
            </a:r>
          </a:p>
          <a:p>
            <a:r>
              <a:rPr lang="ru-RU" sz="2400" b="1" i="1" dirty="0" smtClean="0"/>
              <a:t>В) танец хозяина бала с дочерью; </a:t>
            </a:r>
          </a:p>
          <a:p>
            <a:r>
              <a:rPr lang="ru-RU" sz="2400" b="1" i="1" dirty="0" smtClean="0"/>
              <a:t>Г) танец хозяина бала с Варенькой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09176" y="549798"/>
            <a:ext cx="4730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21. Иллюстрация к сцене: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5" y="1839575"/>
            <a:ext cx="6096000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0675" y="2274838"/>
            <a:ext cx="22776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 сцена экзекуции;</a:t>
            </a:r>
            <a:endParaRPr lang="ru-RU" sz="2400" b="1" i="1" dirty="0"/>
          </a:p>
          <a:p>
            <a:r>
              <a:rPr lang="ru-RU" sz="2400" b="1" i="1" dirty="0"/>
              <a:t>Б) </a:t>
            </a:r>
            <a:r>
              <a:rPr lang="ru-RU" sz="2400" b="1" i="1" dirty="0" smtClean="0"/>
              <a:t>горд на рассвете; </a:t>
            </a:r>
          </a:p>
          <a:p>
            <a:r>
              <a:rPr lang="ru-RU" sz="2400" b="1" i="1" dirty="0" smtClean="0"/>
              <a:t>В) танец хозяина бала с дочерью; </a:t>
            </a:r>
          </a:p>
          <a:p>
            <a:r>
              <a:rPr lang="ru-RU" sz="2400" b="1" i="1" dirty="0" smtClean="0"/>
              <a:t>Г)бал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3910" y="333667"/>
            <a:ext cx="7651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22. Иллюстрация к сцене: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19" y="1745673"/>
            <a:ext cx="5707917" cy="49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43910" y="2013383"/>
            <a:ext cx="27141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 главный герой идет на бал;</a:t>
            </a:r>
            <a:endParaRPr lang="ru-RU" sz="2400" b="1" i="1" dirty="0"/>
          </a:p>
          <a:p>
            <a:r>
              <a:rPr lang="ru-RU" sz="2400" b="1" i="1" dirty="0"/>
              <a:t>Б) </a:t>
            </a:r>
            <a:r>
              <a:rPr lang="ru-RU" sz="2400" b="1" i="1" dirty="0" smtClean="0"/>
              <a:t>главный герой гуляет по городу после бала; </a:t>
            </a:r>
          </a:p>
          <a:p>
            <a:r>
              <a:rPr lang="ru-RU" sz="2400" b="1" i="1" dirty="0" smtClean="0"/>
              <a:t>В) сцена экзекуции; </a:t>
            </a:r>
          </a:p>
          <a:p>
            <a:r>
              <a:rPr lang="ru-RU" sz="2400" b="1" i="1" dirty="0" smtClean="0"/>
              <a:t>Г) иллюстрация к размышлениям автора о главном герое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1273" y="499922"/>
            <a:ext cx="7481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23. Иллюстрация к сцене:</a:t>
            </a:r>
            <a:endParaRPr lang="ru-RU" sz="40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0" y="2885901"/>
            <a:ext cx="6858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4970" y="1207808"/>
            <a:ext cx="794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 сцена экзекуции;</a:t>
            </a:r>
            <a:endParaRPr lang="ru-RU" sz="2400" b="1" i="1" dirty="0"/>
          </a:p>
          <a:p>
            <a:r>
              <a:rPr lang="ru-RU" sz="2400" b="1" i="1" dirty="0"/>
              <a:t>Б) </a:t>
            </a:r>
            <a:r>
              <a:rPr lang="ru-RU" sz="2400" b="1" i="1" dirty="0" smtClean="0"/>
              <a:t>горд на рассвете; </a:t>
            </a:r>
          </a:p>
          <a:p>
            <a:r>
              <a:rPr lang="ru-RU" sz="2400" b="1" i="1" dirty="0" smtClean="0"/>
              <a:t>В) танец хозяина бала с дочерью; </a:t>
            </a:r>
          </a:p>
          <a:p>
            <a:r>
              <a:rPr lang="ru-RU" sz="2400" b="1" i="1" dirty="0" smtClean="0"/>
              <a:t>Г) </a:t>
            </a:r>
            <a:r>
              <a:rPr lang="ru-RU" sz="2400" b="1" i="1" dirty="0"/>
              <a:t>иллюстрация к размышлениям автора о главном герое</a:t>
            </a:r>
            <a:r>
              <a:rPr lang="ru-RU" sz="2400" b="1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9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1433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8022" y="412437"/>
            <a:ext cx="8154785" cy="98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600"/>
              </a:lnSpc>
            </a:pPr>
            <a:r>
              <a:rPr lang="ru-RU" sz="5400" b="1" dirty="0" smtClean="0">
                <a:ln w="19050">
                  <a:solidFill>
                    <a:srgbClr val="712703"/>
                  </a:solidFill>
                </a:ln>
                <a:gradFill flip="none" rotWithShape="1">
                  <a:gsLst>
                    <a:gs pos="0">
                      <a:srgbClr val="B39E67"/>
                    </a:gs>
                    <a:gs pos="42000">
                      <a:srgbClr val="F5F1BF"/>
                    </a:gs>
                    <a:gs pos="83000">
                      <a:srgbClr val="A9915D"/>
                    </a:gs>
                    <a:gs pos="100000">
                      <a:srgbClr val="8A733F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4">
                      <a:alpha val="40000"/>
                    </a:schemeClr>
                  </a:glow>
                </a:effectLst>
                <a:latin typeface="Lobster" panose="02000506000000020003" pitchFamily="2" charset="0"/>
                <a:ea typeface="Tahoma" panose="020B0604030504040204" pitchFamily="34" charset="0"/>
                <a:cs typeface="Tahoma" panose="020B0604030504040204" pitchFamily="34" charset="0"/>
              </a:rPr>
              <a:t>«После бала»   - ключ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7914" y="5706513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20.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133" y="5223080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19.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133" y="4633745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18. - Г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1538" y="4036742"/>
            <a:ext cx="2840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17. – В, Ж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4088" y="3450433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16.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24350" y="2389319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14.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7339" y="2930850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15.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66558" y="1886942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13.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24351" y="1350157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12.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51217" y="4836666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11. - В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1217" y="4279802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0. - В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1217" y="3792098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51217" y="3248048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217" y="4744628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В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4217" y="4146041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В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216" y="3638736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Г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217" y="3097205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1215" y="2382904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51216" y="1886942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51217" y="1350157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- В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87" y="3331826"/>
            <a:ext cx="2103120" cy="334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271953" y="1363269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21. - Г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71953" y="1912937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22. - Б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71952" y="2540162"/>
            <a:ext cx="174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FF0000"/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23. - А</a:t>
            </a:r>
            <a:endParaRPr lang="ru-RU" sz="4000" b="1" dirty="0">
              <a:ln w="9525">
                <a:noFill/>
              </a:ln>
              <a:solidFill>
                <a:srgbClr val="FF0000"/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6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3910" y="765929"/>
            <a:ext cx="765194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Использованный материал:</a:t>
            </a:r>
          </a:p>
          <a:p>
            <a:pPr marL="742950" lvl="0" indent="-742950">
              <a:buAutoNum type="arabicPeriod"/>
            </a:pPr>
            <a:r>
              <a:rPr lang="ru-RU" sz="2400" b="1" dirty="0" err="1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Л.Н.Толстой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«После бала» рассказ.</a:t>
            </a:r>
          </a:p>
          <a:p>
            <a:pPr marL="742950" lvl="0" indent="-742950">
              <a:buAutoNum type="arabicPeriod"/>
            </a:pP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Литература 8 класс. Учебник в 2 ч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Коровина В.Я</a:t>
            </a:r>
            <a:r>
              <a:rPr lang="ru-RU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и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др.</a:t>
            </a:r>
          </a:p>
          <a:p>
            <a:pPr marL="742950" lvl="0" indent="-742950">
              <a:buAutoNum type="arabicPeriod"/>
            </a:pP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Интернет-ресурсы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</a:t>
            </a:r>
            <a:r>
              <a:rPr lang="en-US" sz="24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en-US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www.literaturus.ru/p/blog-page_59.html</a:t>
            </a:r>
            <a:r>
              <a:rPr lang="ru-RU" sz="24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(информационный материал для теста и иллюстрации к произведению)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hlinkClick r:id="rId4"/>
              </a:rPr>
              <a:t>https://vita-studia.com/2018/01/illustrations-for-the-works-of-tolstoy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712703"/>
                </a:solidFill>
                <a:latin typeface="Book Antiqua" panose="02040602050305030304" pitchFamily="18" charset="0"/>
              </a:rPr>
              <a:t>(иллюстрации В</a:t>
            </a:r>
            <a:r>
              <a:rPr lang="ru-RU" sz="2400" dirty="0">
                <a:solidFill>
                  <a:srgbClr val="712703"/>
                </a:solidFill>
                <a:latin typeface="Book Antiqua" panose="02040602050305030304" pitchFamily="18" charset="0"/>
              </a:rPr>
              <a:t>. </a:t>
            </a:r>
            <a:r>
              <a:rPr lang="ru-RU" sz="2400" dirty="0" smtClean="0">
                <a:solidFill>
                  <a:srgbClr val="712703"/>
                </a:solidFill>
                <a:latin typeface="Book Antiqua" panose="02040602050305030304" pitchFamily="18" charset="0"/>
              </a:rPr>
              <a:t>Кожевниковой)</a:t>
            </a:r>
          </a:p>
          <a:p>
            <a:pPr marL="342900" lvl="0" indent="-342900">
              <a:buFont typeface="Arial" charset="0"/>
              <a:buChar char="•"/>
            </a:pPr>
            <a:endParaRPr lang="ru-RU" sz="24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0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2" y="1490083"/>
            <a:ext cx="2599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 smtClean="0"/>
              <a:t>А</a:t>
            </a:r>
            <a:r>
              <a:rPr lang="ru-RU" sz="2400" b="1" i="1" dirty="0"/>
              <a:t>) повесть;</a:t>
            </a:r>
          </a:p>
          <a:p>
            <a:pPr marL="342900" indent="-342900"/>
            <a:r>
              <a:rPr lang="ru-RU" sz="2400" b="1" i="1" dirty="0"/>
              <a:t>Б)очерк;</a:t>
            </a:r>
          </a:p>
          <a:p>
            <a:pPr marL="342900" indent="-342900"/>
            <a:r>
              <a:rPr lang="ru-RU" sz="2400" b="1" i="1" dirty="0"/>
              <a:t>В)рассказ;</a:t>
            </a:r>
          </a:p>
          <a:p>
            <a:pPr marL="342900" indent="-342900"/>
            <a:r>
              <a:rPr lang="ru-RU" sz="2400" b="1" i="1" dirty="0"/>
              <a:t>Г) новелла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636" y="481607"/>
            <a:ext cx="33583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1. Жанр произведения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7963" y="413083"/>
            <a:ext cx="3680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2. Число рассказчиков произведения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9786" y="1859340"/>
            <a:ext cx="2926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один;</a:t>
            </a:r>
          </a:p>
          <a:p>
            <a:r>
              <a:rPr lang="ru-RU" sz="2400" b="1" i="1" dirty="0"/>
              <a:t>Б) два;</a:t>
            </a:r>
          </a:p>
          <a:p>
            <a:r>
              <a:rPr lang="ru-RU" sz="2400" b="1" i="1" dirty="0"/>
              <a:t>В)три;</a:t>
            </a:r>
          </a:p>
          <a:p>
            <a:r>
              <a:rPr lang="ru-RU" sz="2400" b="1" i="1" dirty="0"/>
              <a:t>Г) пять.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1127" y="3991860"/>
            <a:ext cx="3678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 Рассказ в рассказе;</a:t>
            </a:r>
          </a:p>
          <a:p>
            <a:r>
              <a:rPr lang="ru-RU" sz="2400" b="1" i="1" dirty="0" smtClean="0"/>
              <a:t>Б) Повествование от первого лица;</a:t>
            </a:r>
          </a:p>
          <a:p>
            <a:r>
              <a:rPr lang="ru-RU" sz="2400" b="1" i="1" dirty="0" smtClean="0"/>
              <a:t>В) Последовательное авторское; изложение событий.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57904" y="3108254"/>
            <a:ext cx="3497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3. Тип композиции 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58" y="1944985"/>
            <a:ext cx="2635521" cy="46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8146" y="400169"/>
            <a:ext cx="51206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4. Жизненным источником произведения</a:t>
            </a:r>
          </a:p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 Л.Н. Толстого является случай произошедший с: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8146" y="22239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pPr marL="514350" indent="-514350"/>
            <a:r>
              <a:rPr lang="ru-RU" sz="2400" b="1" i="1" dirty="0"/>
              <a:t>А) с ним самим;</a:t>
            </a:r>
          </a:p>
          <a:p>
            <a:pPr marL="514350" indent="-514350"/>
            <a:r>
              <a:rPr lang="ru-RU" sz="2400" b="1" i="1" dirty="0"/>
              <a:t>Б) с его братом; </a:t>
            </a:r>
          </a:p>
          <a:p>
            <a:pPr marL="514350" indent="-514350"/>
            <a:r>
              <a:rPr lang="ru-RU" sz="2400" b="1" i="1" dirty="0"/>
              <a:t>В)  с хорошим знакомым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3149" y="4831638"/>
            <a:ext cx="3142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А)Ася;</a:t>
            </a:r>
          </a:p>
          <a:p>
            <a:r>
              <a:rPr lang="ru-RU" sz="2400" b="1" i="1" dirty="0"/>
              <a:t>Б)Ольга;</a:t>
            </a:r>
          </a:p>
          <a:p>
            <a:r>
              <a:rPr lang="ru-RU" sz="2400" b="1" i="1" dirty="0"/>
              <a:t>В)Катерина;   Г)Варенька.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66359" y="2787865"/>
            <a:ext cx="37157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Как зовут девушку, в которую влюблен главный герой: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74" y="3704011"/>
            <a:ext cx="1627722" cy="28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5796" y="2951947"/>
            <a:ext cx="28741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А)конные прогулки; </a:t>
            </a:r>
          </a:p>
          <a:p>
            <a:r>
              <a:rPr lang="ru-RU" sz="2400" b="1" i="1" dirty="0"/>
              <a:t>Б)игру в карты; В)балы и вечера; Г)путешествия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5796" y="481607"/>
            <a:ext cx="3358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Что Иван Васильевич считал главным удовольствием молодости?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391" y="382012"/>
            <a:ext cx="33583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Чем занимался Иван Васильевич в годы описываемых событий?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6647" y="3429000"/>
            <a:ext cx="30258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b="1" i="1" dirty="0"/>
              <a:t>А) служил в гусарском полку;</a:t>
            </a:r>
            <a:br>
              <a:rPr lang="ru-RU" sz="2400" b="1" i="1" dirty="0"/>
            </a:br>
            <a:r>
              <a:rPr lang="ru-RU" sz="2400" b="1" i="1" dirty="0"/>
              <a:t> Б) служил при канцелярии;</a:t>
            </a:r>
            <a:br>
              <a:rPr lang="ru-RU" sz="2400" b="1" i="1" dirty="0"/>
            </a:br>
            <a:r>
              <a:rPr lang="ru-RU" sz="2400" b="1" i="1" dirty="0"/>
              <a:t> В) учился в университете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46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5796" y="481607"/>
            <a:ext cx="3358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8. Какой танец танцевали на балу Варенька и ее отец?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391" y="382012"/>
            <a:ext cx="33583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. В каком чине был отец Вареньки?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1926" y="2543710"/>
            <a:ext cx="2294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мазурку;</a:t>
            </a:r>
            <a:br>
              <a:rPr lang="ru-RU" sz="2400" b="1" i="1" dirty="0"/>
            </a:br>
            <a:r>
              <a:rPr lang="ru-RU" sz="2400" b="1" i="1" dirty="0"/>
              <a:t> Б) кадриль;</a:t>
            </a:r>
            <a:br>
              <a:rPr lang="ru-RU" sz="2400" b="1" i="1" dirty="0"/>
            </a:br>
            <a:r>
              <a:rPr lang="ru-RU" sz="2400" b="1" i="1" dirty="0"/>
              <a:t> В) вальс;</a:t>
            </a:r>
          </a:p>
          <a:p>
            <a:r>
              <a:rPr lang="ru-RU" sz="2400" b="1" i="1" dirty="0"/>
              <a:t> Г) полька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60720" y="2379949"/>
            <a:ext cx="2635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полковника;</a:t>
            </a:r>
            <a:br>
              <a:rPr lang="ru-RU" sz="2400" b="1" i="1" dirty="0"/>
            </a:br>
            <a:r>
              <a:rPr lang="ru-RU" sz="2400" b="1" i="1" dirty="0"/>
              <a:t> Б) майора;</a:t>
            </a:r>
            <a:br>
              <a:rPr lang="ru-RU" sz="2400" b="1" i="1" dirty="0"/>
            </a:br>
            <a:r>
              <a:rPr lang="ru-RU" sz="2400" b="1" i="1" dirty="0"/>
              <a:t> В) генерала;</a:t>
            </a:r>
          </a:p>
          <a:p>
            <a:r>
              <a:rPr lang="ru-RU" sz="2400" b="1" i="1" dirty="0"/>
              <a:t> Г) поручика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8505" y="5023396"/>
            <a:ext cx="210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sz="2400" b="1" i="1" dirty="0"/>
              <a:t>А) розовое;</a:t>
            </a:r>
            <a:br>
              <a:rPr lang="ru-RU" sz="2400" b="1" i="1" dirty="0"/>
            </a:br>
            <a:r>
              <a:rPr lang="ru-RU" sz="2400" b="1" i="1" dirty="0"/>
              <a:t> Б) голубое;</a:t>
            </a:r>
            <a:br>
              <a:rPr lang="ru-RU" sz="2400" b="1" i="1" dirty="0"/>
            </a:br>
            <a:r>
              <a:rPr lang="ru-RU" sz="2400" b="1" i="1" dirty="0"/>
              <a:t> В)белое;</a:t>
            </a:r>
          </a:p>
          <a:p>
            <a:r>
              <a:rPr lang="ru-RU" sz="2400" b="1" i="1" dirty="0"/>
              <a:t> Г) кремовое</a:t>
            </a:r>
            <a:r>
              <a:rPr lang="ru-RU" sz="24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124761"/>
            <a:ext cx="4788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10. Какого цвета было платье Вареньки?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141" y="413083"/>
            <a:ext cx="4352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11. С каким чувством описывает рассказчик сцену бала?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7468" y="413083"/>
            <a:ext cx="3481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12. Что надел отец Вареньки перед тем, как танцевать с ней?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628" y="3630540"/>
            <a:ext cx="3497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13. С кем жил Иван Васильевич в юности? 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31" y="3241675"/>
            <a:ext cx="1897648" cy="33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6333" y="2043230"/>
            <a:ext cx="28013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отчуждение;</a:t>
            </a:r>
          </a:p>
          <a:p>
            <a:r>
              <a:rPr lang="ru-RU" sz="2400" b="1" i="1" dirty="0"/>
              <a:t>Б) возмущение;</a:t>
            </a:r>
          </a:p>
          <a:p>
            <a:r>
              <a:rPr lang="ru-RU" sz="2400" b="1" i="1" dirty="0"/>
              <a:t>В) восторг;</a:t>
            </a:r>
          </a:p>
          <a:p>
            <a:r>
              <a:rPr lang="ru-RU" sz="2400" b="1" i="1" dirty="0"/>
              <a:t>Г) пренебрежение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8285" y="2323424"/>
            <a:ext cx="2990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i="1" dirty="0"/>
              <a:t>А)шпагу;</a:t>
            </a:r>
          </a:p>
          <a:p>
            <a:pPr marL="514350" indent="-514350"/>
            <a:r>
              <a:rPr lang="ru-RU" sz="2400" b="1" i="1" dirty="0"/>
              <a:t>Б) замшевую перчатку; </a:t>
            </a:r>
          </a:p>
          <a:p>
            <a:pPr marL="514350" indent="-514350"/>
            <a:r>
              <a:rPr lang="ru-RU" sz="2400" b="1" i="1" dirty="0"/>
              <a:t>В) орден;</a:t>
            </a:r>
          </a:p>
          <a:p>
            <a:pPr marL="514350" indent="-514350"/>
            <a:r>
              <a:rPr lang="ru-RU" sz="2400" b="1" i="1" dirty="0"/>
              <a:t>Г) мундир.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1392" y="4978130"/>
            <a:ext cx="35705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 )  с братом;</a:t>
            </a:r>
          </a:p>
          <a:p>
            <a:r>
              <a:rPr lang="ru-RU" sz="2400" b="1" i="1" dirty="0"/>
              <a:t>Б)   с сестрой;</a:t>
            </a:r>
          </a:p>
          <a:p>
            <a:r>
              <a:rPr lang="ru-RU" sz="2400" b="1" i="1" dirty="0"/>
              <a:t>В )  с отцом;</a:t>
            </a:r>
          </a:p>
          <a:p>
            <a:r>
              <a:rPr lang="ru-RU" sz="2400" b="1" i="1" dirty="0"/>
              <a:t>Г) с отцом и матерью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4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8146" y="400169"/>
            <a:ext cx="38258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14. Что особенно умиляет героя во внешности отца Вареньки?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7513" y="1928251"/>
            <a:ext cx="3142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А)За кражу;</a:t>
            </a:r>
            <a:endParaRPr lang="ru-RU" sz="2400" b="1" i="1" dirty="0"/>
          </a:p>
          <a:p>
            <a:r>
              <a:rPr lang="ru-RU" sz="2400" b="1" i="1" dirty="0" smtClean="0"/>
              <a:t>Б) за побег;</a:t>
            </a:r>
            <a:endParaRPr lang="ru-RU" sz="2400" b="1" i="1" dirty="0"/>
          </a:p>
          <a:p>
            <a:r>
              <a:rPr lang="ru-RU" sz="2400" b="1" i="1" dirty="0" smtClean="0"/>
              <a:t>В) за неподчинение приказу;  </a:t>
            </a:r>
          </a:p>
          <a:p>
            <a:r>
              <a:rPr lang="ru-RU" sz="2400" b="1" i="1" dirty="0" smtClean="0"/>
              <a:t> Г) за порчу мундира.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79571" y="400168"/>
            <a:ext cx="3715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15. За что наказывали татарина?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02" y="3818916"/>
            <a:ext cx="1627722" cy="28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5974" y="2462272"/>
            <a:ext cx="2309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А)шляпа;</a:t>
            </a:r>
          </a:p>
          <a:p>
            <a:r>
              <a:rPr lang="ru-RU" sz="2400" b="1" i="1" dirty="0"/>
              <a:t>Б) сапоги; В)мундир; Г)галстук</a:t>
            </a:r>
            <a:r>
              <a:rPr lang="ru-RU" b="1" i="1" dirty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1316" y="3941611"/>
            <a:ext cx="4394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16. Укажите верное утверждение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9624" y="4977006"/>
            <a:ext cx="5435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А) Ключевым эпизодом в рассказе является сцена бала;</a:t>
            </a:r>
          </a:p>
          <a:p>
            <a:r>
              <a:rPr lang="ru-RU" sz="2400" b="1" i="1" dirty="0"/>
              <a:t>Б) Ключевым эпизодом в рассказе является описание экзекуции.</a:t>
            </a:r>
          </a:p>
        </p:txBody>
      </p:sp>
    </p:spTree>
    <p:extLst>
      <p:ext uri="{BB962C8B-B14F-4D97-AF65-F5344CB8AC3E}">
        <p14:creationId xmlns:p14="http://schemas.microsoft.com/office/powerpoint/2010/main" val="19248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8145" y="417953"/>
            <a:ext cx="76477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17. С помощью каких средств выразительности противопоставлены друг другу  картины бала и экзекуции солдата (исключите лишнее)?</a:t>
            </a:r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09" y="1993459"/>
            <a:ext cx="2768138" cy="48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3624" y="2480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/>
              <a:t>а</a:t>
            </a:r>
            <a:r>
              <a:rPr lang="ru-RU" sz="2400" b="1" i="1" dirty="0"/>
              <a:t>) антитеза;</a:t>
            </a:r>
            <a:endParaRPr lang="ru-RU" sz="2400" b="1" dirty="0"/>
          </a:p>
          <a:p>
            <a:r>
              <a:rPr lang="ru-RU" sz="2400" b="1" i="1" dirty="0"/>
              <a:t>б) подбор эпитетов;</a:t>
            </a:r>
            <a:endParaRPr lang="ru-RU" sz="2400" b="1" dirty="0"/>
          </a:p>
          <a:p>
            <a:r>
              <a:rPr lang="ru-RU" sz="2400" b="1" i="1" dirty="0"/>
              <a:t>в) прямая авторская оценка;</a:t>
            </a:r>
            <a:endParaRPr lang="ru-RU" sz="2400" b="1" dirty="0"/>
          </a:p>
          <a:p>
            <a:r>
              <a:rPr lang="ru-RU" sz="2400" b="1" i="1" dirty="0"/>
              <a:t>г) </a:t>
            </a:r>
            <a:r>
              <a:rPr lang="ru-RU" sz="2400" b="1" i="1" dirty="0" err="1"/>
              <a:t>цветопись</a:t>
            </a:r>
            <a:r>
              <a:rPr lang="ru-RU" sz="2400" b="1" i="1" dirty="0"/>
              <a:t>;</a:t>
            </a:r>
            <a:endParaRPr lang="ru-RU" sz="2400" b="1" dirty="0"/>
          </a:p>
          <a:p>
            <a:r>
              <a:rPr lang="ru-RU" sz="2400" b="1" i="1" dirty="0"/>
              <a:t>д) звукопись;</a:t>
            </a:r>
            <a:endParaRPr lang="ru-RU" sz="2400" b="1" dirty="0"/>
          </a:p>
          <a:p>
            <a:r>
              <a:rPr lang="ru-RU" sz="2400" b="1" i="1" dirty="0"/>
              <a:t>е) описание одного героя;</a:t>
            </a:r>
            <a:endParaRPr lang="ru-RU" sz="2400" b="1" dirty="0"/>
          </a:p>
          <a:p>
            <a:r>
              <a:rPr lang="ru-RU" sz="2400" b="1" i="1" dirty="0"/>
              <a:t>ж) внутренний монолог.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94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8144" y="417953"/>
            <a:ext cx="39901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18. Какой художественный прием положен в основу композиции «После бала»?</a:t>
            </a:r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7508"/>
            <a:ext cx="2111433" cy="37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7938" y="630371"/>
            <a:ext cx="3728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</a:t>
            </a:r>
            <a:r>
              <a:rPr lang="ru-RU" sz="2400" b="1" i="1" dirty="0"/>
              <a:t>) последовательность излагаемых событий;</a:t>
            </a:r>
            <a:endParaRPr lang="ru-RU" sz="2400" b="1" dirty="0"/>
          </a:p>
          <a:p>
            <a:r>
              <a:rPr lang="ru-RU" sz="2400" b="1" i="1" dirty="0"/>
              <a:t>б) цикличность излагаемых событий;</a:t>
            </a:r>
            <a:endParaRPr lang="ru-RU" sz="2400" b="1" dirty="0"/>
          </a:p>
          <a:p>
            <a:r>
              <a:rPr lang="ru-RU" sz="2400" b="1" i="1" dirty="0"/>
              <a:t>в) </a:t>
            </a:r>
            <a:r>
              <a:rPr lang="ru-RU" sz="2400" b="1" i="1" dirty="0" smtClean="0"/>
              <a:t>ретроспектива;</a:t>
            </a:r>
            <a:endParaRPr lang="ru-RU" sz="2400" b="1" dirty="0"/>
          </a:p>
          <a:p>
            <a:r>
              <a:rPr lang="ru-RU" sz="2400" b="1" i="1" dirty="0"/>
              <a:t>г) </a:t>
            </a:r>
            <a:r>
              <a:rPr lang="ru-RU" sz="2400" b="1" i="1" dirty="0" smtClean="0"/>
              <a:t>антитеза.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45177" y="4219510"/>
            <a:ext cx="6633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а</a:t>
            </a:r>
            <a:r>
              <a:rPr lang="ru-RU" sz="2400" b="1" i="1" dirty="0"/>
              <a:t>) в рассказе автор протестует против николаевской действительности;</a:t>
            </a:r>
            <a:endParaRPr lang="ru-RU" sz="2400" b="1" dirty="0"/>
          </a:p>
          <a:p>
            <a:r>
              <a:rPr lang="ru-RU" sz="2400" b="1" i="1" dirty="0"/>
              <a:t>б) в рассказе автор заявляет о нравственной ответственности человека за происходящее;</a:t>
            </a:r>
            <a:endParaRPr lang="ru-RU" sz="2400" b="1" dirty="0"/>
          </a:p>
          <a:p>
            <a:r>
              <a:rPr lang="ru-RU" sz="2400" b="1" i="1" dirty="0"/>
              <a:t>в) в рассказе автор призывает бороться с произволом.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8975" y="3142292"/>
            <a:ext cx="3990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19. Отметьте верное утверждение</a:t>
            </a:r>
          </a:p>
        </p:txBody>
      </p:sp>
    </p:spTree>
    <p:extLst>
      <p:ext uri="{BB962C8B-B14F-4D97-AF65-F5344CB8AC3E}">
        <p14:creationId xmlns:p14="http://schemas.microsoft.com/office/powerpoint/2010/main" val="22204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762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Барин</cp:lastModifiedBy>
  <cp:revision>50</cp:revision>
  <dcterms:created xsi:type="dcterms:W3CDTF">2013-11-19T05:52:05Z</dcterms:created>
  <dcterms:modified xsi:type="dcterms:W3CDTF">2019-02-09T21:24:41Z</dcterms:modified>
</cp:coreProperties>
</file>