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FEACE-D7C1-4C0C-9B68-B51CB258009F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90EE7-21DC-45BE-B2D4-2CDB362FE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0EE7-21DC-45BE-B2D4-2CDB362FE2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7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0EE7-21DC-45BE-B2D4-2CDB362FE2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7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1D22BE-39AB-4F46-BBA5-CD97CD6F0397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C89CF2-498D-41AD-992D-482860F41B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02624" cy="2592288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«Моя семья».</a:t>
            </a:r>
            <a:br>
              <a:rPr lang="ru-RU" sz="80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r>
              <a:rPr lang="ru-RU" sz="2200" i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первая младшая группа </a:t>
            </a:r>
            <a:endParaRPr lang="ru-RU" sz="2200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Воспитатель: Голикова Наталья Анатольевна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МДОУ детский сад №1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386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- 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А у вас есть семья? </a:t>
            </a:r>
            <a:endParaRPr lang="ru-RU" sz="28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 - Расскажите мне про вашу семью. </a:t>
            </a:r>
            <a:endParaRPr lang="ru-RU" sz="28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Катя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, с кем ты живешь? </a:t>
            </a:r>
            <a:endParaRPr lang="ru-RU" sz="28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a typeface="Times New Roman"/>
                <a:cs typeface="Times New Roman"/>
              </a:rPr>
              <a:t>        (</a:t>
            </a:r>
            <a:r>
              <a:rPr lang="ru-RU" sz="2400" dirty="0">
                <a:solidFill>
                  <a:srgbClr val="0070C0"/>
                </a:solidFill>
                <a:ea typeface="Times New Roman"/>
                <a:cs typeface="Times New Roman"/>
              </a:rPr>
              <a:t>мама, папа, Лиза</a:t>
            </a:r>
            <a:r>
              <a:rPr lang="ru-RU" sz="2400" dirty="0" smtClean="0">
                <a:solidFill>
                  <a:srgbClr val="0070C0"/>
                </a:solidFill>
                <a:ea typeface="Times New Roman"/>
                <a:cs typeface="Times New Roman"/>
              </a:rPr>
              <a:t>).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Как зовут маму, папу</a:t>
            </a: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         </a:t>
            </a:r>
            <a:r>
              <a:rPr lang="ru-RU" sz="24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2400" dirty="0">
                <a:solidFill>
                  <a:srgbClr val="0070C0"/>
                </a:solidFill>
                <a:ea typeface="Times New Roman"/>
                <a:cs typeface="Times New Roman"/>
              </a:rPr>
              <a:t>ответы детей) </a:t>
            </a:r>
            <a:endParaRPr lang="ru-RU" sz="2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indent="-457200">
              <a:lnSpc>
                <a:spcPct val="107000"/>
              </a:lnSpc>
              <a:spcAft>
                <a:spcPts val="1000"/>
              </a:spcAft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ea typeface="Calibri"/>
                <a:cs typeface="Times New Roman"/>
              </a:rPr>
              <a:t>Где </a:t>
            </a:r>
            <a:r>
              <a:rPr lang="ru-RU" sz="2800" dirty="0">
                <a:solidFill>
                  <a:srgbClr val="0070C0"/>
                </a:solidFill>
                <a:ea typeface="Calibri"/>
                <a:cs typeface="Times New Roman"/>
              </a:rPr>
              <a:t>мама работает</a:t>
            </a:r>
            <a:r>
              <a:rPr lang="ru-RU" sz="2800" dirty="0" smtClean="0">
                <a:solidFill>
                  <a:srgbClr val="0070C0"/>
                </a:solidFill>
                <a:ea typeface="Calibri"/>
                <a:cs typeface="Times New Roman"/>
              </a:rPr>
              <a:t>?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  <a:t>          (</a:t>
            </a:r>
            <a:r>
              <a:rPr lang="ru-RU" sz="2400" dirty="0">
                <a:solidFill>
                  <a:srgbClr val="0070C0"/>
                </a:solidFill>
                <a:ea typeface="Calibri"/>
                <a:cs typeface="Times New Roman"/>
              </a:rPr>
              <a:t>на работе)</a:t>
            </a:r>
            <a:endParaRPr lang="ru-RU" sz="2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– А вы маму свою любите? </a:t>
            </a:r>
            <a:endParaRPr lang="ru-RU" sz="28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        </a:t>
            </a:r>
            <a:r>
              <a:rPr lang="ru-RU" sz="24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2400" dirty="0">
                <a:solidFill>
                  <a:srgbClr val="0070C0"/>
                </a:solidFill>
                <a:ea typeface="Times New Roman"/>
                <a:cs typeface="Times New Roman"/>
              </a:rPr>
              <a:t>Да, любим)</a:t>
            </a:r>
            <a:endParaRPr lang="ru-RU" sz="2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– А за что вы маму любите? </a:t>
            </a:r>
            <a:endParaRPr lang="ru-RU" sz="28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2400" dirty="0">
                <a:solidFill>
                  <a:srgbClr val="0070C0"/>
                </a:solidFill>
                <a:ea typeface="Times New Roman"/>
                <a:cs typeface="Times New Roman"/>
              </a:rPr>
              <a:t>Мама заботится о нас: покупает игрушки, готовит вкусный обед, стирает, убирает, читает книжки, шьет, любит нас)</a:t>
            </a:r>
            <a:endParaRPr lang="ru-RU" sz="24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268" name="Picture 4" descr="ÐÐ°ÑÑÐ¸Ð½ÐºÐ¸ Ð¿Ð¾ Ð·Ð°Ð¿ÑÐ¾ÑÑ ÐºÐ°ÑÑÐ¸Ð½ÐºÐ¸ Ð´Ð»Ñ Ð´ÐµÑÐµÐ¹ ÐºÑÑÐ¸Ñ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428052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509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ea typeface="Times New Roman"/>
                <a:cs typeface="Times New Roman"/>
              </a:rPr>
              <a:t>Скажите самые хорошие слова о маме, какая она? </a:t>
            </a:r>
            <a:endParaRPr lang="ru-RU" sz="2800" b="1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2400" dirty="0">
                <a:solidFill>
                  <a:srgbClr val="0070C0"/>
                </a:solidFill>
                <a:ea typeface="Times New Roman"/>
                <a:cs typeface="Times New Roman"/>
              </a:rPr>
              <a:t>Моя мамочка добрая, заботливая, ласковая, красивая, любимая и т. д.)</a:t>
            </a:r>
            <a:endParaRPr lang="ru-RU" sz="2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ea typeface="Times New Roman"/>
                <a:cs typeface="Times New Roman"/>
              </a:rPr>
              <a:t>– А вы папу своего любите? </a:t>
            </a:r>
            <a:endParaRPr lang="ru-RU" sz="2800" b="1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2400" dirty="0">
                <a:solidFill>
                  <a:srgbClr val="0070C0"/>
                </a:solidFill>
                <a:ea typeface="Times New Roman"/>
                <a:cs typeface="Times New Roman"/>
              </a:rPr>
              <a:t>Да, любим, конечно)</a:t>
            </a:r>
            <a:endParaRPr lang="ru-RU" sz="2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ea typeface="Times New Roman"/>
                <a:cs typeface="Times New Roman"/>
              </a:rPr>
              <a:t>– А за что вы любите папу? Как он о вас заботится? </a:t>
            </a:r>
            <a:endParaRPr lang="ru-RU" sz="2800" b="1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2400" dirty="0">
                <a:solidFill>
                  <a:srgbClr val="0070C0"/>
                </a:solidFill>
                <a:ea typeface="Times New Roman"/>
                <a:cs typeface="Times New Roman"/>
              </a:rPr>
              <a:t>Папа катает на машине, учит ездить на велосипеде, играть в футбол, покупает игрушки, заботится о нас, защищает нас)</a:t>
            </a:r>
            <a:endParaRPr lang="ru-RU" sz="24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ea typeface="Times New Roman"/>
                <a:cs typeface="Times New Roman"/>
              </a:rPr>
              <a:t>– Значит, папа у вас какой? </a:t>
            </a:r>
            <a:endParaRPr lang="ru-RU" sz="2800" b="1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2400" dirty="0">
                <a:solidFill>
                  <a:srgbClr val="0070C0"/>
                </a:solidFill>
                <a:ea typeface="Times New Roman"/>
                <a:cs typeface="Times New Roman"/>
              </a:rPr>
              <a:t>Папа хороший, смелый, умный, добрый, сильный)</a:t>
            </a:r>
            <a:endParaRPr lang="ru-RU" sz="24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6"/>
            <a:ext cx="1728192" cy="1837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789" y="321779"/>
            <a:ext cx="8784976" cy="3070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ea typeface="Times New Roman"/>
                <a:cs typeface="Times New Roman"/>
              </a:rPr>
              <a:t>– </a:t>
            </a:r>
            <a:r>
              <a:rPr lang="ru-RU" sz="3200" dirty="0">
                <a:solidFill>
                  <a:srgbClr val="0070C0"/>
                </a:solidFill>
                <a:ea typeface="Times New Roman"/>
                <a:cs typeface="Times New Roman"/>
              </a:rPr>
              <a:t>Ребята, а вы бабушку любите? Что умеет делать бабушка, давайте ее похвалим! </a:t>
            </a:r>
            <a:endParaRPr lang="ru-RU" sz="32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Моя бабушка самая добрая, она вяжет, печет пироги, варит вкусные компоты, гуляет со мной, забирает меня из садика, угощает сладостями, любит меня, заботится обо мне.)</a:t>
            </a:r>
            <a:endParaRPr lang="ru-RU" sz="28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96363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9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712968" cy="2148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70C0"/>
                </a:solidFill>
                <a:ea typeface="Times New Roman"/>
                <a:cs typeface="Times New Roman"/>
              </a:rPr>
              <a:t>– Ребята, а у кого есть дедушка? Он что умеет делать? </a:t>
            </a:r>
            <a:endParaRPr lang="ru-RU" sz="32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Дедушка чинит, мастерит, помогает бабушке, заботится обо всех.)</a:t>
            </a:r>
            <a:endParaRPr lang="ru-RU" sz="28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85" y="2636912"/>
            <a:ext cx="3000838" cy="4043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496944" cy="4381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70C0"/>
                </a:solidFill>
                <a:ea typeface="Times New Roman"/>
                <a:cs typeface="Times New Roman"/>
              </a:rPr>
              <a:t>Ребята, у многих из вас еще есть братья и сестры, старше или младше вас. Вы их любите? Чем занимается дома ваша сестра? 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(Моет посуду, вытирает пыль, ухаживает за цветами, делает уроки.)</a:t>
            </a:r>
            <a:endParaRPr lang="ru-RU" sz="28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70C0"/>
                </a:solidFill>
                <a:ea typeface="Times New Roman"/>
                <a:cs typeface="Times New Roman"/>
              </a:rPr>
              <a:t>– А брат что делает</a:t>
            </a:r>
            <a:r>
              <a:rPr lang="ru-RU" sz="3200" dirty="0" smtClean="0">
                <a:solidFill>
                  <a:srgbClr val="0070C0"/>
                </a:solidFill>
                <a:ea typeface="Times New Roman"/>
                <a:cs typeface="Times New Roman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(Убирает, выносит мусор, ходит в магазин за продуктами, пылесосит.)</a:t>
            </a:r>
            <a:endParaRPr lang="ru-RU" sz="28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23" y="4371583"/>
            <a:ext cx="4391769" cy="2486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4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402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70C0"/>
                </a:solidFill>
                <a:ea typeface="Times New Roman"/>
                <a:cs typeface="Times New Roman"/>
              </a:rPr>
              <a:t>Ребята, а вас любят в семье? 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(Да, любят.)</a:t>
            </a:r>
            <a:endParaRPr lang="ru-RU" sz="28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70C0"/>
                </a:solidFill>
                <a:ea typeface="Times New Roman"/>
                <a:cs typeface="Times New Roman"/>
              </a:rPr>
              <a:t>– А как вы догадались, что вас любят</a:t>
            </a:r>
            <a:r>
              <a:rPr lang="ru-RU" sz="3200" dirty="0" smtClean="0">
                <a:solidFill>
                  <a:srgbClr val="0070C0"/>
                </a:solidFill>
                <a:ea typeface="Times New Roman"/>
                <a:cs typeface="Times New Roman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(Меня целуют, ласкают, говорят хорошие слова, жалеют, играют со мной, заботятся обо мне.)</a:t>
            </a:r>
            <a:endParaRPr lang="ru-RU" sz="28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70C0"/>
                </a:solidFill>
                <a:ea typeface="Times New Roman"/>
                <a:cs typeface="Times New Roman"/>
              </a:rPr>
              <a:t>– Ребята, а за что вас любят в семье? </a:t>
            </a:r>
            <a:endParaRPr lang="ru-RU" sz="32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(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Слушаюсь, кушаю хорошо, маму и папу люблю, папе и маме помогаю, игрушки убираю.)</a:t>
            </a:r>
            <a:endParaRPr lang="ru-RU" sz="28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590800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85282"/>
            <a:ext cx="2066925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5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568952" cy="369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a typeface="Times New Roman"/>
                <a:cs typeface="Times New Roman"/>
              </a:rPr>
              <a:t>Молодцы! </a:t>
            </a:r>
            <a:endParaRPr lang="ru-RU" sz="3200" b="1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Значит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, вы тоже заботитесь о своей семье. Слушаетесь родителей, помогаете им, убираете свои игрушки. </a:t>
            </a:r>
            <a:endParaRPr lang="ru-RU" sz="28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Не 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хотите расстраивать взрослых: маму, папу, бабушку, дедушку, братиков и сестренок – всю свою семью</a:t>
            </a: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70C0"/>
                </a:solidFill>
                <a:ea typeface="Times New Roman"/>
                <a:cs typeface="Times New Roman"/>
              </a:rPr>
              <a:t>Как хорошо, когда у человека есть дружная семья!</a:t>
            </a:r>
            <a:endParaRPr lang="ru-RU" sz="28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386" name="Picture 2" descr="ÐÐ°ÑÑÐ¸Ð½ÐºÐ¸ Ð¿Ð¾ Ð·Ð°Ð¿ÑÐ¾ÑÑ Ð»ÑÐ±Ð¸Ð¼ ÑÐµÐ¼ÑÑ ÐºÐ°ÑÑÐ¸Ð½ÐºÐ¸ Ð´Ð»Ñ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24" y="3861048"/>
            <a:ext cx="277177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964488" cy="615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Физкультминутка.</a:t>
            </a:r>
            <a:endParaRPr lang="ru-RU" sz="2400" b="1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Воспитатель: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0070C0"/>
                </a:solidFill>
                <a:ea typeface="Times New Roman"/>
                <a:cs typeface="Times New Roman"/>
              </a:rPr>
              <a:t>Ребята, давайте поиграем с Курочкой. («Вышла Курочка гулять</a:t>
            </a:r>
            <a:r>
              <a:rPr lang="ru-RU" i="1" dirty="0" smtClean="0">
                <a:solidFill>
                  <a:srgbClr val="0070C0"/>
                </a:solidFill>
                <a:ea typeface="Times New Roman"/>
                <a:cs typeface="Times New Roman"/>
              </a:rPr>
              <a:t>»)</a:t>
            </a:r>
            <a:r>
              <a:rPr lang="ru-RU" dirty="0" smtClean="0">
                <a:solidFill>
                  <a:srgbClr val="1F1F1F"/>
                </a:solidFill>
                <a:effectLst/>
                <a:latin typeface="Tahoma"/>
                <a:ea typeface="Times New Roman"/>
              </a:rPr>
              <a:t> </a:t>
            </a:r>
          </a:p>
          <a:p>
            <a:pPr marL="981075"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Вышла курочка гулять, </a:t>
            </a:r>
            <a:b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Свежей травки поклевать,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 </a:t>
            </a:r>
          </a:p>
          <a:p>
            <a:pPr marL="981075">
              <a:spcAft>
                <a:spcPts val="0"/>
              </a:spcAft>
            </a:pPr>
            <a:r>
              <a:rPr lang="ru-RU" sz="1400" i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(изображаем пальцами, как курочка клюёт)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 </a:t>
            </a:r>
            <a:br>
              <a:rPr lang="ru-RU" sz="1400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А за ней ребятки - </a:t>
            </a:r>
            <a:b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Жёлтые цыплятки.</a:t>
            </a:r>
          </a:p>
          <a:p>
            <a:pPr marL="981075">
              <a:spcAft>
                <a:spcPts val="0"/>
              </a:spcAft>
            </a:pPr>
            <a:r>
              <a:rPr lang="ru-RU" sz="1400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 </a:t>
            </a:r>
            <a:r>
              <a:rPr lang="ru-RU" sz="1400" i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(качаемся из стороны в сторону, изображая неуклюжих цыплят)</a:t>
            </a:r>
            <a:endParaRPr lang="ru-RU" sz="1400" dirty="0">
              <a:solidFill>
                <a:srgbClr val="0070C0"/>
              </a:solidFill>
              <a:ea typeface="Times New Roman"/>
            </a:endParaRPr>
          </a:p>
          <a:p>
            <a:pPr marL="981075"/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Ко-ко </a:t>
            </a:r>
            <a:r>
              <a:rPr lang="ru-RU" sz="1400" b="1" dirty="0" err="1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ко-ко</a:t>
            </a: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, ко-ко-ко, </a:t>
            </a:r>
            <a:b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Не ходите далеко! </a:t>
            </a:r>
          </a:p>
          <a:p>
            <a:pPr marL="981075"/>
            <a:r>
              <a:rPr lang="ru-RU" sz="1400" i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(грозим пальчиком)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/>
            </a:r>
            <a:br>
              <a:rPr lang="ru-RU" sz="1400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Лапками гребите, </a:t>
            </a:r>
            <a:b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Зёрнышки ищите! </a:t>
            </a:r>
          </a:p>
          <a:p>
            <a:pPr marL="981075"/>
            <a:r>
              <a:rPr lang="ru-RU" sz="1400" i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(показываем, как разгребать лапками землю)</a:t>
            </a:r>
            <a:endParaRPr lang="ru-RU" sz="1400" dirty="0">
              <a:solidFill>
                <a:srgbClr val="0070C0"/>
              </a:solidFill>
              <a:ea typeface="Times New Roman"/>
            </a:endParaRPr>
          </a:p>
          <a:p>
            <a:pPr marL="981075"/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Съели толстого жука, </a:t>
            </a:r>
            <a:b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Дождевого червяка, </a:t>
            </a:r>
          </a:p>
          <a:p>
            <a:pPr marL="981075"/>
            <a:r>
              <a:rPr lang="ru-RU" sz="1400" i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(изображаем сытых цыплят, поглаживая животик)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/>
            </a:r>
            <a:br>
              <a:rPr lang="ru-RU" sz="1400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Выпили водицы - </a:t>
            </a:r>
            <a:b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Полное корытце! </a:t>
            </a:r>
          </a:p>
          <a:p>
            <a:pPr marL="981075"/>
            <a:r>
              <a:rPr lang="ru-RU" sz="1400" i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(показываем как цыплята пьют - подносим </a:t>
            </a:r>
            <a:r>
              <a:rPr lang="ru-RU" sz="1400" i="1" dirty="0" err="1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ладошкии</a:t>
            </a:r>
            <a:r>
              <a:rPr lang="ru-RU" sz="1400" i="1" dirty="0" smtClean="0">
                <a:solidFill>
                  <a:srgbClr val="0070C0"/>
                </a:solidFill>
                <a:effectLst/>
                <a:latin typeface="Tahoma"/>
                <a:ea typeface="Times New Roman"/>
              </a:rPr>
              <a:t> ко рту)</a:t>
            </a:r>
            <a:endParaRPr lang="ru-RU" sz="1400" dirty="0">
              <a:solidFill>
                <a:srgbClr val="0070C0"/>
              </a:solidFill>
              <a:ea typeface="Times New Roman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  <a:t>Ко-ко </a:t>
            </a:r>
            <a:r>
              <a:rPr lang="ru-RU" sz="1400" b="1" dirty="0" err="1" smtClean="0">
                <a:solidFill>
                  <a:srgbClr val="0070C0"/>
                </a:solidFill>
                <a:effectLst/>
                <a:latin typeface="Tahoma"/>
                <a:ea typeface="Calibri"/>
              </a:rPr>
              <a:t>ко-ко</a:t>
            </a: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  <a:t>, ко-ко-ко, </a:t>
            </a:r>
            <a:b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  <a:t>Ну ка, быстренько домой! </a:t>
            </a:r>
          </a:p>
          <a:p>
            <a:r>
              <a:rPr lang="ru-RU" sz="1400" i="1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  <a:t>(снова грозим указательным пальчиком)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  <a:t/>
            </a:r>
            <a:br>
              <a:rPr lang="ru-RU" sz="1400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  <a:t>Спать пора ложиться! </a:t>
            </a:r>
            <a:b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</a:br>
            <a:r>
              <a:rPr lang="ru-RU" sz="1400" b="1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  <a:t>Пусть всем сон приснится! </a:t>
            </a:r>
          </a:p>
          <a:p>
            <a:r>
              <a:rPr lang="ru-RU" sz="1400" i="1" dirty="0" smtClean="0">
                <a:solidFill>
                  <a:srgbClr val="0070C0"/>
                </a:solidFill>
                <a:effectLst/>
                <a:latin typeface="Tahoma"/>
                <a:ea typeface="Calibri"/>
              </a:rPr>
              <a:t>(изображаем спящих цыплят - ладошки под </a:t>
            </a:r>
            <a:endParaRPr lang="ru-RU" sz="1400" i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22304"/>
            <a:ext cx="1835696" cy="1835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51455"/>
            <a:ext cx="2092270" cy="1570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0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4286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Курочка: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Мне очень понравилось с вами играть. Но мне надо идти, зернышки для своих цыплят искать. Я очень к ним спешила и рассыпала их и у меня совсем мало осталось в корзинке.</a:t>
            </a:r>
            <a:endParaRPr lang="ru-RU" sz="2800" dirty="0" smtClean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Воспитатель: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Ребята, а может, мы поможем курочке сделаем для цыплят зернышки, чтобы на всех хватило.</a:t>
            </a:r>
            <a:endParaRPr lang="ru-RU" sz="2800" dirty="0" smtClean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Дети: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Да, поможем!</a:t>
            </a:r>
            <a:endParaRPr lang="ru-RU" sz="2800" dirty="0" smtClean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(Садятся за столы и лепят зернышки из пластилина.)</a:t>
            </a:r>
            <a:endParaRPr lang="ru-RU" sz="2800" i="1" dirty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81" y="4365104"/>
            <a:ext cx="2038350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7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640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ea typeface="Times New Roman"/>
                <a:cs typeface="Times New Roman"/>
              </a:rPr>
              <a:t>Курица: </a:t>
            </a:r>
            <a:r>
              <a:rPr lang="ru-RU" sz="2000" i="1" dirty="0">
                <a:solidFill>
                  <a:srgbClr val="0070C0"/>
                </a:solidFill>
                <a:ea typeface="Times New Roman"/>
                <a:cs typeface="Times New Roman"/>
              </a:rPr>
              <a:t>Вот спасибо большое, теперь точно на всех цыплят хватит.</a:t>
            </a:r>
            <a:endParaRPr lang="ru-RU" sz="2000" i="1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solidFill>
                  <a:srgbClr val="0070C0"/>
                </a:solidFill>
                <a:ea typeface="Times New Roman"/>
                <a:cs typeface="Times New Roman"/>
              </a:rPr>
              <a:t>А за то, что вы мне помогли, у меня для вас есть маленький подарок: игра </a:t>
            </a:r>
            <a:endParaRPr lang="ru-RU" sz="2000" i="1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70C0"/>
                </a:solidFill>
                <a:ea typeface="Times New Roman"/>
                <a:cs typeface="Times New Roman"/>
              </a:rPr>
              <a:t>«</a:t>
            </a:r>
            <a:r>
              <a:rPr lang="ru-RU" sz="2000" dirty="0">
                <a:solidFill>
                  <a:srgbClr val="0070C0"/>
                </a:solidFill>
                <a:ea typeface="Times New Roman"/>
                <a:cs typeface="Times New Roman"/>
              </a:rPr>
              <a:t>Чей детёныш». </a:t>
            </a:r>
            <a:endParaRPr lang="ru-RU" sz="20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rgbClr val="0070C0"/>
              </a:solidFill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8633"/>
            <a:ext cx="3168352" cy="228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88632"/>
            <a:ext cx="2898038" cy="217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6" y="4166942"/>
            <a:ext cx="28956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87" y="4167175"/>
            <a:ext cx="28956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2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270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800" b="1" dirty="0">
                <a:solidFill>
                  <a:srgbClr val="FF0000"/>
                </a:solidFill>
                <a:ea typeface="Times New Roman"/>
                <a:cs typeface="Times New Roman"/>
              </a:rPr>
              <a:t>Цель:</a:t>
            </a:r>
            <a:r>
              <a:rPr lang="ru-RU" sz="4800" dirty="0">
                <a:ea typeface="Times New Roman"/>
                <a:cs typeface="Times New Roman"/>
              </a:rPr>
              <a:t> </a:t>
            </a:r>
            <a:endParaRPr lang="ru-RU" sz="4800" dirty="0" smtClean="0"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800" dirty="0" smtClean="0">
                <a:solidFill>
                  <a:srgbClr val="FFC000"/>
                </a:solidFill>
                <a:ea typeface="Times New Roman"/>
                <a:cs typeface="Times New Roman"/>
              </a:rPr>
              <a:t>Формирование </a:t>
            </a:r>
            <a:r>
              <a:rPr lang="ru-RU" sz="4800" dirty="0">
                <a:solidFill>
                  <a:srgbClr val="FFC000"/>
                </a:solidFill>
                <a:ea typeface="Times New Roman"/>
                <a:cs typeface="Times New Roman"/>
              </a:rPr>
              <a:t>представлений о семье и членах семьи.</a:t>
            </a:r>
            <a:endParaRPr lang="ru-RU" sz="48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AutoShape 2" descr="ÐÐ°ÑÑÐ¸Ð½ÐºÐ¸ Ð¿Ð¾ Ð·Ð°Ð¿ÑÐ¾ÑÑ ÑÐµÐ¼ÑÑ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0660"/>
            <a:ext cx="4032448" cy="3258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7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9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FF0000"/>
                </a:solidFill>
                <a:ea typeface="Times New Roman"/>
                <a:cs typeface="Times New Roman"/>
              </a:rPr>
              <a:t>До свидания, ребята! </a:t>
            </a:r>
            <a:endParaRPr lang="ru-RU" sz="5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7" y="980728"/>
            <a:ext cx="8712969" cy="4356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5688632" cy="4057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8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пасибо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8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 внимание!</a:t>
            </a:r>
            <a:endParaRPr lang="ru-RU" sz="8000" dirty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9458" name="Picture 2" descr="ÐÐ°ÑÑÐ¸Ð½ÐºÐ¸ Ð¿Ð¾ Ð·Ð°Ð¿ÑÐ¾ÑÑ ÐºÑÑÐ¾ÑÐºÐ° Ð¸ ÑÑÐ¿Ð»ÑÑÐ°  ÐºÐ°ÑÑÐ¸Ð½ÐºÐ¸ Ð´Ð»Ñ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67" y="4463854"/>
            <a:ext cx="3170941" cy="2374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9" y="20264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45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  <a:endParaRPr lang="ru-RU" sz="4000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2600" b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Образовательные: закреплять  </a:t>
            </a:r>
            <a:r>
              <a:rPr lang="ru-RU" sz="2600" b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правильное представление о семье, членах 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семьи, формировать </a:t>
            </a:r>
            <a:r>
              <a:rPr lang="ru-RU" sz="2600" b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представления о трудовых обязанностях членов семьи.</a:t>
            </a:r>
            <a:endParaRPr lang="ru-RU" sz="2600" b="1" dirty="0" smtClean="0">
              <a:solidFill>
                <a:srgbClr val="FFC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600" b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Развивающие:  </a:t>
            </a:r>
            <a:r>
              <a:rPr lang="ru-RU" sz="2600" b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пражнять </a:t>
            </a:r>
            <a:r>
              <a:rPr lang="ru-RU" sz="2600" b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 в подборе прилагательных и глаголов.</a:t>
            </a:r>
            <a:endParaRPr lang="ru-RU" sz="2600" b="1" dirty="0" smtClean="0">
              <a:solidFill>
                <a:srgbClr val="FFC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600" b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Воспитательные: воспитывать </a:t>
            </a:r>
            <a:r>
              <a:rPr lang="ru-RU" sz="2600" b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положительные взаимоотношения в семье, взаимовыручку, любовь ко всем членам 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семьи, 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</a:t>
            </a:r>
            <a:r>
              <a:rPr lang="ru-RU" sz="2600" b="1" dirty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доброе отношение к окружающим, сделать что-то доброе для них.</a:t>
            </a:r>
            <a:endParaRPr lang="ru-RU" sz="2600" b="1" dirty="0">
              <a:solidFill>
                <a:srgbClr val="FFC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561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Материал: </a:t>
            </a:r>
            <a:r>
              <a:rPr lang="ru-RU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ea typeface="Times New Roman"/>
                <a:cs typeface="Times New Roman"/>
              </a:rPr>
              <a:t>рисунки «Курицы с цыплятами», </a:t>
            </a:r>
            <a:r>
              <a:rPr lang="ru-RU" sz="2400" b="1" dirty="0">
                <a:solidFill>
                  <a:srgbClr val="FFC000"/>
                </a:solidFill>
                <a:ea typeface="Times New Roman"/>
                <a:cs typeface="Times New Roman"/>
              </a:rPr>
              <a:t>«Моя семья», </a:t>
            </a:r>
            <a:r>
              <a:rPr lang="ru-RU" sz="2400" b="1" dirty="0" smtClean="0">
                <a:solidFill>
                  <a:srgbClr val="FFC000"/>
                </a:solidFill>
                <a:ea typeface="Times New Roman"/>
                <a:cs typeface="Times New Roman"/>
              </a:rPr>
              <a:t>пластилин.</a:t>
            </a:r>
            <a:endParaRPr lang="ru-RU" sz="2400" b="1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Форма занятия: </a:t>
            </a:r>
            <a:r>
              <a:rPr lang="ru-RU" sz="2400" b="1" dirty="0">
                <a:solidFill>
                  <a:srgbClr val="FFC000"/>
                </a:solidFill>
                <a:ea typeface="Times New Roman"/>
                <a:cs typeface="Times New Roman"/>
              </a:rPr>
              <a:t>фронтальная.</a:t>
            </a:r>
            <a:endParaRPr lang="ru-RU" sz="2400" b="1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Методы и приёмы: </a:t>
            </a:r>
            <a:r>
              <a:rPr lang="ru-RU" sz="2400" b="1" dirty="0">
                <a:solidFill>
                  <a:srgbClr val="FFC000"/>
                </a:solidFill>
                <a:ea typeface="Times New Roman"/>
                <a:cs typeface="Times New Roman"/>
              </a:rPr>
              <a:t>беседа, наблюдение, рассматривание рисунков, игры.</a:t>
            </a:r>
            <a:endParaRPr lang="ru-RU" sz="2400" b="1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Предварительная работа: </a:t>
            </a:r>
            <a:r>
              <a:rPr lang="ru-RU" sz="2400" b="1" dirty="0">
                <a:solidFill>
                  <a:srgbClr val="FFC000"/>
                </a:solidFill>
                <a:ea typeface="Times New Roman"/>
                <a:cs typeface="Times New Roman"/>
              </a:rPr>
              <a:t>беседа с детьми о семье; разучивание пальчиковой гимнастики «Моя семья»; наблюдение и запоминание: «Кто как трудиться в нашей семье?»; чтение художественной литературы о семье: сказки:  </a:t>
            </a:r>
            <a:r>
              <a:rPr lang="ru-RU" sz="2400" b="1" dirty="0" smtClean="0">
                <a:solidFill>
                  <a:srgbClr val="FFC000"/>
                </a:solidFill>
                <a:ea typeface="Times New Roman"/>
                <a:cs typeface="Times New Roman"/>
              </a:rPr>
              <a:t>«Волк и семеро козлят»; стихотворений: творчество А. </a:t>
            </a:r>
            <a:r>
              <a:rPr lang="ru-RU" sz="2400" b="1" dirty="0" err="1" smtClean="0">
                <a:solidFill>
                  <a:srgbClr val="FFC000"/>
                </a:solidFill>
                <a:ea typeface="Times New Roman"/>
                <a:cs typeface="Times New Roman"/>
              </a:rPr>
              <a:t>Барто</a:t>
            </a:r>
            <a:r>
              <a:rPr lang="ru-RU" sz="2400" b="1" dirty="0" smtClean="0">
                <a:solidFill>
                  <a:srgbClr val="FFC000"/>
                </a:solidFill>
                <a:ea typeface="Times New Roman"/>
                <a:cs typeface="Times New Roman"/>
              </a:rPr>
              <a:t>  «Младший брат», «Я расту».</a:t>
            </a:r>
            <a:endParaRPr lang="ru-RU" sz="2400" b="1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a typeface="Times New Roman"/>
                <a:cs typeface="Times New Roman"/>
              </a:rPr>
              <a:t>Итоговая работа с </a:t>
            </a:r>
            <a:r>
              <a:rPr lang="ru-RU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детьми: </a:t>
            </a:r>
            <a:r>
              <a:rPr lang="ru-RU" sz="2400" b="1" dirty="0">
                <a:solidFill>
                  <a:srgbClr val="FFC000"/>
                </a:solidFill>
                <a:ea typeface="Times New Roman"/>
                <a:cs typeface="Times New Roman"/>
              </a:rPr>
              <a:t>«Изготовление </a:t>
            </a:r>
            <a:r>
              <a:rPr lang="ru-RU" sz="2400" b="1" dirty="0" smtClean="0">
                <a:solidFill>
                  <a:srgbClr val="FFC000"/>
                </a:solidFill>
                <a:ea typeface="Times New Roman"/>
                <a:cs typeface="Times New Roman"/>
              </a:rPr>
              <a:t>зёрнышек для цыплят»</a:t>
            </a:r>
            <a:endParaRPr lang="ru-RU" sz="2400" b="1" dirty="0">
              <a:solidFill>
                <a:srgbClr val="FFC00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4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88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Ход занятия.</a:t>
            </a:r>
            <a:endParaRPr lang="ru-RU" sz="3600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ea typeface="Calibri"/>
                <a:cs typeface="Times New Roman"/>
              </a:rPr>
              <a:t>Воспитатель:</a:t>
            </a:r>
            <a:r>
              <a:rPr lang="ru-RU" dirty="0" smtClean="0"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B050"/>
                </a:solidFill>
                <a:ea typeface="Calibri"/>
                <a:cs typeface="Times New Roman"/>
              </a:rPr>
              <a:t>Утром </a:t>
            </a:r>
            <a:r>
              <a:rPr lang="ru-RU" sz="3200" b="1" dirty="0">
                <a:solidFill>
                  <a:srgbClr val="00B050"/>
                </a:solidFill>
                <a:ea typeface="Calibri"/>
                <a:cs typeface="Times New Roman"/>
              </a:rPr>
              <a:t>встали малыши, </a:t>
            </a:r>
            <a:endParaRPr lang="ru-RU" sz="32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ea typeface="Calibri"/>
                <a:cs typeface="Times New Roman"/>
              </a:rPr>
              <a:t>В детский садик свой пришли,</a:t>
            </a:r>
            <a:endParaRPr lang="ru-RU" sz="32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ea typeface="Calibri"/>
                <a:cs typeface="Times New Roman"/>
              </a:rPr>
              <a:t>Вам мы рады, как всегда.</a:t>
            </a:r>
            <a:endParaRPr lang="ru-RU" sz="32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ea typeface="Calibri"/>
                <a:cs typeface="Times New Roman"/>
              </a:rPr>
              <a:t>Гости здесь у нас с утра, </a:t>
            </a:r>
            <a:endParaRPr lang="ru-RU" sz="32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B050"/>
                </a:solidFill>
                <a:ea typeface="Calibri"/>
                <a:cs typeface="Times New Roman"/>
              </a:rPr>
              <a:t>Поздоровайтесь, друзья!</a:t>
            </a:r>
            <a:endParaRPr lang="ru-RU" sz="32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B050"/>
                </a:solidFill>
                <a:ea typeface="Calibri"/>
                <a:cs typeface="Times New Roman"/>
              </a:rPr>
              <a:t>Дети: Здравствуйте!</a:t>
            </a:r>
            <a:endParaRPr lang="ru-RU" sz="32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Воспитатель:</a:t>
            </a:r>
            <a:r>
              <a:rPr lang="ru-RU" sz="4000" dirty="0" smtClean="0">
                <a:ea typeface="Calibri"/>
                <a:cs typeface="Times New Roman"/>
              </a:rPr>
              <a:t> </a:t>
            </a:r>
            <a:r>
              <a:rPr lang="ru-RU" sz="3200" i="1" dirty="0">
                <a:solidFill>
                  <a:srgbClr val="00B050"/>
                </a:solidFill>
                <a:ea typeface="Calibri"/>
                <a:cs typeface="Times New Roman"/>
              </a:rPr>
              <a:t>Рассаживайтесь, ребята, пожалуйста, на стульчики</a:t>
            </a:r>
            <a:r>
              <a:rPr lang="ru-RU" sz="4000" i="1" dirty="0">
                <a:solidFill>
                  <a:srgbClr val="00B050"/>
                </a:solidFill>
                <a:ea typeface="Calibri"/>
                <a:cs typeface="Times New Roman"/>
              </a:rPr>
              <a:t>. </a:t>
            </a:r>
            <a:endParaRPr lang="ru-RU" sz="4000" i="1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AutoShape 2" descr="ÐÐ°ÑÑÐ¸Ð½ÐºÐ¸ Ð¿Ð¾ Ð·Ð°Ð¿ÑÐ¾ÑÑ ÐºÐ°ÑÑÐ¸Ð½ÐºÐ¸ Ð´Ð»Ñ Ð´ÐµÑÐµÐ¹ Ð¼Ð°Ð»ÑÑÐ¸ Ð¼ÑÐ»ÑÑÑÑÐ½Ñ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0"/>
            <a:ext cx="1704975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53592"/>
            <a:ext cx="1536105" cy="2304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4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136904" cy="6016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ea typeface="Times New Roman"/>
                <a:cs typeface="Times New Roman"/>
              </a:rPr>
              <a:t>Игра: «О ком я говорю?»</a:t>
            </a:r>
            <a:endParaRPr lang="ru-RU" sz="3200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1.</a:t>
            </a:r>
            <a:r>
              <a:rPr lang="ru-RU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 Кто </a:t>
            </a: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вам варит кашу, супчик? (мама)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2.</a:t>
            </a:r>
            <a:r>
              <a:rPr lang="ru-RU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 На </a:t>
            </a: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машине кто везёт? (папа)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3.</a:t>
            </a:r>
            <a:r>
              <a:rPr lang="ru-RU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 Кто </a:t>
            </a: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игрушки покупает,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      И в корзину их кладёт? (мама, папа)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4.</a:t>
            </a:r>
            <a:r>
              <a:rPr lang="ru-RU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 Кто </a:t>
            </a: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умоет утром рано,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                В детский сад вас отведёт?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                И конфеты покупает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                Вам в карманчик их кладёт? (мама)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5.</a:t>
            </a:r>
            <a:r>
              <a:rPr lang="ru-RU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 Кто </a:t>
            </a: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вас ласково целует?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      Пироги кто вам печёт? (бабушка)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6. </a:t>
            </a:r>
            <a:r>
              <a:rPr lang="ru-RU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В </a:t>
            </a: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доме кто всё чинит, ладит,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104584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Гвозди забивает молотком? (папа)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7.</a:t>
            </a:r>
            <a:r>
              <a:rPr lang="ru-RU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 Кто </a:t>
            </a: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красивый шарфик свяжет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     Тёплые носочки, варежки, штаны? (бабушка)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8.</a:t>
            </a:r>
            <a:r>
              <a:rPr lang="ru-RU" sz="20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 С </a:t>
            </a:r>
            <a:r>
              <a:rPr lang="ru-RU" sz="2000" b="1" dirty="0">
                <a:solidFill>
                  <a:srgbClr val="00B050"/>
                </a:solidFill>
                <a:ea typeface="Times New Roman"/>
                <a:cs typeface="Times New Roman"/>
              </a:rPr>
              <a:t>кем вы любите играть с разными игрушками? (брат, сестра)</a:t>
            </a:r>
            <a:endParaRPr lang="ru-RU" sz="20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B050"/>
                </a:solidFill>
                <a:ea typeface="Calibri"/>
                <a:cs typeface="Times New Roman"/>
              </a:rPr>
              <a:t>А всех вместе как можно их назвать? Что это? (семья)</a:t>
            </a:r>
            <a:endParaRPr lang="ru-RU" sz="2000" b="1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629171" cy="211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14" y="476672"/>
            <a:ext cx="1019558" cy="1748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528941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4490"/>
            <a:ext cx="2571972" cy="217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3" y="620688"/>
            <a:ext cx="7663763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805264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ea typeface="Calibri"/>
                <a:cs typeface="Times New Roman"/>
              </a:rPr>
              <a:t>Семья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9036496" cy="581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800" i="1" dirty="0">
                <a:solidFill>
                  <a:srgbClr val="00B050"/>
                </a:solidFill>
                <a:ea typeface="Calibri"/>
                <a:cs typeface="Times New Roman"/>
              </a:rPr>
              <a:t>И у наших пальчиков, посмотрите, дружная семья. Давайте поиграем с семьей пальчиков.  Сожмите левую руку в кулачок, а правой будете постепенно разгибать на левой руке каждый палец. (Движения сопровождаются текстом.)</a:t>
            </a:r>
            <a:endParaRPr lang="ru-RU" sz="2800" i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ea typeface="Times New Roman"/>
                <a:cs typeface="Times New Roman"/>
              </a:rPr>
              <a:t>Пальчиковая игра: «Семья»</a:t>
            </a:r>
            <a:endParaRPr lang="ru-RU" sz="3200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ea typeface="Times New Roman"/>
                <a:cs typeface="Times New Roman"/>
              </a:rPr>
              <a:t>Этот пальчик – дедушка (большой)</a:t>
            </a:r>
            <a:endParaRPr lang="ru-RU" sz="28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ea typeface="Times New Roman"/>
                <a:cs typeface="Times New Roman"/>
              </a:rPr>
              <a:t>     Этот пальчик бабушка (</a:t>
            </a:r>
            <a:r>
              <a:rPr lang="ru-RU" sz="28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указательный)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Этот пальчик папа (средний),</a:t>
            </a:r>
            <a:endParaRPr lang="ru-RU" sz="28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ea typeface="Times New Roman"/>
                <a:cs typeface="Times New Roman"/>
              </a:rPr>
              <a:t>                   </a:t>
            </a:r>
            <a:r>
              <a:rPr lang="ru-RU" sz="28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Этот </a:t>
            </a:r>
            <a:r>
              <a:rPr lang="ru-RU" sz="2800" b="1" dirty="0">
                <a:solidFill>
                  <a:srgbClr val="00B050"/>
                </a:solidFill>
                <a:ea typeface="Times New Roman"/>
                <a:cs typeface="Times New Roman"/>
              </a:rPr>
              <a:t>пальчик мама (безымянный),</a:t>
            </a:r>
            <a:endParaRPr lang="ru-RU" sz="28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ea typeface="Times New Roman"/>
                <a:cs typeface="Times New Roman"/>
              </a:rPr>
              <a:t>                 </a:t>
            </a:r>
            <a:r>
              <a:rPr lang="ru-RU" sz="28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Этот </a:t>
            </a:r>
            <a:r>
              <a:rPr lang="ru-RU" sz="2800" b="1" dirty="0">
                <a:solidFill>
                  <a:srgbClr val="00B050"/>
                </a:solidFill>
                <a:ea typeface="Times New Roman"/>
                <a:cs typeface="Times New Roman"/>
              </a:rPr>
              <a:t>пальчик я (мизинец),</a:t>
            </a:r>
            <a:endParaRPr lang="ru-RU" sz="2800" b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ea typeface="Times New Roman"/>
                <a:cs typeface="Times New Roman"/>
              </a:rPr>
              <a:t>                   </a:t>
            </a:r>
            <a:r>
              <a:rPr lang="ru-RU" sz="2800" b="1" dirty="0" smtClean="0">
                <a:solidFill>
                  <a:srgbClr val="00B050"/>
                </a:solidFill>
                <a:ea typeface="Times New Roman"/>
                <a:cs typeface="Times New Roman"/>
              </a:rPr>
              <a:t>Это </a:t>
            </a:r>
            <a:r>
              <a:rPr lang="ru-RU" sz="2800" b="1" dirty="0">
                <a:solidFill>
                  <a:srgbClr val="00B050"/>
                </a:solidFill>
                <a:ea typeface="Times New Roman"/>
                <a:cs typeface="Times New Roman"/>
              </a:rPr>
              <a:t>вся моя семья (кулачок).</a:t>
            </a:r>
            <a:endParaRPr lang="ru-RU" sz="2800" b="1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304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34" y="5407300"/>
            <a:ext cx="2615283" cy="1428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8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660" y="404664"/>
            <a:ext cx="8856984" cy="410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B050"/>
                </a:solidFill>
                <a:ea typeface="Calibri"/>
                <a:cs typeface="Times New Roman"/>
              </a:rPr>
              <a:t>(</a:t>
            </a:r>
            <a:r>
              <a:rPr lang="ru-RU" sz="3200" i="1" dirty="0">
                <a:solidFill>
                  <a:srgbClr val="00B050"/>
                </a:solidFill>
                <a:ea typeface="Calibri"/>
                <a:cs typeface="Times New Roman"/>
              </a:rPr>
              <a:t>Играет музыка)… Ребята, слышите, кто-то к нам идет (заходит Курочка)</a:t>
            </a:r>
            <a:endParaRPr lang="ru-RU" sz="3200" i="1" dirty="0" smtClean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C000"/>
                </a:solidFill>
                <a:ea typeface="Times New Roman"/>
                <a:cs typeface="Times New Roman"/>
              </a:rPr>
              <a:t>Курочка:</a:t>
            </a:r>
            <a:r>
              <a:rPr lang="ru-RU" sz="3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B0F0"/>
                </a:solidFill>
                <a:ea typeface="Times New Roman"/>
                <a:cs typeface="Times New Roman"/>
              </a:rPr>
              <a:t>Ко-ко-ко. Здравствуйте, ребята! (ответ детей)</a:t>
            </a:r>
            <a:endParaRPr lang="ru-RU" sz="2800" dirty="0" smtClean="0">
              <a:solidFill>
                <a:srgbClr val="00B0F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B0F0"/>
                </a:solidFill>
                <a:ea typeface="Times New Roman"/>
                <a:cs typeface="Times New Roman"/>
              </a:rPr>
              <a:t>Я шла мимо и услышала ваши голоса и вспомнила о своих цыплятках. Они такие же звонкие, веселые, вы так на них похожи. Сейчас они дома, вместе с папой  Петушком. У нас очень дружная семья: я-мама Курица, папа-Петушок и наши детки- цыплятки. </a:t>
            </a:r>
            <a:endParaRPr lang="ru-RU" sz="2800" dirty="0">
              <a:solidFill>
                <a:srgbClr val="00B0F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4" name="Picture 4" descr="ÐÐ°ÑÑÐ¸Ð½ÐºÐ¸ Ð¿Ð¾ Ð·Ð°Ð¿ÑÐ¾ÑÑ ÐºÐ°ÑÑÐ¸Ð½ÐºÐ¸ Ð´Ð»Ñ Ð´ÐµÑÐµÐ¹ ÐºÑÑÐ¸Ñ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80177"/>
            <a:ext cx="2186487" cy="2277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124</TotalTime>
  <Words>1027</Words>
  <Application>Microsoft Office PowerPoint</Application>
  <PresentationFormat>Экран (4:3)</PresentationFormat>
  <Paragraphs>124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«Моя семья». первая младшая группа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семья». первая младшая группа</dc:title>
  <dc:creator>pc</dc:creator>
  <cp:lastModifiedBy>pc</cp:lastModifiedBy>
  <cp:revision>15</cp:revision>
  <dcterms:created xsi:type="dcterms:W3CDTF">2019-04-16T18:33:40Z</dcterms:created>
  <dcterms:modified xsi:type="dcterms:W3CDTF">2019-04-19T19:35:42Z</dcterms:modified>
</cp:coreProperties>
</file>