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2" r:id="rId4"/>
    <p:sldId id="257" r:id="rId5"/>
    <p:sldId id="264" r:id="rId6"/>
    <p:sldId id="280" r:id="rId7"/>
    <p:sldId id="275" r:id="rId8"/>
    <p:sldId id="274" r:id="rId9"/>
    <p:sldId id="279" r:id="rId10"/>
    <p:sldId id="276" r:id="rId11"/>
    <p:sldId id="261" r:id="rId12"/>
    <p:sldId id="284" r:id="rId13"/>
    <p:sldId id="269" r:id="rId14"/>
    <p:sldId id="271" r:id="rId15"/>
    <p:sldId id="273" r:id="rId16"/>
    <p:sldId id="266" r:id="rId17"/>
    <p:sldId id="262" r:id="rId18"/>
    <p:sldId id="281" r:id="rId19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1340660542432202"/>
          <c:y val="4.8396091391804549E-2"/>
        </c:manualLayout>
      </c:layout>
      <c:txPr>
        <a:bodyPr/>
        <a:lstStyle/>
        <a:p>
          <a:pPr algn="ctr">
            <a:defRPr sz="3200"/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бытовых отходов в семье за неделю.</c:v>
                </c:pt>
              </c:strCache>
            </c:strRef>
          </c:tx>
          <c:explosion val="25"/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Лист1!$A$2:$A$6</c:f>
              <c:strCache>
                <c:ptCount val="5"/>
                <c:pt idx="0">
                  <c:v>Бумага</c:v>
                </c:pt>
                <c:pt idx="1">
                  <c:v>Пластмасса</c:v>
                </c:pt>
                <c:pt idx="2">
                  <c:v>Стекло</c:v>
                </c:pt>
                <c:pt idx="3">
                  <c:v>Пищевые отходы    </c:v>
                </c:pt>
                <c:pt idx="4">
                  <c:v>Ткань,кожа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0.9</c:v>
                </c:pt>
                <c:pt idx="1">
                  <c:v>0.4</c:v>
                </c:pt>
                <c:pt idx="2">
                  <c:v>0.2</c:v>
                </c:pt>
                <c:pt idx="3">
                  <c:v>0.98</c:v>
                </c:pt>
                <c:pt idx="4">
                  <c:v>0.1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3"б"</c:v>
                </c:pt>
                <c:pt idx="1">
                  <c:v>3"а"</c:v>
                </c:pt>
                <c:pt idx="2">
                  <c:v>4"в"</c:v>
                </c:pt>
                <c:pt idx="3">
                  <c:v>4"б"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0.60000000000000064</c:v>
                </c:pt>
                <c:pt idx="2">
                  <c:v>0.5</c:v>
                </c:pt>
                <c:pt idx="3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3"б"</c:v>
                </c:pt>
                <c:pt idx="1">
                  <c:v>3"а"</c:v>
                </c:pt>
                <c:pt idx="2">
                  <c:v>4"в"</c:v>
                </c:pt>
                <c:pt idx="3">
                  <c:v>4"б"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0.70000000000000062</c:v>
                </c:pt>
                <c:pt idx="1">
                  <c:v>0.4</c:v>
                </c:pt>
                <c:pt idx="2">
                  <c:v>0.48000000000000032</c:v>
                </c:pt>
                <c:pt idx="3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иногда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3"б"</c:v>
                </c:pt>
                <c:pt idx="1">
                  <c:v>3"а"</c:v>
                </c:pt>
                <c:pt idx="2">
                  <c:v>4"в"</c:v>
                </c:pt>
                <c:pt idx="3">
                  <c:v>4"б"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0.2</c:v>
                </c:pt>
                <c:pt idx="1">
                  <c:v>1.0000000000000007E-2</c:v>
                </c:pt>
                <c:pt idx="2">
                  <c:v>2.0000000000000014E-2</c:v>
                </c:pt>
                <c:pt idx="3">
                  <c:v>0.28000000000000008</c:v>
                </c:pt>
              </c:numCache>
            </c:numRef>
          </c:val>
        </c:ser>
        <c:shape val="cylinder"/>
        <c:axId val="296216448"/>
        <c:axId val="296217984"/>
        <c:axId val="0"/>
      </c:bar3DChart>
      <c:catAx>
        <c:axId val="296216448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6217984"/>
        <c:crosses val="autoZero"/>
        <c:auto val="1"/>
        <c:lblAlgn val="ctr"/>
        <c:lblOffset val="100"/>
      </c:catAx>
      <c:valAx>
        <c:axId val="296217984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96216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081401283172962"/>
          <c:y val="0.27654777557836868"/>
          <c:w val="0.15992672790901138"/>
          <c:h val="0.38236569764269057"/>
        </c:manualLayout>
      </c:layout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C66D0-72E3-4F46-AF39-B49547037F3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7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МКОУ АГО «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Ачитская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средняя общеобразовательная школа»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88668"/>
            <a:ext cx="2233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 action="ppaction://hlinksldjump" tooltip="http://nachalo4ka.ru/"/>
              </a:rPr>
              <a:t>http://nachalo4ka.ru/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12474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«Если каждый человек на кусочке своей земли сделал бы  все, что он может, как прекрасна бы была земля наша» А.П. Чехов.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55576" y="1772816"/>
            <a:ext cx="7632848" cy="302433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905506"/>
            <a:ext cx="80648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 Мы за жизнь на чистой планете»</a:t>
            </a:r>
          </a:p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Участники проекта: обучающиеся 4 «б» класса </a:t>
            </a:r>
          </a:p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Руководитель: Марочкина Ирина Эдуардовна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note\Desktop\Мусор\DSCN5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177087"/>
            <a:ext cx="3168352" cy="2680913"/>
          </a:xfrm>
          <a:prstGeom prst="rect">
            <a:avLst/>
          </a:prstGeom>
          <a:noFill/>
        </p:spPr>
      </p:pic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67148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620689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Нечасто в жизни удаётся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Найти то чудо из чудес,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у людей «родник» зовётся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note\Desktop\Мусор\DSCN52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830150"/>
            <a:ext cx="3332808" cy="2653691"/>
          </a:xfrm>
          <a:prstGeom prst="rect">
            <a:avLst/>
          </a:prstGeom>
          <a:noFill/>
        </p:spPr>
      </p:pic>
      <p:pic>
        <p:nvPicPr>
          <p:cNvPr id="1029" name="Picture 5" descr="C:\Users\note\Desktop\Мусор\DSCN52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44824"/>
            <a:ext cx="3312368" cy="2376264"/>
          </a:xfrm>
          <a:prstGeom prst="rect">
            <a:avLst/>
          </a:prstGeom>
          <a:noFill/>
        </p:spPr>
      </p:pic>
      <p:pic>
        <p:nvPicPr>
          <p:cNvPr id="1030" name="Picture 6" descr="C:\Users\note\Desktop\Мусор\DSCN52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085865"/>
            <a:ext cx="2880320" cy="2772135"/>
          </a:xfrm>
          <a:prstGeom prst="rect">
            <a:avLst/>
          </a:prstGeom>
          <a:noFill/>
        </p:spPr>
      </p:pic>
      <p:pic>
        <p:nvPicPr>
          <p:cNvPr id="3076" name="Picture 4" descr="C:\Users\note\Desktop\26f83495c39b8fbfd62b7108caf7fad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060848"/>
            <a:ext cx="2664296" cy="30963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note\Desktop\4 б на лыжах\DSC_0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23927"/>
            <a:ext cx="3960440" cy="2699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 descr="C:\Users\note\Desktop\4 б на лыжах\DSC_00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338437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67148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04665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Зелёный десант у родника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DCIM\107_PANA\P10709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052736"/>
            <a:ext cx="4038600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75" name="Picture 3" descr="F:\DCIM\107_PANA\P10709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980728"/>
            <a:ext cx="4038600" cy="31729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" name="Picture 2" descr="C:\Users\note\Desktop\4 б на лыжах\DSC_00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2420888"/>
            <a:ext cx="2903984" cy="21779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note\Desktop\4 б на лыжах\DSC_0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3912096" cy="2790056"/>
          </a:xfrm>
          <a:prstGeom prst="rect">
            <a:avLst/>
          </a:prstGeom>
          <a:noFill/>
        </p:spPr>
      </p:pic>
      <p:pic>
        <p:nvPicPr>
          <p:cNvPr id="2054" name="Picture 6" descr="C:\Users\note\Desktop\4 б на лыжах\DSC_0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346848"/>
            <a:ext cx="3348203" cy="2511152"/>
          </a:xfrm>
          <a:prstGeom prst="rect">
            <a:avLst/>
          </a:prstGeom>
          <a:noFill/>
        </p:spPr>
      </p:pic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8516567" cy="155679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60649"/>
            <a:ext cx="8229600" cy="12961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Мы взяли шефство над родником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Центральный»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note\Desktop\4 б на лыжах\DSC_01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68760"/>
            <a:ext cx="3648405" cy="2736304"/>
          </a:xfrm>
          <a:prstGeom prst="rect">
            <a:avLst/>
          </a:prstGeom>
          <a:noFill/>
        </p:spPr>
      </p:pic>
      <p:pic>
        <p:nvPicPr>
          <p:cNvPr id="2053" name="Picture 5" descr="C:\Users\note\Desktop\4 б на лыжах\DSC_00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085946"/>
            <a:ext cx="3696072" cy="2772054"/>
          </a:xfrm>
          <a:prstGeom prst="rect">
            <a:avLst/>
          </a:prstGeom>
          <a:noFill/>
        </p:spPr>
      </p:pic>
      <p:pic>
        <p:nvPicPr>
          <p:cNvPr id="2050" name="Picture 2" descr="C:\Users\note\Desktop\4 б на лыжах\DSC_01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1412776"/>
            <a:ext cx="4182616" cy="4253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9144000" cy="1440160"/>
          </a:xfrm>
          <a:prstGeom prst="rect">
            <a:avLst/>
          </a:prstGeom>
        </p:spPr>
      </p:pic>
      <p:pic>
        <p:nvPicPr>
          <p:cNvPr id="4100" name="Picture 4" descr="F:\DCIM\107_PANA\P10709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348880"/>
            <a:ext cx="3024336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F:\DCIM\107_PANA\P10709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48880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F:\DCIM\107_PANA\P10709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620688"/>
            <a:ext cx="2448272" cy="4073717"/>
          </a:xfrm>
          <a:prstGeom prst="rect">
            <a:avLst/>
          </a:prstGeom>
          <a:noFill/>
        </p:spPr>
      </p:pic>
      <p:pic>
        <p:nvPicPr>
          <p:cNvPr id="4102" name="Picture 6" descr="F:\DCIM\107_PANA\P10709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3915054"/>
            <a:ext cx="3923928" cy="2942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88641"/>
            <a:ext cx="8229600" cy="5760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Акция « За чистый посёлок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:\DCIM\107_PANA\P1070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48680"/>
            <a:ext cx="4608512" cy="4384045"/>
          </a:xfrm>
          <a:prstGeom prst="rect">
            <a:avLst/>
          </a:prstGeom>
          <a:noFill/>
        </p:spPr>
      </p:pic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67148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40152" y="332656"/>
            <a:ext cx="2901008" cy="30963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Чистый посёлок начинается с тебя.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Чистота улиц зависит от чистоты вашей совести.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Чисто не там, где метут, 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там, где не сорят!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DCIM\107_PANA\P10709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15391110">
            <a:off x="77991" y="3784084"/>
            <a:ext cx="3293402" cy="2388374"/>
          </a:xfrm>
          <a:prstGeom prst="rect">
            <a:avLst/>
          </a:prstGeom>
          <a:noFill/>
        </p:spPr>
      </p:pic>
      <p:pic>
        <p:nvPicPr>
          <p:cNvPr id="5123" name="Picture 3" descr="F:\DCIM\107_PANA\P10709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82905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764704"/>
            <a:ext cx="8280102" cy="532859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 домашних условиях наибольшее количество отходов от продуктов питания и бумаги.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 классе больше всего было собрано бумаги и пластиковых изделий.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Быстрее всего разлагаются пищевые отходы, и значит, они наносят наименьший ущерб природе. Но их нельзя выбрасывать бездумно, потому что их гниение приведёт к размножению бактерий и микробов.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Совсем не разлагаются отходы из пластика. Значит, они наносят большой вред окружающей среде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note\Desktop\Мусор\141344506676716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7626424" cy="5760640"/>
          </a:xfrm>
          <a:prstGeom prst="rect">
            <a:avLst/>
          </a:prstGeom>
          <a:noFill/>
        </p:spPr>
      </p:pic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4" cstate="print"/>
          <a:srcRect b="4853"/>
          <a:stretch>
            <a:fillRect/>
          </a:stretch>
        </p:blipFill>
        <p:spPr>
          <a:xfrm>
            <a:off x="5292080" y="4178237"/>
            <a:ext cx="3851920" cy="26797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радость завтрашнего дня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Сумел ты ощутить.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Должна быть чистою Земля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небо чистым быть.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Спасём природу, сохраним будущее!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3" cstate="print"/>
          <a:srcRect b="4853"/>
          <a:stretch>
            <a:fillRect/>
          </a:stretch>
        </p:blipFill>
        <p:spPr>
          <a:xfrm>
            <a:off x="5292080" y="4178237"/>
            <a:ext cx="3851920" cy="26797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С.И.Ожегов, Н.Ю.Шведова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Словарь русского языка: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53 000 слов / Под общ. ред. проф. Л. И. Скворцова— 24-е изд.,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 — М.: Оникс, Мир и Образование, 2007. — 1200 с. </a:t>
            </a:r>
          </a:p>
          <a:p>
            <a:pPr fontAlgn="base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Вишаренко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B. C.,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Толоконцев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 А. Экологические проблемы городов и здоровье человека. Л.: Знание, 2010год.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Казначеев В. П., Прохоров Б. Б.,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Вишаренко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B. C. Экология человека и экология города: комплексный подход. // Экология человека в больших городах. Л., 2011год.</a:t>
            </a:r>
          </a:p>
          <a:p>
            <a:pPr fontAlgn="base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Яницкий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 Н. Экологические перспективы города. М.: Мысль, 2011год.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4.Для подготовки данной работы были использованы материалы с сайта http://www.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ecolife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./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67148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006474"/>
            <a:ext cx="8229600" cy="2926581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95536" y="2332037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86536" y="2332037"/>
            <a:ext cx="4038600" cy="452596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836712"/>
            <a:ext cx="8136086" cy="525658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Актуальность проекта</a:t>
            </a:r>
          </a:p>
          <a:p>
            <a:pPr>
              <a:buNone/>
            </a:pPr>
            <a:r>
              <a:rPr lang="ru-RU" b="1" dirty="0" smtClean="0"/>
              <a:t> </a:t>
            </a:r>
            <a:r>
              <a:rPr lang="ru-RU" dirty="0" smtClean="0"/>
              <a:t> Человек, посмотри по сторонам: это твоя страна, твой  посёлок,  твои поля, реки, озера.  И, к сожалению, мусор тоже твой!  Мы  думаем, у каждого человека возникает внутреннее недовольство, вызванное окружающим мусором, так привычно вписанным в ландшафт лесов, скверов, парков, да и просто жилых дворов.</a:t>
            </a:r>
          </a:p>
          <a:p>
            <a:pPr>
              <a:buNone/>
            </a:pPr>
            <a:r>
              <a:rPr lang="ru-RU" dirty="0" smtClean="0"/>
              <a:t>Вот и мы, когда идем в школу, на речку или просто гуляем, часто видим  разноцветье мусора! Он располагается где угодно, только не там, где надо. Интересно: неужели людям приятно смотреть, как посёлок превращается в свалку?  Ведь мусор на улицах – это наше отношение к малой родине, к людям, к самому себе. Глядя  на всё это, понимаешь, что себя мы просто не уважаем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476672"/>
            <a:ext cx="8640960" cy="561662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Гипотеза.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благоустроить наш поселок, очистить его от мусора, то произойдет экологическое улучшение, и нам будет приятно жить в таком месте.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 исследования.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Объектом исследования является территория посёлка Ачит.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   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сбор  информации, анализ; анкетирование;   опрос; обобщение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11560" y="548680"/>
            <a:ext cx="8208094" cy="554461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.</a:t>
            </a:r>
            <a:r>
              <a:rPr lang="ru-RU" b="1" dirty="0" smtClean="0"/>
              <a:t> Привлечь внимание школьников и жителей к проблеме загрязнения бытовыми отходами посёлка Ачит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: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изучить литературу по данному вопросу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проанализировать источники загрязнения посёлка;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проанализировать, каких бытовых отходов больше всего дома;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использовать бросовый материал  для изготовления различных поделок;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привлечь внимание к данной проблеме как можно больше сверстников и взрослых</a:t>
            </a:r>
            <a:r>
              <a:rPr lang="ru-RU" dirty="0" smtClean="0"/>
              <a:t>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провести   акцию по очистке родника от мусора.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зять  шефство над  родником « Центральный»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476672"/>
            <a:ext cx="8640142" cy="561662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Что такое мусор и чем он опасен</a:t>
            </a:r>
            <a:r>
              <a:rPr lang="ru-RU" sz="2800" b="1" dirty="0" smtClean="0"/>
              <a:t>?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59340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Изучив научную литературу, периодическую печать, мы выяснили, что такое мусор? Мусор - это отбросы, сор (С.И.Ожегов, Н.Ю.Шведова).    </a:t>
            </a:r>
            <a:r>
              <a:rPr lang="ru-RU" sz="2800" b="1" dirty="0" smtClean="0"/>
              <a:t>Наука, </a:t>
            </a:r>
            <a:r>
              <a:rPr lang="ru-RU" sz="2800" dirty="0" smtClean="0"/>
              <a:t>изучающая даже обычный мусор, называется  -</a:t>
            </a:r>
            <a:r>
              <a:rPr lang="ru-RU" sz="2800" b="1" dirty="0" err="1" smtClean="0"/>
              <a:t>гарбалогией</a:t>
            </a:r>
            <a:r>
              <a:rPr lang="ru-RU" sz="2800" dirty="0" smtClean="0"/>
              <a:t> (от англ. – </a:t>
            </a:r>
            <a:r>
              <a:rPr lang="ru-RU" sz="2800" dirty="0" err="1" smtClean="0"/>
              <a:t>garbage</a:t>
            </a:r>
            <a:r>
              <a:rPr lang="ru-RU" sz="2800" dirty="0" smtClean="0"/>
              <a:t> , т.е. мусор) или «мусорной археологией». Специалисты данной науки изучают не только состав мусора, но и анализируют его на наличие опасных веществ.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ЭКО проект\103887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42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2" cstate="print"/>
          <a:srcRect b="4853"/>
          <a:stretch>
            <a:fillRect/>
          </a:stretch>
        </p:blipFill>
        <p:spPr>
          <a:xfrm>
            <a:off x="5292080" y="4178237"/>
            <a:ext cx="3851920" cy="26797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260648"/>
          <a:ext cx="8229600" cy="5865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2" cstate="print"/>
          <a:srcRect b="4853"/>
          <a:stretch>
            <a:fillRect/>
          </a:stretch>
        </p:blipFill>
        <p:spPr>
          <a:xfrm>
            <a:off x="5292080" y="4178237"/>
            <a:ext cx="3851920" cy="26797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Вы когда-нибудь бросали мусор на улице?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Опрошено – 71 человек.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note\Desktop\Мусор\мусор\IMG_20150108_0029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26688">
            <a:off x="264921" y="1650812"/>
            <a:ext cx="3067830" cy="2333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2" name="Picture 2" descr="C:\Users\note\Desktop\Мусор\мусор\IMG_20150108_0029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9439">
            <a:off x="5543849" y="1365668"/>
            <a:ext cx="331236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67148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Эту жуткую картину</a:t>
            </a:r>
            <a:br>
              <a:rPr lang="ru-RU" sz="3600" b="1" dirty="0" smtClean="0"/>
            </a:br>
            <a:r>
              <a:rPr lang="ru-RU" sz="3600" b="1" dirty="0" smtClean="0"/>
              <a:t>На улицах посёлка </a:t>
            </a:r>
            <a:br>
              <a:rPr lang="ru-RU" sz="3600" b="1" dirty="0" smtClean="0"/>
            </a:br>
            <a:r>
              <a:rPr lang="ru-RU" sz="3600" b="1" dirty="0" smtClean="0"/>
              <a:t>Даже страшно показать</a:t>
            </a:r>
            <a:br>
              <a:rPr lang="ru-RU" sz="36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123" name="Picture 3" descr="C:\Users\note\Desktop\Мусор\мусор\IMG_20150108_0100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149080"/>
            <a:ext cx="3296965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5" name="Picture 5" descr="C:\Users\note\Desktop\Мусор\мусор\IMG_20150108_003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933056"/>
            <a:ext cx="3168352" cy="2680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23148bc3daec97af75db6e1a13952ff34c422d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393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МКОУ АГО « Ачитская средняя общеобразовательная школа»</vt:lpstr>
      <vt:lpstr>Слайд 2</vt:lpstr>
      <vt:lpstr>Слайд 3</vt:lpstr>
      <vt:lpstr>Слайд 4</vt:lpstr>
      <vt:lpstr>Слайд 5</vt:lpstr>
      <vt:lpstr>Слайд 6</vt:lpstr>
      <vt:lpstr>Слайд 7</vt:lpstr>
      <vt:lpstr>Анкетирование Вы когда-нибудь бросали мусор на улице? Опрошено – 71 человек.</vt:lpstr>
      <vt:lpstr>Эту жуткую картину На улицах посёлка  Даже страшно показать  </vt:lpstr>
      <vt:lpstr>Нечасто в жизни удаётся Найти то чудо из чудес, Что у людей «родник» зовётся,</vt:lpstr>
      <vt:lpstr>Зелёный десант у родника</vt:lpstr>
      <vt:lpstr>Мы взяли шефство над родником « Центральный»</vt:lpstr>
      <vt:lpstr>Акция « За чистый посёлок»</vt:lpstr>
      <vt:lpstr>Чистый посёлок начинается с тебя. Чистота улиц зависит от чистоты вашей совести. Чисто не там, где метут, а  там, где не сорят! </vt:lpstr>
      <vt:lpstr>Слайд 15</vt:lpstr>
      <vt:lpstr>Слайд 16</vt:lpstr>
      <vt:lpstr>Литература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note</cp:lastModifiedBy>
  <cp:revision>39</cp:revision>
  <dcterms:created xsi:type="dcterms:W3CDTF">2014-04-16T18:27:24Z</dcterms:created>
  <dcterms:modified xsi:type="dcterms:W3CDTF">2016-04-17T17:55:05Z</dcterms:modified>
</cp:coreProperties>
</file>