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266" r:id="rId3"/>
    <p:sldId id="270" r:id="rId4"/>
    <p:sldId id="272" r:id="rId5"/>
    <p:sldId id="279" r:id="rId6"/>
    <p:sldId id="296" r:id="rId7"/>
    <p:sldId id="299" r:id="rId8"/>
    <p:sldId id="302" r:id="rId9"/>
    <p:sldId id="305" r:id="rId10"/>
    <p:sldId id="308" r:id="rId11"/>
    <p:sldId id="311" r:id="rId12"/>
    <p:sldId id="315" r:id="rId13"/>
    <p:sldId id="317" r:id="rId14"/>
    <p:sldId id="321" r:id="rId15"/>
    <p:sldId id="324" r:id="rId16"/>
    <p:sldId id="291" r:id="rId17"/>
    <p:sldId id="273" r:id="rId18"/>
    <p:sldId id="274" r:id="rId19"/>
    <p:sldId id="275" r:id="rId20"/>
    <p:sldId id="276" r:id="rId21"/>
    <p:sldId id="277" r:id="rId22"/>
    <p:sldId id="331" r:id="rId23"/>
    <p:sldId id="339" r:id="rId24"/>
    <p:sldId id="335" r:id="rId25"/>
    <p:sldId id="337" r:id="rId26"/>
    <p:sldId id="327" r:id="rId27"/>
    <p:sldId id="329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3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79A8A-939C-4D5D-90CE-46C537D347E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724F1-5B0B-4A32-BEE0-CC09645C78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26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7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3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8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2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8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8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1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4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048A-6DFB-4D3D-80F3-D0313F759078}" type="datetimeFigureOut">
              <a:rPr lang="ru-RU" smtClean="0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386D-EA90-4DF4-83D3-B7064C782E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6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972909931_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42875"/>
            <a:ext cx="8858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  <a:ln w="57150"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4166" y="263504"/>
            <a:ext cx="6143668" cy="2379684"/>
          </a:xfrm>
          <a:ln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ru-RU" sz="4000" b="1" spc="150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Игра в </a:t>
            </a:r>
            <a:r>
              <a:rPr lang="ru-RU" sz="4000" b="1" spc="150" dirty="0" err="1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шахматы,как</a:t>
            </a:r>
            <a:r>
              <a:rPr lang="ru-RU" sz="4000" b="1" spc="150" dirty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средство развития математического </a:t>
            </a:r>
            <a:r>
              <a:rPr lang="ru-RU" sz="4000" b="1" spc="150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образования</a:t>
            </a:r>
            <a:endParaRPr lang="ru-RU" sz="4000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1881188" y="5143501"/>
            <a:ext cx="2571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ru-RU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3595688" y="1071970"/>
            <a:ext cx="5143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200" b="1" dirty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2059" name="TextBox 8"/>
          <p:cNvSpPr txBox="1">
            <a:spLocks noChangeArrowheads="1"/>
          </p:cNvSpPr>
          <p:nvPr/>
        </p:nvSpPr>
        <p:spPr bwMode="auto">
          <a:xfrm>
            <a:off x="4095750" y="5715001"/>
            <a:ext cx="4071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ru-RU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ru-RU" dirty="0">
                <a:solidFill>
                  <a:schemeClr val="bg1"/>
                </a:solidFill>
                <a:latin typeface="Calibri" panose="020F050202020403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600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Связь между шахматами и математикой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7000" y="185169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   -Симметрия</a:t>
            </a:r>
            <a:endParaRPr lang="ru-RU" sz="32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ru-RU" sz="3200" b="1" dirty="0">
                <a:solidFill>
                  <a:srgbClr val="7030A0"/>
                </a:solidFill>
              </a:rPr>
              <a:t>  </a:t>
            </a:r>
            <a:r>
              <a:rPr lang="ru-RU" sz="3200" b="1" dirty="0" smtClean="0">
                <a:solidFill>
                  <a:srgbClr val="7030A0"/>
                </a:solidFill>
              </a:rPr>
              <a:t> -Система </a:t>
            </a:r>
            <a:r>
              <a:rPr lang="ru-RU" sz="3200" b="1" dirty="0">
                <a:solidFill>
                  <a:srgbClr val="7030A0"/>
                </a:solidFill>
              </a:rPr>
              <a:t>координат</a:t>
            </a:r>
          </a:p>
          <a:p>
            <a:pPr>
              <a:defRPr/>
            </a:pPr>
            <a:r>
              <a:rPr lang="ru-RU" sz="3200" b="1" dirty="0">
                <a:solidFill>
                  <a:srgbClr val="7030A0"/>
                </a:solidFill>
              </a:rPr>
              <a:t>   </a:t>
            </a:r>
            <a:r>
              <a:rPr lang="ru-RU" sz="3200" b="1" dirty="0" smtClean="0">
                <a:solidFill>
                  <a:srgbClr val="7030A0"/>
                </a:solidFill>
              </a:rPr>
              <a:t>-Геометрия </a:t>
            </a:r>
            <a:endParaRPr lang="ru-RU" sz="32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ru-RU" sz="3200" b="1" dirty="0">
                <a:solidFill>
                  <a:srgbClr val="7030A0"/>
                </a:solidFill>
              </a:rPr>
              <a:t>   </a:t>
            </a:r>
            <a:r>
              <a:rPr lang="ru-RU" sz="3200" b="1" dirty="0" smtClean="0">
                <a:solidFill>
                  <a:srgbClr val="7030A0"/>
                </a:solidFill>
              </a:rPr>
              <a:t>-Чётность</a:t>
            </a:r>
            <a:r>
              <a:rPr lang="ru-RU" sz="3200" b="1" dirty="0">
                <a:solidFill>
                  <a:srgbClr val="7030A0"/>
                </a:solidFill>
              </a:rPr>
              <a:t>, нечётность</a:t>
            </a:r>
          </a:p>
          <a:p>
            <a:pPr>
              <a:defRPr/>
            </a:pPr>
            <a:r>
              <a:rPr lang="ru-RU" sz="3200" b="1" dirty="0">
                <a:solidFill>
                  <a:srgbClr val="7030A0"/>
                </a:solidFill>
              </a:rPr>
              <a:t>   </a:t>
            </a:r>
            <a:r>
              <a:rPr lang="ru-RU" sz="3200" b="1" dirty="0" smtClean="0">
                <a:solidFill>
                  <a:srgbClr val="7030A0"/>
                </a:solidFill>
              </a:rPr>
              <a:t>-Решение задач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3929064"/>
            <a:ext cx="38100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Симметрия в шахматах</a:t>
            </a:r>
            <a:endParaRPr lang="ru-RU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2275" y="1740462"/>
            <a:ext cx="6096000" cy="16435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Симметрия бывает различных типов; наиболее распространены – осевая и центральная. На шахматной доске при осевой симметрии осью служит прямая, разделяющая левый и правый фланги доски (граница между вертикалями «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») или  нижнюю и верхнею части). Если белый конь стоит на с2, а черный на с7, то эти кони расположены  симметрично.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24250"/>
            <a:ext cx="3810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3714750"/>
            <a:ext cx="354488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81775" y="3295412"/>
            <a:ext cx="345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Симметрия на шахматной доске</a:t>
            </a:r>
          </a:p>
        </p:txBody>
      </p:sp>
    </p:spTree>
    <p:extLst>
      <p:ext uri="{BB962C8B-B14F-4D97-AF65-F5344CB8AC3E}">
        <p14:creationId xmlns:p14="http://schemas.microsoft.com/office/powerpoint/2010/main" val="17057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995487" y="2555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 dirty="0"/>
              <a:t>I.</a:t>
            </a:r>
            <a:r>
              <a:rPr lang="ru-RU" sz="2400" b="1" dirty="0"/>
              <a:t>Симметрия относительно </a:t>
            </a:r>
          </a:p>
          <a:p>
            <a:pPr algn="ctr"/>
            <a:r>
              <a:rPr lang="ru-RU" sz="2400" b="1" dirty="0"/>
              <a:t>точки – центральная симметрия.</a:t>
            </a:r>
            <a:r>
              <a:rPr lang="ru-RU" sz="2400" dirty="0"/>
              <a:t> 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693" y="1773238"/>
            <a:ext cx="33845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60052" y="1773238"/>
            <a:ext cx="3214688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абличка 11"/>
          <p:cNvSpPr/>
          <p:nvPr/>
        </p:nvSpPr>
        <p:spPr>
          <a:xfrm>
            <a:off x="1902618" y="3548982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b="1"/>
              <a:t>II.</a:t>
            </a:r>
            <a:r>
              <a:rPr lang="ru-RU" sz="2400" b="1"/>
              <a:t>Симметрия относительно прямой – осевая симметрия</a:t>
            </a:r>
            <a:endParaRPr lang="ru-RU" sz="2400" b="1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946" y="4776120"/>
            <a:ext cx="22320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4254" y="4691982"/>
            <a:ext cx="254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9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Система координат</a:t>
            </a:r>
            <a:endParaRPr lang="ru-RU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7000" y="185169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  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4774" y="1647059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i="1" dirty="0">
                <a:solidFill>
                  <a:srgbClr val="7030A0"/>
                </a:solidFill>
              </a:rPr>
              <a:t>Система координат</a:t>
            </a:r>
            <a:r>
              <a:rPr lang="ru-RU" b="1" dirty="0">
                <a:solidFill>
                  <a:srgbClr val="7030A0"/>
                </a:solidFill>
              </a:rPr>
              <a:t> – это    описание того, где расположен тот или иной объект(предмет, место). Так на билете в цирк номер ряда и номер места в ряду-координаты этого места, или а4;</a:t>
            </a:r>
            <a:r>
              <a:rPr lang="en-US" b="1" dirty="0">
                <a:solidFill>
                  <a:srgbClr val="7030A0"/>
                </a:solidFill>
              </a:rPr>
              <a:t>d3</a:t>
            </a:r>
            <a:r>
              <a:rPr lang="ru-RU" b="1" dirty="0">
                <a:solidFill>
                  <a:srgbClr val="7030A0"/>
                </a:solidFill>
              </a:rPr>
              <a:t>- координаты Ферзя на шахматном поле</a:t>
            </a:r>
            <a:r>
              <a:rPr lang="ru-RU" dirty="0"/>
              <a:t>.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24035" y="3071810"/>
            <a:ext cx="2536799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2149" y="2767479"/>
            <a:ext cx="3297251" cy="3248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12219" y="495531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Точка(с3)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     Эта точка может 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быть любой шахматной фигурой</a:t>
            </a:r>
          </a:p>
        </p:txBody>
      </p:sp>
    </p:spTree>
    <p:extLst>
      <p:ext uri="{BB962C8B-B14F-4D97-AF65-F5344CB8AC3E}">
        <p14:creationId xmlns:p14="http://schemas.microsoft.com/office/powerpoint/2010/main" val="42667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Четность и нечетность</a:t>
            </a:r>
            <a:endParaRPr lang="ru-RU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7000" y="1857376"/>
            <a:ext cx="6096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rgbClr val="7030A0"/>
                </a:solidFill>
              </a:rPr>
              <a:t>На шахматной доске так же есть и чётность и нечётность. Тут она связанна с номером хода.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rgbClr val="7030A0"/>
                </a:solidFill>
              </a:rPr>
              <a:t>     При каждом ходе король меняет четность клетки, на которой он стоит. Например, первый ход – нечётный, второй – чётный и т.д. Одновременно с этим король меняет цвет клетки, на которой он стоит. 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20" y="3643314"/>
            <a:ext cx="2071670" cy="1819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0050" y="4572008"/>
            <a:ext cx="2112064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83" y="3006726"/>
            <a:ext cx="37512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738313" y="5500688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 dirty="0">
                <a:solidFill>
                  <a:srgbClr val="7030A0"/>
                </a:solidFill>
              </a:rPr>
              <a:t>График четной функции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6962" y="4286258"/>
            <a:ext cx="2838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7030A0"/>
                </a:solidFill>
              </a:rPr>
              <a:t>График нечетной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19192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70935" y="473870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Теорема Пифагора на шахматной доске</a:t>
            </a:r>
            <a:endParaRPr lang="ru-RU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67000" y="1857376"/>
            <a:ext cx="6096000" cy="3194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</a:rPr>
              <a:t>.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9750" y="1660358"/>
            <a:ext cx="37084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44" y="3627896"/>
            <a:ext cx="3097212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61898" y="2293609"/>
            <a:ext cx="499034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7030A0"/>
                </a:solidFill>
              </a:rPr>
              <a:t>Все мы знаем  известную   теорему Пифагора</a:t>
            </a:r>
          </a:p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7030A0"/>
                </a:solidFill>
              </a:rPr>
              <a:t> «В прямоугольном треугольнике квадрат 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7030A0"/>
                </a:solidFill>
              </a:rPr>
              <a:t>гипотенузы </a:t>
            </a:r>
            <a:r>
              <a:rPr lang="ru-RU" sz="2400" b="1" i="1" dirty="0">
                <a:solidFill>
                  <a:srgbClr val="7030A0"/>
                </a:solidFill>
              </a:rPr>
              <a:t>равен сумме квадратов катетов</a:t>
            </a:r>
            <a:r>
              <a:rPr lang="ru-RU" sz="2400" b="1" i="1" dirty="0" smtClean="0">
                <a:solidFill>
                  <a:srgbClr val="7030A0"/>
                </a:solidFill>
              </a:rPr>
              <a:t>».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>
                <a:solidFill>
                  <a:srgbClr val="7030A0"/>
                </a:solidFill>
              </a:rPr>
              <a:t>С её помощью мы решаем задачи, </a:t>
            </a:r>
            <a:r>
              <a:rPr lang="ru-RU" sz="2400" b="1" i="1" dirty="0" smtClean="0">
                <a:solidFill>
                  <a:srgbClr val="7030A0"/>
                </a:solidFill>
              </a:rPr>
              <a:t>инженеры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>
                <a:solidFill>
                  <a:srgbClr val="7030A0"/>
                </a:solidFill>
              </a:rPr>
              <a:t>строят дома. Так же теорема Пифагора 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7030A0"/>
                </a:solidFill>
              </a:rPr>
              <a:t>используется </a:t>
            </a:r>
            <a:r>
              <a:rPr lang="ru-RU" sz="2400" b="1" i="1" dirty="0">
                <a:solidFill>
                  <a:srgbClr val="7030A0"/>
                </a:solidFill>
              </a:rPr>
              <a:t>на шахматной доске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140744" y="1905711"/>
            <a:ext cx="8072437" cy="1975016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 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268" name="Заголовок 9"/>
          <p:cNvSpPr>
            <a:spLocks noGrp="1"/>
          </p:cNvSpPr>
          <p:nvPr>
            <p:ph type="title"/>
          </p:nvPr>
        </p:nvSpPr>
        <p:spPr>
          <a:xfrm>
            <a:off x="2462213" y="2195931"/>
            <a:ext cx="7429500" cy="571500"/>
          </a:xfrm>
        </p:spPr>
        <p:txBody>
          <a:bodyPr/>
          <a:lstStyle/>
          <a:p>
            <a:pPr eaLnBrk="1" hangingPunct="1"/>
            <a:r>
              <a:rPr lang="ru-RU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Результаты анкетирования в </a:t>
            </a:r>
            <a:r>
              <a:rPr lang="ru-RU" sz="32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5-9 классах</a:t>
            </a:r>
            <a:endParaRPr lang="ru-RU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270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7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9750" y="357189"/>
            <a:ext cx="4286250" cy="6097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381750" y="3000376"/>
          <a:ext cx="407035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иаграмма" r:id="rId4" imgW="2743200" imgH="1828868" progId="MSGraph.Chart.8">
                  <p:embed/>
                </p:oleObj>
              </mc:Choice>
              <mc:Fallback>
                <p:oleObj name="Диаграмма" r:id="rId4" imgW="2743200" imgH="1828868" progId="MSGraph.Chart.8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3000376"/>
                        <a:ext cx="4070350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6453188" y="1925191"/>
            <a:ext cx="4000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Умеете ли вы играть в шахматы?</a:t>
            </a:r>
            <a:endParaRPr lang="ru-RU" sz="3200" b="1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1" y="1600200"/>
            <a:ext cx="7686675" cy="13287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2) Знаете ли вы нетрадиционные виды игры в шахматы?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52875" y="3071813"/>
          <a:ext cx="5037138" cy="335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Диаграмма" r:id="rId3" imgW="2743200" imgH="1828868" progId="MSGraph.Chart.8">
                  <p:embed/>
                </p:oleObj>
              </mc:Choice>
              <mc:Fallback>
                <p:oleObj name="Диаграмма" r:id="rId3" imgW="2743200" imgH="1828868" progId="MSGraph.Char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071813"/>
                        <a:ext cx="5037138" cy="335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4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1" y="1600200"/>
            <a:ext cx="8543925" cy="13287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3) Знаете ли вы типы математических задач на шахматную тему?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167063" y="2714626"/>
          <a:ext cx="5929312" cy="395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Диаграмма" r:id="rId3" imgW="2743200" imgH="1828868" progId="MSGraph.Chart.8">
                  <p:embed/>
                </p:oleObj>
              </mc:Choice>
              <mc:Fallback>
                <p:oleObj name="Диаграмма" r:id="rId3" imgW="2743200" imgH="1828868" progId="MSGraph.Char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2714626"/>
                        <a:ext cx="5929312" cy="395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1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8611" y="428626"/>
            <a:ext cx="7475621" cy="96996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Цель: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Проследить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закономерность между шахматами и математикой.</a:t>
            </a:r>
            <a:b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1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ru-RU" sz="2400" b="1" dirty="0"/>
              <a:t>Задачи</a:t>
            </a:r>
            <a:r>
              <a:rPr lang="ru-RU" sz="2400" b="1" dirty="0" smtClean="0"/>
              <a:t>:</a:t>
            </a:r>
          </a:p>
          <a:p>
            <a:pPr marL="609600" indent="-609600">
              <a:buNone/>
              <a:defRPr/>
            </a:pPr>
            <a:r>
              <a:rPr lang="ru-RU" sz="2400" dirty="0" smtClean="0"/>
              <a:t>-Найти </a:t>
            </a:r>
            <a:r>
              <a:rPr lang="ru-RU" sz="2400" dirty="0"/>
              <a:t>связь между шахматами и математикой.</a:t>
            </a:r>
          </a:p>
          <a:p>
            <a:pPr marL="0" indent="0">
              <a:buNone/>
              <a:defRPr/>
            </a:pPr>
            <a:r>
              <a:rPr lang="ru-RU" sz="2400" dirty="0" smtClean="0"/>
              <a:t>-Разобрать  </a:t>
            </a:r>
            <a:r>
              <a:rPr lang="ru-RU" sz="2400" dirty="0"/>
              <a:t>на примерах,  в  чём  заключается эта связь.  </a:t>
            </a:r>
          </a:p>
          <a:p>
            <a:pPr marL="0" indent="0">
              <a:buNone/>
              <a:defRPr/>
            </a:pPr>
            <a:r>
              <a:rPr lang="ru-RU" sz="2400" dirty="0" smtClean="0"/>
              <a:t> -Оценить </a:t>
            </a:r>
            <a:r>
              <a:rPr lang="ru-RU" sz="2400" dirty="0"/>
              <a:t>роль шахмат в </a:t>
            </a:r>
            <a:r>
              <a:rPr lang="ru-RU" sz="2400" dirty="0" smtClean="0"/>
              <a:t> изучении точных наук и в особенности математики. </a:t>
            </a:r>
          </a:p>
          <a:p>
            <a:pPr marL="0" indent="0" eaLnBrk="1" hangingPunct="1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b="1" dirty="0" smtClean="0"/>
              <a:t>Объект </a:t>
            </a:r>
            <a:r>
              <a:rPr lang="ru-RU" sz="2400" b="1" dirty="0"/>
              <a:t>исследования: </a:t>
            </a:r>
            <a:r>
              <a:rPr lang="ru-RU" sz="2400" dirty="0"/>
              <a:t>учащиеся </a:t>
            </a:r>
            <a:r>
              <a:rPr lang="ru-RU" sz="2400" dirty="0" smtClean="0"/>
              <a:t>5-9 </a:t>
            </a:r>
            <a:r>
              <a:rPr lang="ru-RU" sz="2400" dirty="0"/>
              <a:t>классов, умеющие </a:t>
            </a:r>
            <a:r>
              <a:rPr lang="ru-RU" sz="2400" dirty="0" smtClean="0"/>
              <a:t> </a:t>
            </a:r>
            <a:r>
              <a:rPr lang="ru-RU" sz="2400" dirty="0"/>
              <a:t>играть в </a:t>
            </a:r>
            <a:r>
              <a:rPr lang="ru-RU" sz="2400" dirty="0" smtClean="0"/>
              <a:t>шахматы</a:t>
            </a: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Методы исследования: </a:t>
            </a:r>
            <a:r>
              <a:rPr lang="ru-RU" sz="2400" dirty="0"/>
              <a:t>анкетирование,</a:t>
            </a:r>
            <a:r>
              <a:rPr lang="ru-RU" sz="2400" b="1" dirty="0"/>
              <a:t> </a:t>
            </a:r>
            <a:r>
              <a:rPr lang="ru-RU" sz="2400" dirty="0"/>
              <a:t> сбор и анализ данных, подбор литературы.</a:t>
            </a:r>
          </a:p>
          <a:p>
            <a:pPr>
              <a:buFont typeface="Arial" panose="020B0604020202020204" pitchFamily="34" charset="0"/>
              <a:buNone/>
            </a:pPr>
            <a:endParaRPr lang="ru-RU" sz="2400" dirty="0"/>
          </a:p>
          <a:p>
            <a:pPr eaLnBrk="1" hangingPunct="1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4102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9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1" y="1600201"/>
            <a:ext cx="8543925" cy="9001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4) Какие оценки у вас преобладают?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3200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667126" y="2786063"/>
          <a:ext cx="5573713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Диаграмма" r:id="rId3" imgW="2743200" imgH="1828868" progId="MSGraph.Chart.8">
                  <p:embed/>
                </p:oleObj>
              </mc:Choice>
              <mc:Fallback>
                <p:oleObj name="Диаграмма" r:id="rId3" imgW="2743200" imgH="1828868" progId="MSGraph.Chart.8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6" y="2786063"/>
                        <a:ext cx="5573713" cy="371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8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1" y="1571625"/>
            <a:ext cx="8429625" cy="15430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5) На какие отметки обучаются школьники, умеющие играть в шахматы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595688" y="3286126"/>
          <a:ext cx="5357812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Диаграмма" r:id="rId3" imgW="2743200" imgH="1828868" progId="MSGraph.Chart.8">
                  <p:embed/>
                </p:oleObj>
              </mc:Choice>
              <mc:Fallback>
                <p:oleObj name="Диаграмма" r:id="rId3" imgW="2743200" imgH="1828868" progId="MSGraph.Chart.8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3286126"/>
                        <a:ext cx="5357812" cy="357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4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7305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/>
              <a:t>Что же  должно измениться при введении шахмат в процесс обучения?</a:t>
            </a:r>
            <a:endParaRPr lang="ru-RU" sz="2800" dirty="0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3"/>
            <a:ext cx="8215313" cy="4612815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/>
              <a:t>-развиваются навыки критического мышления;</a:t>
            </a:r>
          </a:p>
          <a:p>
            <a:pPr algn="ctr"/>
            <a:r>
              <a:rPr lang="ru-RU" sz="2800" dirty="0" smtClean="0"/>
              <a:t>-развивается способность решать поставленные задачи;</a:t>
            </a:r>
          </a:p>
          <a:p>
            <a:pPr algn="ctr"/>
            <a:r>
              <a:rPr lang="ru-RU" sz="2800" dirty="0" smtClean="0"/>
              <a:t>-развиваются умственные способности;</a:t>
            </a:r>
          </a:p>
          <a:p>
            <a:pPr algn="ctr"/>
            <a:r>
              <a:rPr lang="ru-RU" sz="2800" dirty="0" smtClean="0"/>
              <a:t>-развивают пространственное мышление;</a:t>
            </a:r>
          </a:p>
          <a:p>
            <a:pPr algn="ctr"/>
            <a:r>
              <a:rPr lang="ru-RU" sz="2800" dirty="0" smtClean="0"/>
              <a:t>-развивают навыки планирования действий;</a:t>
            </a:r>
          </a:p>
          <a:p>
            <a:pPr algn="ctr"/>
            <a:r>
              <a:rPr lang="ru-RU" sz="2800" dirty="0" smtClean="0"/>
              <a:t>-</a:t>
            </a:r>
          </a:p>
          <a:p>
            <a:pPr algn="ctr"/>
            <a:endParaRPr lang="ru-RU" sz="2800" dirty="0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7305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/>
              <a:t>Чему учит игра в шахматы?</a:t>
            </a:r>
            <a:endParaRPr lang="ru-RU" sz="2800" dirty="0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7305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 smtClean="0"/>
              <a:t>-постановке цели;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концентрировать внимание;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мыслить системно и нестандартно.</a:t>
            </a:r>
          </a:p>
          <a:p>
            <a:pPr algn="ctr"/>
            <a:endParaRPr lang="ru-RU" sz="2800" dirty="0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995487" y="2555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26594" y="29937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 </a:t>
            </a:r>
            <a:endParaRPr lang="ru-RU" sz="2400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ru-RU" sz="2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72413" y="146455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</a:rPr>
              <a:t>Математика помогает шахматистам играть и выигрывать. А шахматы в свою очередь помогают  решать математические задачи, помогают развивать логику, внимание и таким образом </a:t>
            </a:r>
            <a:r>
              <a:rPr lang="ru-RU" sz="2400" b="1" dirty="0" smtClean="0">
                <a:solidFill>
                  <a:srgbClr val="7030A0"/>
                </a:solidFill>
              </a:rPr>
              <a:t>знать математику. </a:t>
            </a:r>
          </a:p>
          <a:p>
            <a:pPr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5" y="3685385"/>
            <a:ext cx="3905245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25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995487" y="2555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ресурсы: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04558" y="1787059"/>
            <a:ext cx="205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https://</a:t>
            </a:r>
            <a:r>
              <a:rPr lang="en-US" b="1" dirty="0" smtClean="0">
                <a:solidFill>
                  <a:srgbClr val="7030A0"/>
                </a:solidFill>
              </a:rPr>
              <a:t>educontest.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4558" y="2307155"/>
            <a:ext cx="5913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https://www.metod-kopilka.ru/prezentaciya_po_matematike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4558" y="28780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http://presentaci.ru/prezentacii-raznie/4932-shahmaty---shkole.html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4558" y="363122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https://kopilkaurokov.ru/matematika/presentacii/matiematikanashakhmatnoidoskie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04558" y="44206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http://nsportal.ru/ap/library/drugoe/2014/11/29/shakhmaty-v-matematike-prezentatsiya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4558" y="52686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https://infourok.ru/prezentaciya-shahmati-i-matematika-826422.html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  </a:t>
            </a:r>
          </a:p>
          <a:p>
            <a:pPr>
              <a:buNone/>
            </a:pPr>
            <a:r>
              <a:rPr lang="ru-RU" sz="2400" dirty="0"/>
              <a:t> 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Современные </a:t>
            </a:r>
            <a:r>
              <a:rPr lang="ru-RU" sz="2400" dirty="0"/>
              <a:t>дети в силу разных причин и многократного увеличения потоков информации, поступающей из интернета, не всегда способны её усвоить и выбрать главное. Поэтому шахматы являются не только увлекательной игрой, но и способствуют развитию мыслить стратегически, просчитывая свои действия на несколько ходов вперёд.</a:t>
            </a: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       </a:t>
            </a: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    </a:t>
            </a:r>
          </a:p>
        </p:txBody>
      </p:sp>
    </p:spTree>
    <p:extLst>
      <p:ext uri="{BB962C8B-B14F-4D97-AF65-F5344CB8AC3E}">
        <p14:creationId xmlns:p14="http://schemas.microsoft.com/office/powerpoint/2010/main" val="13115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600" dirty="0"/>
              <a:t>Шахматы- это не только увлекательная игра, но и оригинальный способ развития мышления, памяти, познания себя и окружающего мира»</a:t>
            </a:r>
          </a:p>
          <a:p>
            <a:pPr>
              <a:buNone/>
            </a:pPr>
            <a:endParaRPr lang="ru-RU" sz="26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проекта 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2095501" y="357188"/>
            <a:ext cx="8215313" cy="11430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76" name="Содержимое 10"/>
          <p:cNvSpPr>
            <a:spLocks noGrp="1"/>
          </p:cNvSpPr>
          <p:nvPr>
            <p:ph idx="1"/>
          </p:nvPr>
        </p:nvSpPr>
        <p:spPr>
          <a:xfrm>
            <a:off x="1809750" y="1600200"/>
            <a:ext cx="8401050" cy="4972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Font typeface="Arial" panose="020B0604020202020204" pitchFamily="34" charset="0"/>
              <a:buNone/>
            </a:pPr>
            <a:endParaRPr lang="ru-RU" sz="2400" b="1" dirty="0"/>
          </a:p>
          <a:p>
            <a:pPr>
              <a:buFont typeface="Arial" panose="020B0604020202020204" pitchFamily="34" charset="0"/>
              <a:buNone/>
            </a:pPr>
            <a:r>
              <a:rPr lang="ru-RU" sz="2400" b="1" dirty="0"/>
              <a:t>     </a:t>
            </a:r>
            <a:r>
              <a:rPr lang="ru-RU" sz="2400" dirty="0"/>
              <a:t>.</a:t>
            </a:r>
            <a:endParaRPr lang="ru-RU" sz="2400" dirty="0">
              <a:solidFill>
                <a:srgbClr val="2D2965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255183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rgbClr val="7030A0"/>
                </a:solidFill>
              </a:rPr>
              <a:t>Поисковый</a:t>
            </a:r>
            <a:r>
              <a:rPr lang="ru-RU" sz="2400" dirty="0"/>
              <a:t> метод с использованием научной и учебной литературы, а также поиск необходимой информации в сети Интернет;</a:t>
            </a:r>
          </a:p>
          <a:p>
            <a:pPr>
              <a:defRPr/>
            </a:pPr>
            <a:r>
              <a:rPr lang="ru-RU" sz="2400" b="1" u="sng" dirty="0" smtClean="0">
                <a:solidFill>
                  <a:srgbClr val="7030A0"/>
                </a:solidFill>
              </a:rPr>
              <a:t>Анализ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dirty="0"/>
              <a:t>полученных в ходе исследования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1397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988343" y="1472079"/>
            <a:ext cx="8215313" cy="4112747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Методика преподавания математики претерпела ряд изменений, появились способы для усиления заинтересованности детей, многие задачи и решения приближены к реальной жизни. В некоторых учебных заведениях, начиная с перового класса, в программу были включены </a:t>
            </a:r>
            <a:r>
              <a:rPr lang="ru-RU" sz="2800" dirty="0" smtClean="0"/>
              <a:t> </a:t>
            </a:r>
            <a:r>
              <a:rPr lang="ru-RU" sz="2800" dirty="0"/>
              <a:t>шахматы, как испытанное средство развития логического мышления</a:t>
            </a:r>
            <a:r>
              <a:rPr lang="ru-RU" sz="2400" dirty="0"/>
              <a:t>.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404721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dirty="0"/>
              <a:t>В шахматах математика прослеживается в каждом ходе, а множество математических задач содержат шахматное поле, в них используется специфика шахматных фигур</a:t>
            </a:r>
            <a:r>
              <a:rPr lang="ru-RU" sz="2400" dirty="0"/>
              <a:t>.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7305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/>
              <a:t>Многие математические задачи основываются на шахматах: в олимпиадных заданиях часто можно встретить шахматное поле и вопрос на подобие «за сколько ходов конь пройдет из одного угла доски в другой» и т.д. Появляются и интереснейшие головоломки. «Кентерберийские головоломки» содержат целый раздел «Задачи на шахматной доске».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1876048" y="1402974"/>
            <a:ext cx="8215313" cy="373050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600" dirty="0"/>
              <a:t>Шахматы появились в </a:t>
            </a:r>
            <a:r>
              <a:rPr lang="en-US" sz="3600" dirty="0"/>
              <a:t>V</a:t>
            </a:r>
            <a:r>
              <a:rPr lang="ru-RU" sz="3600" dirty="0"/>
              <a:t>-</a:t>
            </a:r>
            <a:r>
              <a:rPr lang="en-US" sz="3600" dirty="0"/>
              <a:t>VI</a:t>
            </a:r>
            <a:r>
              <a:rPr lang="ru-RU" sz="3600" dirty="0"/>
              <a:t> веке, во время битв и сражений между древними государствами, поэтому они символизируют войско (король-властитель, фигуры – армия). </a:t>
            </a:r>
          </a:p>
        </p:txBody>
      </p:sp>
      <p:sp>
        <p:nvSpPr>
          <p:cNvPr id="6" name="Рамка 5"/>
          <p:cNvSpPr/>
          <p:nvPr/>
        </p:nvSpPr>
        <p:spPr>
          <a:xfrm>
            <a:off x="152400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077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2667000" y="644059"/>
            <a:ext cx="7215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783</Words>
  <Application>Microsoft Office PowerPoint</Application>
  <PresentationFormat>Широкоэкранный</PresentationFormat>
  <Paragraphs>176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Диаграмма</vt:lpstr>
      <vt:lpstr>Игра в шахматы,как средство развития математического образования</vt:lpstr>
      <vt:lpstr> Цель: Проследить закономерность между шахматами и математикой.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анкетирования в 5-9 классах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в шахматы,как средство развития математического образования.</dc:title>
  <dc:creator>Adminn</dc:creator>
  <cp:lastModifiedBy>Adminn</cp:lastModifiedBy>
  <cp:revision>25</cp:revision>
  <dcterms:created xsi:type="dcterms:W3CDTF">2017-04-23T13:01:12Z</dcterms:created>
  <dcterms:modified xsi:type="dcterms:W3CDTF">2017-11-12T13:18:50Z</dcterms:modified>
</cp:coreProperties>
</file>