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2" r:id="rId4"/>
    <p:sldId id="275" r:id="rId5"/>
    <p:sldId id="263" r:id="rId6"/>
    <p:sldId id="264" r:id="rId7"/>
    <p:sldId id="268" r:id="rId8"/>
    <p:sldId id="276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0000"/>
    <a:srgbClr val="753805"/>
    <a:srgbClr val="7A0000"/>
    <a:srgbClr val="007A00"/>
    <a:srgbClr val="194B32"/>
    <a:srgbClr val="0066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75" d="100"/>
          <a:sy n="75" d="100"/>
        </p:scale>
        <p:origin x="-1020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2D7BE-71D3-4820-894C-E5EC5732003E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B83D6-5F7C-4350-820B-70FAE17CF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5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vnu4ka.livejournal.com/" TargetMode="External"/><Relationship Id="rId3" Type="http://schemas.openxmlformats.org/officeDocument/2006/relationships/hyperlink" Target="http://www.yandex.ru/clck/jsredir?bu=59yb&amp;from=www.yandex.ru%3Bsearch%2F%3Bweb%3B%3B&amp;text=&amp;etext=1941.7ohbrYFQ8vcRCnx3yFxYG3KsRv2PIRPNeGPWDKyy05fuX5JnO-Ql-GJkVfqGSCa3IFl9WEoA5cxifgn6SXP8Wt47btTdDuvQQByE-Ify5jk.eb6175d2968b40b099e5bd1da9b342841d94017a&amp;uuid=&amp;state=PEtFfuTeVD4jaxywoSUvtB2i7c0_vxGd2E9eR729KuIQGpPxcKWQSHSdfi63Is_-DnbKz8oeZi1VUt5TFtSZrSjJVxxlm2PP&amp;&amp;cst=AiuY0DBWFJ5fN_r-AEszk973TXytTLIEDPq4q7xNXfdON8e4alvLad5rD6CdbtRpNVJPu4Jsu4uOHpEDimb0VnXhJuVWbtMGnHDp4wS0uRPNLZm9Fzw3FmkIBSt2lxM23DiBUEIYZubNQoogY4Tcr-C36W843tfTod4Pmmb3Vk33DUhbXhZLyDa3e2dbmI7w3jq9WCGmcVdoi0KDBdgYrebAa-K9Z1ac7vAyRSejBqISghqw-J8U7Y-4ZWeULNbs&amp;data=UlNrNmk5WktYejR0eWJFYk1LdmtxcDEyLWxqTVRoRWpnMExqZ0x1aXJHM3JyaEN0WnNrNXl5X0N2UTJlSXlodFhkT0d5UTN3ck45Q2xSdXhGS2xDd2h1cWZLQ3d6bW1WQnRqMThXdXJoY2lmVDc1LXR1d1N6LVlCVjNqeUdMay1MbmZJOU12aXBxN3BaRy00WVhSOHl5MmxyYmd2TW5LZl9MdnMxc052ZUpsWUN5XzJhSHh3V2t0R09NdDJZT2hITU9mRHVNR1NUOGcs&amp;sign=a36619e6591f96f70252e905d1878dbc&amp;keyno=0&amp;b64e=2&amp;ref=orjY4mGPRjlSKyJlbRuxUg7kv3-HD3rXGumT6obkg8m42AkW9KVlGjjDb9strnP5sDc3iWq1u9gRNye3GJy2o4Qr-aegfl1iAwV9Bydw9-icX11vmVHueJID9w9L78Ikx78U9LQo1Ab2b6jsD0w_1dVt9IAEMy4wtIaZkDOCLXhV7Y2tVF7phKHG67owF72IyPHb_Pvt_15Je4xwtr2e__hLBPZNrRL_woPKTsT2YE-YrRXVkkg38WHUD_vifNGYGRl6PVdhGvi3PwylJn_JvCXl736BmwB5&amp;l10n=ru&amp;rp=1&amp;cts=1539627718352&amp;mc=5.012790106471122&amp;hdtime=10081.2" TargetMode="External"/><Relationship Id="rId7" Type="http://schemas.openxmlformats.org/officeDocument/2006/relationships/hyperlink" Target="http://diplomba.ru/work/93786" TargetMode="External"/><Relationship Id="rId2" Type="http://schemas.openxmlformats.org/officeDocument/2006/relationships/hyperlink" Target="http://fb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iplomba.ru/" TargetMode="External"/><Relationship Id="rId5" Type="http://schemas.openxmlformats.org/officeDocument/2006/relationships/hyperlink" Target="http://ped-kopilka.ru/blogs/tatjana-nikolaevna-dvoreckaja/beseda-dlja-detei-5-9-let-tainaja-sila-pavla-bazhova.html" TargetMode="External"/><Relationship Id="rId4" Type="http://schemas.openxmlformats.org/officeDocument/2006/relationships/hyperlink" Target="http://ped-kopilka.ru/" TargetMode="External"/><Relationship Id="rId9" Type="http://schemas.openxmlformats.org/officeDocument/2006/relationships/hyperlink" Target="https://vnu4ka.livejournal.com/252061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1920" y="1268760"/>
            <a:ext cx="4392488" cy="1656184"/>
          </a:xfrm>
        </p:spPr>
        <p:txBody>
          <a:bodyPr>
            <a:noAutofit/>
          </a:bodyPr>
          <a:lstStyle/>
          <a:p>
            <a:r>
              <a:rPr lang="ru-RU" sz="3600" b="1" spc="150" dirty="0" smtClean="0">
                <a:ln w="19050" cmpd="sng">
                  <a:solidFill>
                    <a:srgbClr val="194B32">
                      <a:alpha val="54902"/>
                    </a:srgb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 pitchFamily="18" charset="-52"/>
              </a:rPr>
              <a:t>Сказки </a:t>
            </a:r>
            <a:br>
              <a:rPr lang="ru-RU" sz="3600" b="1" spc="150" dirty="0" smtClean="0">
                <a:ln w="19050" cmpd="sng">
                  <a:solidFill>
                    <a:srgbClr val="194B32">
                      <a:alpha val="54902"/>
                    </a:srgb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 pitchFamily="18" charset="-52"/>
              </a:rPr>
            </a:br>
            <a:r>
              <a:rPr lang="ru-RU" sz="3600" b="1" spc="150" dirty="0" smtClean="0">
                <a:ln w="19050" cmpd="sng">
                  <a:solidFill>
                    <a:srgbClr val="194B32">
                      <a:alpha val="54902"/>
                    </a:srgb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 pitchFamily="18" charset="-52"/>
              </a:rPr>
              <a:t>из малахитовой шкатулки</a:t>
            </a:r>
            <a:endParaRPr lang="ru-RU" sz="3600" b="1" spc="150" dirty="0">
              <a:ln w="19050" cmpd="sng">
                <a:solidFill>
                  <a:srgbClr val="194B32">
                    <a:alpha val="54902"/>
                  </a:srgbClr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BodoniNova" pitchFamily="18" charset="-52"/>
            </a:endParaRPr>
          </a:p>
        </p:txBody>
      </p:sp>
      <p:pic>
        <p:nvPicPr>
          <p:cNvPr id="8" name="Рисунок 7" descr="15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32040" y="908720"/>
            <a:ext cx="1872208" cy="439996"/>
          </a:xfrm>
          <a:prstGeom prst="rect">
            <a:avLst/>
          </a:prstGeom>
        </p:spPr>
      </p:pic>
      <p:pic>
        <p:nvPicPr>
          <p:cNvPr id="10" name="Рисунок 9" descr="15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V="1">
            <a:off x="4716016" y="2852936"/>
            <a:ext cx="2592288" cy="6092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8064" y="4365104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</a:t>
            </a:r>
            <a:r>
              <a:rPr lang="ru-RU" b="1" i="1" dirty="0" smtClean="0">
                <a:solidFill>
                  <a:srgbClr val="7A0000"/>
                </a:solidFill>
              </a:rPr>
              <a:t>ВЫПОЛНИЛА УЧИТЕЛЬ НАЧАЛЬНЫХ КЛАССОВ: КЛЯГИНА ИРИНА ВАСИЛЬЕВНА МОУ «СРЕДНЯЯ ШКОЛА №11» , Г. КИМРЫ ТВЕРСКОЙ ОБЛАСТИ</a:t>
            </a:r>
          </a:p>
          <a:p>
            <a:pPr algn="ctr"/>
            <a:endParaRPr lang="ru-RU" b="1" i="1" dirty="0">
              <a:solidFill>
                <a:srgbClr val="7A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5904656" cy="778098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5"/>
          <p:cNvSpPr>
            <a:spLocks noGrp="1"/>
          </p:cNvSpPr>
          <p:nvPr>
            <p:ph idx="1"/>
          </p:nvPr>
        </p:nvSpPr>
        <p:spPr>
          <a:xfrm>
            <a:off x="611560" y="1556792"/>
            <a:ext cx="7992888" cy="4896544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i="1" dirty="0">
                <a:solidFill>
                  <a:srgbClr val="6C0000"/>
                </a:solidFill>
              </a:rPr>
              <a:t>Бажов Павел Петрович (1879–1950) — русский писатель, фольклорист; впервые выполнил литературную обработку уральских сказов. К его трудам относятся такие известные и любимые детьми сказки, как Голубая змейка, Малахитовая шкатулка, Иванко </a:t>
            </a:r>
            <a:r>
              <a:rPr lang="ru-RU" b="1" i="1" dirty="0" err="1">
                <a:solidFill>
                  <a:srgbClr val="6C0000"/>
                </a:solidFill>
              </a:rPr>
              <a:t>крылатко</a:t>
            </a:r>
            <a:r>
              <a:rPr lang="ru-RU" b="1" i="1" dirty="0">
                <a:solidFill>
                  <a:srgbClr val="6C0000"/>
                </a:solidFill>
              </a:rPr>
              <a:t>, Серебряное копытце, Горный мастер, Две ящерки, Каменный цветок, Золотой волос, Медной горы хозяйка.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dirty="0"/>
          </a:p>
          <a:p>
            <a:pPr marL="0" indent="0" algn="ctr"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476672"/>
            <a:ext cx="1647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5904656" cy="778098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5"/>
          <p:cNvSpPr>
            <a:spLocks noGrp="1"/>
          </p:cNvSpPr>
          <p:nvPr>
            <p:ph idx="1"/>
          </p:nvPr>
        </p:nvSpPr>
        <p:spPr>
          <a:xfrm>
            <a:off x="611560" y="1556792"/>
            <a:ext cx="7992888" cy="489654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i="1" dirty="0" err="1">
                <a:solidFill>
                  <a:srgbClr val="6C0000"/>
                </a:solidFill>
              </a:rPr>
              <a:t>Баюскин</a:t>
            </a:r>
            <a:r>
              <a:rPr lang="ru-RU" b="1" i="1" dirty="0">
                <a:solidFill>
                  <a:srgbClr val="6C0000"/>
                </a:solidFill>
              </a:rPr>
              <a:t> Василий Степанович (1898 - 1952)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i="1" dirty="0">
                <a:solidFill>
                  <a:srgbClr val="6C0000"/>
                </a:solidFill>
              </a:rPr>
              <a:t>Родился в селе Синьково Московской губернии. Жил в Москве.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i="1" dirty="0">
                <a:solidFill>
                  <a:srgbClr val="6C0000"/>
                </a:solidFill>
              </a:rPr>
              <a:t>1911-1916 - учился в Художественной школе при типографии Товарищества И. Д. Сытина у С. Герасимова.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i="1" dirty="0">
                <a:solidFill>
                  <a:srgbClr val="6C0000"/>
                </a:solidFill>
              </a:rPr>
              <a:t>1918-1920 - учился в </a:t>
            </a:r>
            <a:r>
              <a:rPr lang="ru-RU" b="1" i="1" dirty="0" err="1">
                <a:solidFill>
                  <a:srgbClr val="6C0000"/>
                </a:solidFill>
              </a:rPr>
              <a:t>Вхутемасе</a:t>
            </a:r>
            <a:r>
              <a:rPr lang="ru-RU" b="1" i="1" dirty="0">
                <a:solidFill>
                  <a:srgbClr val="6C0000"/>
                </a:solidFill>
              </a:rPr>
              <a:t> у С. Малютина.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i="1" dirty="0">
                <a:solidFill>
                  <a:srgbClr val="6C0000"/>
                </a:solidFill>
              </a:rPr>
              <a:t>С 1920 работал в различных издательствах, в том числе в Художественном отделении при 1-й Образцовой типографии, в Госиздате, также в журналах «Огонек», «Крестьянка», «Вожатый» и других. Иллюстрировал произведения П. Бажова, исполнял рекламные плакаты, писал картины, акварели на детскую тематику. Состоял в Объединении художников книги.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i="1" dirty="0">
                <a:solidFill>
                  <a:srgbClr val="6C0000"/>
                </a:solidFill>
              </a:rPr>
              <a:t>1941-1945 - иллюстрировал листовки.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i="1" dirty="0">
                <a:solidFill>
                  <a:srgbClr val="6C0000"/>
                </a:solidFill>
              </a:rPr>
              <a:t>1942-1943 - выполнил серию рисунков разрушенного войной музея-усадьбы Л. Н. Толстого «Ясная Поляна», близ Тулы. Оформил в Тульском театре постановку «Оборона Тулы».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5904656" cy="11521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Иллюстраторы сказов Бажова</a:t>
            </a:r>
            <a:endParaRPr lang="ru-R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i="1" dirty="0">
                <a:solidFill>
                  <a:srgbClr val="753805"/>
                </a:solidFill>
              </a:rPr>
              <a:t>Кудрин Александр Антонович (1893 – 1960)</a:t>
            </a:r>
          </a:p>
          <a:p>
            <a:r>
              <a:rPr lang="ru-RU" b="1" i="1" dirty="0">
                <a:solidFill>
                  <a:srgbClr val="753805"/>
                </a:solidFill>
              </a:rPr>
              <a:t>График. Художник книги, живописец. Выпускник Екатеринбургской художественно-промышленной школы 1916. Участник художественных выставок с 1920 года. С 1920 член Екатеринбургской артели художников. С 1932 года Член Союза Художников СССР.</a:t>
            </a:r>
          </a:p>
          <a:p>
            <a:r>
              <a:rPr lang="ru-RU" b="1" i="1" dirty="0">
                <a:solidFill>
                  <a:srgbClr val="753805"/>
                </a:solidFill>
              </a:rPr>
              <a:t>Проиллюстрировал и оформил первое издание книги «Малахитовая шкатулка». К 14 первым сказам Бажова были выполнены цветные страничные иллюстрации в технике линогравюры. Открывал книгу цветной фронтиспис, иллюстрирующий предисловие о дедушке </a:t>
            </a:r>
            <a:r>
              <a:rPr lang="ru-RU" b="1" i="1" dirty="0" err="1">
                <a:solidFill>
                  <a:srgbClr val="753805"/>
                </a:solidFill>
              </a:rPr>
              <a:t>Слышко</a:t>
            </a:r>
            <a:r>
              <a:rPr lang="ru-RU" b="1" i="1" dirty="0">
                <a:solidFill>
                  <a:srgbClr val="753805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5904656" cy="7780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Угадайка</a:t>
            </a:r>
            <a: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endParaRPr lang="ru-R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5"/>
          <p:cNvSpPr>
            <a:spLocks noGrp="1"/>
          </p:cNvSpPr>
          <p:nvPr>
            <p:ph idx="1"/>
          </p:nvPr>
        </p:nvSpPr>
        <p:spPr>
          <a:xfrm>
            <a:off x="611560" y="1556792"/>
            <a:ext cx="7992888" cy="4896544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3096344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324036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5"/>
          <p:cNvSpPr>
            <a:spLocks noGrp="1"/>
          </p:cNvSpPr>
          <p:nvPr>
            <p:ph idx="1"/>
          </p:nvPr>
        </p:nvSpPr>
        <p:spPr>
          <a:xfrm>
            <a:off x="611560" y="1556792"/>
            <a:ext cx="7992888" cy="4896544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024336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13351"/>
            <a:ext cx="24098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5904656" cy="778098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38437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09303"/>
            <a:ext cx="4355976" cy="400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Ресурсы:</a:t>
            </a:r>
          </a:p>
          <a:p>
            <a:r>
              <a:rPr lang="en-US" b="1" dirty="0" err="1">
                <a:solidFill>
                  <a:srgbClr val="007700"/>
                </a:solidFill>
                <a:latin typeface="Arial"/>
                <a:hlinkClick r:id="rId2"/>
              </a:rPr>
              <a:t>fb.ru</a:t>
            </a:r>
            <a:r>
              <a:rPr lang="en-US" dirty="0" err="1">
                <a:solidFill>
                  <a:srgbClr val="007700"/>
                </a:solidFill>
                <a:latin typeface="Verdana"/>
              </a:rPr>
              <a:t>›</a:t>
            </a:r>
            <a:r>
              <a:rPr lang="en-US" dirty="0" err="1">
                <a:solidFill>
                  <a:srgbClr val="007700"/>
                </a:solidFill>
                <a:latin typeface="Arial"/>
                <a:hlinkClick r:id="rId3"/>
              </a:rPr>
              <a:t>article</a:t>
            </a:r>
            <a:r>
              <a:rPr lang="en-US" dirty="0">
                <a:solidFill>
                  <a:srgbClr val="007700"/>
                </a:solidFill>
                <a:latin typeface="Arial"/>
                <a:hlinkClick r:id="rId3"/>
              </a:rPr>
              <a:t>/306639/</a:t>
            </a:r>
            <a:r>
              <a:rPr lang="en-US" dirty="0" err="1">
                <a:solidFill>
                  <a:srgbClr val="007700"/>
                </a:solidFill>
                <a:latin typeface="Arial"/>
                <a:hlinkClick r:id="rId3"/>
              </a:rPr>
              <a:t>proizvedeniya</a:t>
            </a:r>
            <a:r>
              <a:rPr lang="en-US" dirty="0">
                <a:solidFill>
                  <a:srgbClr val="007700"/>
                </a:solidFill>
                <a:latin typeface="Arial"/>
                <a:hlinkClick r:id="rId3"/>
              </a:rPr>
              <a:t>…</a:t>
            </a:r>
            <a:r>
              <a:rPr lang="en-US" dirty="0" err="1">
                <a:solidFill>
                  <a:srgbClr val="007700"/>
                </a:solidFill>
                <a:latin typeface="Arial"/>
                <a:hlinkClick r:id="rId3"/>
              </a:rPr>
              <a:t>dlya-detey</a:t>
            </a:r>
            <a:r>
              <a:rPr lang="en-US" dirty="0" smtClean="0">
                <a:solidFill>
                  <a:srgbClr val="007700"/>
                </a:solidFill>
                <a:latin typeface="Arial"/>
                <a:hlinkClick r:id="rId3"/>
              </a:rPr>
              <a:t>…</a:t>
            </a:r>
            <a:endParaRPr lang="ru-RU" dirty="0" smtClean="0">
              <a:solidFill>
                <a:srgbClr val="007700"/>
              </a:solidFill>
              <a:latin typeface="Arial"/>
            </a:endParaRPr>
          </a:p>
          <a:p>
            <a:r>
              <a:rPr lang="en-US" b="1" dirty="0" smtClean="0">
                <a:solidFill>
                  <a:srgbClr val="007700"/>
                </a:solidFill>
                <a:latin typeface="Arial"/>
                <a:hlinkClick r:id="rId4"/>
              </a:rPr>
              <a:t>ped-kopilka.ru</a:t>
            </a:r>
            <a:r>
              <a:rPr lang="en-US" dirty="0" smtClean="0">
                <a:solidFill>
                  <a:srgbClr val="007700"/>
                </a:solidFill>
                <a:latin typeface="Verdana"/>
              </a:rPr>
              <a:t>›</a:t>
            </a:r>
            <a:r>
              <a:rPr lang="en-US" dirty="0" smtClean="0">
                <a:solidFill>
                  <a:srgbClr val="007700"/>
                </a:solidFill>
                <a:latin typeface="Arial"/>
                <a:hlinkClick r:id="rId5"/>
              </a:rPr>
              <a:t>blogs…dlja-detei-5…let…bazhova.html</a:t>
            </a:r>
            <a:endParaRPr lang="ru-RU" dirty="0" smtClean="0">
              <a:solidFill>
                <a:srgbClr val="007700"/>
              </a:solidFill>
              <a:latin typeface="Arial"/>
            </a:endParaRPr>
          </a:p>
          <a:p>
            <a:r>
              <a:rPr lang="en-US" b="1" dirty="0" err="1" smtClean="0">
                <a:hlinkClick r:id="rId6"/>
              </a:rPr>
              <a:t>diplomba.ru</a:t>
            </a:r>
            <a:r>
              <a:rPr lang="en-US" dirty="0" err="1" smtClean="0"/>
              <a:t>›</a:t>
            </a:r>
            <a:r>
              <a:rPr lang="en-US" dirty="0" err="1" smtClean="0">
                <a:hlinkClick r:id="rId7"/>
              </a:rPr>
              <a:t>work</a:t>
            </a:r>
            <a:r>
              <a:rPr lang="en-US" dirty="0" smtClean="0">
                <a:hlinkClick r:id="rId7"/>
              </a:rPr>
              <a:t>/93786</a:t>
            </a:r>
            <a:endParaRPr lang="ru-RU" dirty="0" smtClean="0"/>
          </a:p>
          <a:p>
            <a:r>
              <a:rPr lang="en-US" b="1" dirty="0" smtClean="0">
                <a:solidFill>
                  <a:srgbClr val="007700"/>
                </a:solidFill>
                <a:latin typeface="Arial"/>
                <a:hlinkClick r:id="rId8"/>
              </a:rPr>
              <a:t>vnu4ka.livejournal.com</a:t>
            </a:r>
            <a:r>
              <a:rPr lang="en-US" dirty="0" smtClean="0">
                <a:solidFill>
                  <a:srgbClr val="007700"/>
                </a:solidFill>
                <a:latin typeface="Verdana"/>
              </a:rPr>
              <a:t>›</a:t>
            </a:r>
            <a:r>
              <a:rPr lang="en-US" dirty="0" smtClean="0">
                <a:solidFill>
                  <a:srgbClr val="007700"/>
                </a:solidFill>
                <a:latin typeface="Arial"/>
                <a:hlinkClick r:id="rId9"/>
              </a:rPr>
              <a:t>252061.html</a:t>
            </a:r>
            <a:endParaRPr lang="ru-RU" smtClean="0">
              <a:solidFill>
                <a:srgbClr val="007700"/>
              </a:solidFill>
              <a:latin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012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5904656" cy="778098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 за просмотр!</a:t>
            </a:r>
            <a:endParaRPr lang="ru-R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2467769"/>
            <a:ext cx="3771900" cy="279082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</TotalTime>
  <Words>321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Сказки  из малахитовой шкатулки</vt:lpstr>
      <vt:lpstr>Презентация PowerPoint</vt:lpstr>
      <vt:lpstr>Презентация PowerPoint</vt:lpstr>
      <vt:lpstr>Иллюстраторы сказов Бажова</vt:lpstr>
      <vt:lpstr>«Угадайка» </vt:lpstr>
      <vt:lpstr>Презентация PowerPoint</vt:lpstr>
      <vt:lpstr>Презентация PowerPoint</vt:lpstr>
      <vt:lpstr>Презентация PowerPoint</vt:lpstr>
      <vt:lpstr>Спасибо  за просмотр!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Школа № 11</cp:lastModifiedBy>
  <cp:revision>39</cp:revision>
  <dcterms:created xsi:type="dcterms:W3CDTF">2014-08-08T16:01:14Z</dcterms:created>
  <dcterms:modified xsi:type="dcterms:W3CDTF">2018-10-15T18:26:10Z</dcterms:modified>
</cp:coreProperties>
</file>