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9" r:id="rId3"/>
    <p:sldId id="261" r:id="rId4"/>
    <p:sldId id="262" r:id="rId5"/>
    <p:sldId id="263" r:id="rId6"/>
    <p:sldId id="259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73B4A-79BD-4F89-9D33-3B020A335B32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5936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0000FF"/>
                </a:solidFill>
                <a:latin typeface="Algerian" pitchFamily="82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Algerian" pitchFamily="82" charset="0"/>
              </a:rPr>
            </a:br>
            <a:r>
              <a:rPr lang="ru-RU" sz="6000" b="1" dirty="0">
                <a:solidFill>
                  <a:srgbClr val="FF0000"/>
                </a:solidFill>
                <a:latin typeface="Algerian" pitchFamily="82" charset="0"/>
              </a:rPr>
              <a:t>Богатство </a:t>
            </a:r>
            <a:br>
              <a:rPr lang="ru-RU" sz="6000" b="1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ru-RU" sz="6000" b="1" dirty="0">
                <a:solidFill>
                  <a:srgbClr val="FF0000"/>
                </a:solidFill>
                <a:latin typeface="Algerian" pitchFamily="82" charset="0"/>
              </a:rPr>
              <a:t>русского языка неизмеримо</a:t>
            </a:r>
            <a:r>
              <a:rPr lang="ru-RU" sz="5400" dirty="0">
                <a:solidFill>
                  <a:srgbClr val="FF0000"/>
                </a:solidFill>
                <a:latin typeface="Algerian" pitchFamily="82" charset="0"/>
              </a:rPr>
              <a:t>              </a:t>
            </a:r>
            <a:r>
              <a:rPr lang="ru-RU" sz="5400" dirty="0">
                <a:solidFill>
                  <a:srgbClr val="FF3399"/>
                </a:solidFill>
                <a:latin typeface="Algerian" pitchFamily="82" charset="0"/>
              </a:rPr>
              <a:t/>
            </a:r>
            <a:br>
              <a:rPr lang="ru-RU" sz="5400" dirty="0">
                <a:solidFill>
                  <a:srgbClr val="FF3399"/>
                </a:solidFill>
                <a:latin typeface="Algerian" pitchFamily="82" charset="0"/>
              </a:rPr>
            </a:br>
            <a:r>
              <a:rPr lang="ru-RU" sz="5400" dirty="0">
                <a:solidFill>
                  <a:srgbClr val="FF3399"/>
                </a:solidFill>
                <a:latin typeface="Algerian" pitchFamily="82" charset="0"/>
              </a:rPr>
              <a:t>                 </a:t>
            </a:r>
            <a:br>
              <a:rPr lang="ru-RU" sz="5400" dirty="0">
                <a:solidFill>
                  <a:srgbClr val="FF3399"/>
                </a:solidFill>
                <a:latin typeface="Algerian" pitchFamily="82" charset="0"/>
              </a:rPr>
            </a:br>
            <a:r>
              <a:rPr lang="ru-RU" sz="5400" dirty="0">
                <a:solidFill>
                  <a:srgbClr val="FF0000"/>
                </a:solidFill>
                <a:latin typeface="Algerian" pitchFamily="82" charset="0"/>
              </a:rPr>
              <a:t>            </a:t>
            </a:r>
            <a:r>
              <a:rPr lang="ru-RU" sz="3600" dirty="0">
                <a:solidFill>
                  <a:srgbClr val="FF0000"/>
                </a:solidFill>
                <a:latin typeface="Algerian" pitchFamily="82" charset="0"/>
              </a:rPr>
              <a:t>К.Г. Паустовский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329642" cy="135732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Работа в парах</a:t>
            </a:r>
            <a:br>
              <a:rPr lang="ru-RU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3-5 мин.)</a:t>
            </a:r>
            <a:endParaRPr lang="ru-RU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      Проанализировать тексты, выписать безличные глаголы и сделать вывод об их значении.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Значение безличных глаголов</a:t>
            </a:r>
            <a:endParaRPr lang="ru-RU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обозначают явления природы;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обозначают физическое состояние человека;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обозначают душевное состояние человека и его переживания.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Формы безличных глаголов</a:t>
            </a:r>
            <a:endParaRPr lang="ru-RU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могут иметь форму 3-го лица ед. числа настоящего и будущего времени;</a:t>
            </a:r>
          </a:p>
          <a:p>
            <a:pPr>
              <a:buClrTx/>
              <a:buNone/>
            </a:pPr>
            <a:endParaRPr lang="ru-RU" sz="32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могут иметь форму среднего рода ед. числа прошедшего времени.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28698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Сравните предложения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304800" y="27432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1447800" y="26670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1447800" y="28194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7072330" y="2643182"/>
            <a:ext cx="1447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7072330" y="2786058"/>
            <a:ext cx="1447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81000" y="4953000"/>
            <a:ext cx="1447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2057400" y="49530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2057400" y="51054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5943600" y="5257800"/>
            <a:ext cx="1828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5943600" y="5105400"/>
            <a:ext cx="1828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0" y="19812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2800" b="1" dirty="0">
                <a:solidFill>
                  <a:srgbClr val="000099"/>
                </a:solidFill>
              </a:rPr>
              <a:t>Дерево темнеет вдали.</a:t>
            </a:r>
            <a:r>
              <a:rPr lang="ru-RU" sz="2800" dirty="0"/>
              <a:t>   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4343400" y="20574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2800" b="1" dirty="0">
                <a:solidFill>
                  <a:srgbClr val="000099"/>
                </a:solidFill>
              </a:rPr>
              <a:t>В лесу быстро темнеет.</a:t>
            </a: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4267200"/>
            <a:ext cx="3781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C0066"/>
                </a:solidFill>
              </a:rPr>
              <a:t>  Ребёнок не спит.</a:t>
            </a: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4419600" y="4343400"/>
            <a:ext cx="3473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C0066"/>
                </a:solidFill>
              </a:rPr>
              <a:t>  Ему  не  спится.</a:t>
            </a: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1571604" y="1527174"/>
            <a:ext cx="16351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9900"/>
                </a:solidFill>
              </a:rPr>
              <a:t>личный</a:t>
            </a:r>
            <a:r>
              <a:rPr lang="ru-RU" sz="2000" b="1" i="1" dirty="0">
                <a:solidFill>
                  <a:srgbClr val="009900"/>
                </a:solidFill>
              </a:rPr>
              <a:t> </a:t>
            </a:r>
            <a:r>
              <a:rPr lang="ru-RU" sz="2000" b="1" i="1" dirty="0"/>
              <a:t>глагол</a:t>
            </a: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2428860" y="3733800"/>
            <a:ext cx="14287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9900"/>
                </a:solidFill>
              </a:rPr>
              <a:t>личный</a:t>
            </a:r>
            <a:r>
              <a:rPr lang="ru-RU" sz="2000" b="1" i="1" dirty="0"/>
              <a:t> глагол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6858016" y="1295400"/>
            <a:ext cx="228598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9900"/>
                </a:solidFill>
              </a:rPr>
              <a:t>личный</a:t>
            </a:r>
            <a:r>
              <a:rPr lang="ru-RU" sz="2400" b="1" i="1" dirty="0"/>
              <a:t> </a:t>
            </a:r>
            <a:r>
              <a:rPr lang="ru-RU" sz="2000" b="1" i="1" dirty="0"/>
              <a:t>глагол                                                                                                                                       в значении </a:t>
            </a:r>
          </a:p>
          <a:p>
            <a:r>
              <a:rPr lang="ru-RU" sz="2000" b="1" i="1" dirty="0"/>
              <a:t>безличного</a:t>
            </a: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228600" y="56388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/>
              <a:t>Безличный</a:t>
            </a:r>
            <a:r>
              <a:rPr lang="ru-RU" sz="2000" b="1" i="1"/>
              <a:t> глагол, образованный от </a:t>
            </a:r>
            <a:r>
              <a:rPr lang="ru-RU" sz="2400" b="1" i="1"/>
              <a:t>личного</a:t>
            </a:r>
            <a:r>
              <a:rPr lang="ru-RU" sz="2000" b="1" i="1"/>
              <a:t> с помощью суффикса -</a:t>
            </a:r>
            <a:r>
              <a:rPr lang="ru-RU" sz="2400" b="1" i="1"/>
              <a:t>ся</a:t>
            </a:r>
          </a:p>
        </p:txBody>
      </p:sp>
      <p:sp>
        <p:nvSpPr>
          <p:cNvPr id="62485" name="AutoShape 21"/>
          <p:cNvSpPr>
            <a:spLocks noChangeArrowheads="1"/>
          </p:cNvSpPr>
          <p:nvPr/>
        </p:nvSpPr>
        <p:spPr bwMode="auto">
          <a:xfrm rot="-7601734">
            <a:off x="7072313" y="3671887"/>
            <a:ext cx="2209800" cy="1571625"/>
          </a:xfrm>
          <a:prstGeom prst="curvedUpArrow">
            <a:avLst>
              <a:gd name="adj1" fmla="val 28121"/>
              <a:gd name="adj2" fmla="val 56242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6" dur="1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animBg="1"/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82" grpId="0"/>
      <p:bldP spid="624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Запомни!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В значении </a:t>
            </a:r>
            <a:r>
              <a:rPr lang="ru-RU" u="sng" dirty="0" smtClean="0">
                <a:solidFill>
                  <a:schemeClr val="tx1"/>
                </a:solidFill>
              </a:rPr>
              <a:t>безличных</a:t>
            </a:r>
            <a:r>
              <a:rPr lang="ru-RU" dirty="0" smtClean="0">
                <a:solidFill>
                  <a:schemeClr val="tx1"/>
                </a:solidFill>
              </a:rPr>
              <a:t> могут употребляться </a:t>
            </a:r>
            <a:r>
              <a:rPr lang="ru-RU" u="sng" dirty="0" smtClean="0">
                <a:solidFill>
                  <a:schemeClr val="tx1"/>
                </a:solidFill>
              </a:rPr>
              <a:t>личные</a:t>
            </a:r>
            <a:r>
              <a:rPr lang="ru-RU" dirty="0" smtClean="0">
                <a:solidFill>
                  <a:schemeClr val="tx1"/>
                </a:solidFill>
              </a:rPr>
              <a:t> глаголы.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Индивидуальное исследование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(4-5 мин.)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Выполните работу по карточкам и представьте результаты классу.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Итоги исследования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Что вы узнали об особенностях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безличных глаголов и их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выразительных возможностях?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+mn-lt"/>
              </a:rPr>
              <a:t>Итог урока</a:t>
            </a:r>
            <a:endParaRPr lang="ru-RU" sz="4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3116"/>
            <a:ext cx="7929618" cy="20712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Что нового узнали на уроке?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Чему научились?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Что показалось самым трудным? интересным?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+mn-lt"/>
              </a:rPr>
              <a:t>Домашнее задание</a:t>
            </a:r>
            <a:endParaRPr lang="ru-RU" sz="4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8286808" cy="471490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Знать материал урока, дополнить сведениями из параграфа учебника, упр.569</a:t>
            </a:r>
          </a:p>
          <a:p>
            <a:pPr algn="ctr">
              <a:spcBef>
                <a:spcPts val="0"/>
              </a:spcBef>
              <a:buClr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514350" indent="-514350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Составить пейзажную зарисовку (5-7 предложений) с использованием безличных глаголов.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2248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effectLst/>
                <a:latin typeface="+mn-lt"/>
              </a:rPr>
              <a:t>Благодарю за работу</a:t>
            </a:r>
            <a:endParaRPr lang="ru-RU" sz="4400" b="1" i="1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https://img2.goodfon.ru/wallpaper/big/9/ef/les-cvety-derev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35502" cy="572785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6894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0000FF"/>
                </a:solidFill>
                <a:latin typeface="Algerian" pitchFamily="82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Algerian" pitchFamily="82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Constantia" pitchFamily="18" charset="0"/>
              </a:rPr>
              <a:t>В глаголе струится </a:t>
            </a:r>
            <a:br>
              <a:rPr lang="ru-RU" sz="4400" b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Constantia" pitchFamily="18" charset="0"/>
              </a:rPr>
              <a:t>самая алая, самая свежая артериальная кровь языка. Ведь и назначение глагола – выражать само действие!</a:t>
            </a:r>
            <a: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  <a:t>              </a:t>
            </a:r>
            <a:r>
              <a:rPr lang="ru-RU" sz="5400" dirty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Algerian" pitchFamily="82" charset="0"/>
              </a:rPr>
            </a:br>
            <a:r>
              <a:rPr lang="ru-RU" sz="5400" dirty="0">
                <a:solidFill>
                  <a:schemeClr val="tx1"/>
                </a:solidFill>
                <a:latin typeface="Algerian" pitchFamily="82" charset="0"/>
              </a:rPr>
              <a:t>            </a:t>
            </a:r>
            <a:r>
              <a:rPr lang="ru-RU" sz="3600" dirty="0" smtClean="0">
                <a:solidFill>
                  <a:schemeClr val="tx1"/>
                </a:solidFill>
                <a:latin typeface="Algerian" pitchFamily="82" charset="0"/>
              </a:rPr>
              <a:t>А. Югов</a:t>
            </a:r>
            <a:endParaRPr lang="ru-RU" sz="36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405842" cy="30821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nstantia" pitchFamily="18" charset="0"/>
              </a:rPr>
              <a:t>Предмет исследования </a:t>
            </a:r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– глагол</a:t>
            </a:r>
            <a:b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3600" dirty="0" smtClean="0">
                <a:latin typeface="Constantia" pitchFamily="18" charset="0"/>
              </a:rPr>
              <a:t/>
            </a:r>
            <a:br>
              <a:rPr lang="ru-RU" sz="3600" dirty="0" smtClean="0">
                <a:latin typeface="Constantia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Constantia" pitchFamily="18" charset="0"/>
              </a:rPr>
              <a:t>Объект исследования </a:t>
            </a:r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– прозаические </a:t>
            </a:r>
            <a:b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и поэтические тексты</a:t>
            </a:r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405842" cy="2582036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Тринадцатое апреля.</a:t>
            </a:r>
            <a:b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Классная работа.</a:t>
            </a:r>
            <a:endParaRPr lang="ru-RU" sz="44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14309" y="2492375"/>
            <a:ext cx="1713896" cy="1562100"/>
            <a:chOff x="1386" y="1389"/>
            <a:chExt cx="1359" cy="1165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 rot="-2643648">
              <a:off x="1519" y="1525"/>
              <a:ext cx="326" cy="258"/>
              <a:chOff x="2200" y="2795"/>
              <a:chExt cx="326" cy="258"/>
            </a:xfrm>
          </p:grpSpPr>
          <p:sp>
            <p:nvSpPr>
              <p:cNvPr id="5221" name="Rectangle 4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22" name="AutoShape 5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 rot="-5400000">
              <a:off x="1395" y="1831"/>
              <a:ext cx="326" cy="258"/>
              <a:chOff x="2200" y="2795"/>
              <a:chExt cx="326" cy="258"/>
            </a:xfrm>
          </p:grpSpPr>
          <p:sp>
            <p:nvSpPr>
              <p:cNvPr id="3" name="Rectangle 7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20" name="AutoShape 8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9"/>
            <p:cNvGrpSpPr>
              <a:grpSpLocks/>
            </p:cNvGrpSpPr>
            <p:nvPr/>
          </p:nvGrpSpPr>
          <p:grpSpPr bwMode="auto">
            <a:xfrm rot="-7994562">
              <a:off x="1531" y="2149"/>
              <a:ext cx="326" cy="258"/>
              <a:chOff x="2200" y="2795"/>
              <a:chExt cx="326" cy="258"/>
            </a:xfrm>
          </p:grpSpPr>
          <p:sp>
            <p:nvSpPr>
              <p:cNvPr id="4" name="Rectangle 10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" name="AutoShape 11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 rot="10800000">
              <a:off x="1927" y="2296"/>
              <a:ext cx="326" cy="258"/>
              <a:chOff x="2200" y="2795"/>
              <a:chExt cx="326" cy="258"/>
            </a:xfrm>
          </p:grpSpPr>
          <p:sp>
            <p:nvSpPr>
              <p:cNvPr id="5215" name="Rectangle 13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" name="AutoShape 14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 rot="7183556">
              <a:off x="2302" y="2149"/>
              <a:ext cx="326" cy="258"/>
              <a:chOff x="2200" y="2795"/>
              <a:chExt cx="326" cy="258"/>
            </a:xfrm>
          </p:grpSpPr>
          <p:sp>
            <p:nvSpPr>
              <p:cNvPr id="5213" name="Rectangle 16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14" name="AutoShape 17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" name="Group 18"/>
            <p:cNvGrpSpPr>
              <a:grpSpLocks/>
            </p:cNvGrpSpPr>
            <p:nvPr/>
          </p:nvGrpSpPr>
          <p:grpSpPr bwMode="auto">
            <a:xfrm rot="5400000">
              <a:off x="2392" y="1786"/>
              <a:ext cx="326" cy="258"/>
              <a:chOff x="2200" y="2795"/>
              <a:chExt cx="326" cy="258"/>
            </a:xfrm>
          </p:grpSpPr>
          <p:sp>
            <p:nvSpPr>
              <p:cNvPr id="5211" name="Rectangle 19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12" name="AutoShape 20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" name="Group 21"/>
            <p:cNvGrpSpPr>
              <a:grpSpLocks/>
            </p:cNvGrpSpPr>
            <p:nvPr/>
          </p:nvGrpSpPr>
          <p:grpSpPr bwMode="auto">
            <a:xfrm rot="1486509">
              <a:off x="2200" y="1480"/>
              <a:ext cx="326" cy="258"/>
              <a:chOff x="2200" y="2795"/>
              <a:chExt cx="326" cy="258"/>
            </a:xfrm>
          </p:grpSpPr>
          <p:sp>
            <p:nvSpPr>
              <p:cNvPr id="5209" name="Rectangle 22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23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1882" y="1389"/>
              <a:ext cx="326" cy="258"/>
              <a:chOff x="2200" y="2795"/>
              <a:chExt cx="326" cy="258"/>
            </a:xfrm>
          </p:grpSpPr>
          <p:sp>
            <p:nvSpPr>
              <p:cNvPr id="5207" name="Rectangle 25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08" name="AutoShape 26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206" name="Oval 27"/>
            <p:cNvSpPr>
              <a:spLocks noChangeArrowheads="1"/>
            </p:cNvSpPr>
            <p:nvPr/>
          </p:nvSpPr>
          <p:spPr bwMode="auto">
            <a:xfrm>
              <a:off x="1386" y="1448"/>
              <a:ext cx="1359" cy="101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Постоянные </a:t>
              </a:r>
            </a:p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признаки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6572264" y="4071942"/>
            <a:ext cx="2000264" cy="1857388"/>
            <a:chOff x="1429" y="1389"/>
            <a:chExt cx="1255" cy="1165"/>
          </a:xfrm>
        </p:grpSpPr>
        <p:grpSp>
          <p:nvGrpSpPr>
            <p:cNvPr id="28" name="Group 29"/>
            <p:cNvGrpSpPr>
              <a:grpSpLocks/>
            </p:cNvGrpSpPr>
            <p:nvPr/>
          </p:nvGrpSpPr>
          <p:grpSpPr bwMode="auto">
            <a:xfrm rot="-2643648">
              <a:off x="1519" y="1525"/>
              <a:ext cx="326" cy="258"/>
              <a:chOff x="2200" y="2795"/>
              <a:chExt cx="326" cy="258"/>
            </a:xfrm>
          </p:grpSpPr>
          <p:sp>
            <p:nvSpPr>
              <p:cNvPr id="12" name="Rectangle 30"/>
              <p:cNvSpPr>
                <a:spLocks noChangeArrowheads="1"/>
              </p:cNvSpPr>
              <p:nvPr/>
            </p:nvSpPr>
            <p:spPr bwMode="auto">
              <a:xfrm>
                <a:off x="2335" y="2969"/>
                <a:ext cx="48" cy="77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utoShape 31"/>
              <p:cNvSpPr>
                <a:spLocks noChangeArrowheads="1"/>
              </p:cNvSpPr>
              <p:nvPr/>
            </p:nvSpPr>
            <p:spPr bwMode="auto">
              <a:xfrm rot="16200000">
                <a:off x="2270" y="2719"/>
                <a:ext cx="180" cy="324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9" name="Group 32"/>
            <p:cNvGrpSpPr>
              <a:grpSpLocks/>
            </p:cNvGrpSpPr>
            <p:nvPr/>
          </p:nvGrpSpPr>
          <p:grpSpPr bwMode="auto">
            <a:xfrm rot="-5400000">
              <a:off x="1395" y="1831"/>
              <a:ext cx="326" cy="258"/>
              <a:chOff x="2200" y="2795"/>
              <a:chExt cx="326" cy="258"/>
            </a:xfrm>
          </p:grpSpPr>
          <p:sp>
            <p:nvSpPr>
              <p:cNvPr id="5153" name="Rectangle 33"/>
              <p:cNvSpPr>
                <a:spLocks noChangeArrowheads="1"/>
              </p:cNvSpPr>
              <p:nvPr/>
            </p:nvSpPr>
            <p:spPr bwMode="auto">
              <a:xfrm>
                <a:off x="2331" y="2977"/>
                <a:ext cx="46" cy="76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4" name="AutoShape 34"/>
              <p:cNvSpPr>
                <a:spLocks noChangeArrowheads="1"/>
              </p:cNvSpPr>
              <p:nvPr/>
            </p:nvSpPr>
            <p:spPr bwMode="auto">
              <a:xfrm rot="16200000">
                <a:off x="2272" y="2723"/>
                <a:ext cx="182" cy="326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" name="Group 35"/>
            <p:cNvGrpSpPr>
              <a:grpSpLocks/>
            </p:cNvGrpSpPr>
            <p:nvPr/>
          </p:nvGrpSpPr>
          <p:grpSpPr bwMode="auto">
            <a:xfrm rot="-7994562">
              <a:off x="1531" y="2149"/>
              <a:ext cx="326" cy="258"/>
              <a:chOff x="2200" y="2795"/>
              <a:chExt cx="326" cy="258"/>
            </a:xfrm>
          </p:grpSpPr>
          <p:sp>
            <p:nvSpPr>
              <p:cNvPr id="14" name="Rectangle 36"/>
              <p:cNvSpPr>
                <a:spLocks noChangeArrowheads="1"/>
              </p:cNvSpPr>
              <p:nvPr/>
            </p:nvSpPr>
            <p:spPr bwMode="auto">
              <a:xfrm>
                <a:off x="2334" y="2977"/>
                <a:ext cx="46" cy="73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AutoShape 37"/>
              <p:cNvSpPr>
                <a:spLocks noChangeArrowheads="1"/>
              </p:cNvSpPr>
              <p:nvPr/>
            </p:nvSpPr>
            <p:spPr bwMode="auto">
              <a:xfrm rot="16200000">
                <a:off x="2273" y="2722"/>
                <a:ext cx="183" cy="326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1" name="Group 38"/>
            <p:cNvGrpSpPr>
              <a:grpSpLocks/>
            </p:cNvGrpSpPr>
            <p:nvPr/>
          </p:nvGrpSpPr>
          <p:grpSpPr bwMode="auto">
            <a:xfrm rot="10800000">
              <a:off x="1927" y="2296"/>
              <a:ext cx="326" cy="258"/>
              <a:chOff x="2200" y="2795"/>
              <a:chExt cx="326" cy="258"/>
            </a:xfrm>
          </p:grpSpPr>
          <p:sp>
            <p:nvSpPr>
              <p:cNvPr id="16" name="Rectangle 39"/>
              <p:cNvSpPr>
                <a:spLocks noChangeArrowheads="1"/>
              </p:cNvSpPr>
              <p:nvPr/>
            </p:nvSpPr>
            <p:spPr bwMode="auto">
              <a:xfrm>
                <a:off x="2340" y="2972"/>
                <a:ext cx="47" cy="75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0" name="AutoShape 40"/>
              <p:cNvSpPr>
                <a:spLocks noChangeArrowheads="1"/>
              </p:cNvSpPr>
              <p:nvPr/>
            </p:nvSpPr>
            <p:spPr bwMode="auto">
              <a:xfrm rot="16200000">
                <a:off x="2273" y="2719"/>
                <a:ext cx="180" cy="322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52" name="Group 41"/>
            <p:cNvGrpSpPr>
              <a:grpSpLocks/>
            </p:cNvGrpSpPr>
            <p:nvPr/>
          </p:nvGrpSpPr>
          <p:grpSpPr bwMode="auto">
            <a:xfrm rot="7183556">
              <a:off x="2302" y="2149"/>
              <a:ext cx="326" cy="258"/>
              <a:chOff x="2200" y="2795"/>
              <a:chExt cx="326" cy="258"/>
            </a:xfrm>
          </p:grpSpPr>
          <p:sp>
            <p:nvSpPr>
              <p:cNvPr id="17" name="Rectangle 42"/>
              <p:cNvSpPr>
                <a:spLocks noChangeArrowheads="1"/>
              </p:cNvSpPr>
              <p:nvPr/>
            </p:nvSpPr>
            <p:spPr bwMode="auto">
              <a:xfrm>
                <a:off x="2333" y="2978"/>
                <a:ext cx="46" cy="73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3" name="AutoShape 43"/>
              <p:cNvSpPr>
                <a:spLocks noChangeArrowheads="1"/>
              </p:cNvSpPr>
              <p:nvPr/>
            </p:nvSpPr>
            <p:spPr bwMode="auto">
              <a:xfrm rot="16200000">
                <a:off x="2271" y="2728"/>
                <a:ext cx="182" cy="326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61" name="Group 44"/>
            <p:cNvGrpSpPr>
              <a:grpSpLocks/>
            </p:cNvGrpSpPr>
            <p:nvPr/>
          </p:nvGrpSpPr>
          <p:grpSpPr bwMode="auto">
            <a:xfrm rot="5400000">
              <a:off x="2392" y="1786"/>
              <a:ext cx="326" cy="258"/>
              <a:chOff x="2200" y="2795"/>
              <a:chExt cx="326" cy="258"/>
            </a:xfrm>
          </p:grpSpPr>
          <p:sp>
            <p:nvSpPr>
              <p:cNvPr id="5165" name="Rectangle 45"/>
              <p:cNvSpPr>
                <a:spLocks noChangeArrowheads="1"/>
              </p:cNvSpPr>
              <p:nvPr/>
            </p:nvSpPr>
            <p:spPr bwMode="auto">
              <a:xfrm>
                <a:off x="2337" y="2972"/>
                <a:ext cx="46" cy="76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6" name="AutoShape 46"/>
              <p:cNvSpPr>
                <a:spLocks noChangeArrowheads="1"/>
              </p:cNvSpPr>
              <p:nvPr/>
            </p:nvSpPr>
            <p:spPr bwMode="auto">
              <a:xfrm rot="16200000">
                <a:off x="2271" y="2726"/>
                <a:ext cx="182" cy="320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64" name="Group 47"/>
            <p:cNvGrpSpPr>
              <a:grpSpLocks/>
            </p:cNvGrpSpPr>
            <p:nvPr/>
          </p:nvGrpSpPr>
          <p:grpSpPr bwMode="auto">
            <a:xfrm rot="1486509">
              <a:off x="2200" y="1480"/>
              <a:ext cx="326" cy="258"/>
              <a:chOff x="2200" y="2795"/>
              <a:chExt cx="326" cy="258"/>
            </a:xfrm>
          </p:grpSpPr>
          <p:sp>
            <p:nvSpPr>
              <p:cNvPr id="18" name="Rectangle 48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7" cy="77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AutoShape 49"/>
              <p:cNvSpPr>
                <a:spLocks noChangeArrowheads="1"/>
              </p:cNvSpPr>
              <p:nvPr/>
            </p:nvSpPr>
            <p:spPr bwMode="auto">
              <a:xfrm rot="16200000">
                <a:off x="2270" y="2722"/>
                <a:ext cx="179" cy="329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67" name="Group 50"/>
            <p:cNvGrpSpPr>
              <a:grpSpLocks/>
            </p:cNvGrpSpPr>
            <p:nvPr/>
          </p:nvGrpSpPr>
          <p:grpSpPr bwMode="auto">
            <a:xfrm>
              <a:off x="1882" y="1389"/>
              <a:ext cx="326" cy="258"/>
              <a:chOff x="2200" y="2795"/>
              <a:chExt cx="326" cy="258"/>
            </a:xfrm>
          </p:grpSpPr>
          <p:sp>
            <p:nvSpPr>
              <p:cNvPr id="20" name="Rectangle 51"/>
              <p:cNvSpPr>
                <a:spLocks noChangeArrowheads="1"/>
              </p:cNvSpPr>
              <p:nvPr/>
            </p:nvSpPr>
            <p:spPr bwMode="auto">
              <a:xfrm>
                <a:off x="2336" y="2975"/>
                <a:ext cx="48" cy="74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AutoShape 52"/>
              <p:cNvSpPr>
                <a:spLocks noChangeArrowheads="1"/>
              </p:cNvSpPr>
              <p:nvPr/>
            </p:nvSpPr>
            <p:spPr bwMode="auto">
              <a:xfrm rot="16200000">
                <a:off x="2272" y="2723"/>
                <a:ext cx="180" cy="324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3" name="Oval 53"/>
            <p:cNvSpPr>
              <a:spLocks noChangeArrowheads="1"/>
            </p:cNvSpPr>
            <p:nvPr/>
          </p:nvSpPr>
          <p:spPr bwMode="auto">
            <a:xfrm>
              <a:off x="1656" y="1617"/>
              <a:ext cx="817" cy="724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5000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err="1">
                  <a:solidFill>
                    <a:srgbClr val="008000"/>
                  </a:solidFill>
                </a:rPr>
                <a:t>Н</a:t>
              </a:r>
              <a:r>
                <a:rPr lang="ru-RU" b="1" dirty="0" err="1" smtClean="0">
                  <a:solidFill>
                    <a:srgbClr val="008000"/>
                  </a:solidFill>
                </a:rPr>
                <a:t>епост</a:t>
              </a:r>
              <a:r>
                <a:rPr lang="ru-RU" b="1" dirty="0" smtClean="0">
                  <a:solidFill>
                    <a:srgbClr val="008000"/>
                  </a:solidFill>
                </a:rPr>
                <a:t>.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признаки</a:t>
              </a:r>
              <a:endParaRPr lang="ru-RU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5124" name="WordArt 54"/>
          <p:cNvSpPr>
            <a:spLocks noChangeArrowheads="1" noChangeShapeType="1" noTextEdit="1"/>
          </p:cNvSpPr>
          <p:nvPr/>
        </p:nvSpPr>
        <p:spPr bwMode="auto">
          <a:xfrm rot="2947619">
            <a:off x="1645066" y="2845061"/>
            <a:ext cx="2231406" cy="1469894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72018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несовершенный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27" name="WordArt 57"/>
          <p:cNvSpPr>
            <a:spLocks noChangeArrowheads="1" noChangeShapeType="1" noTextEdit="1"/>
          </p:cNvSpPr>
          <p:nvPr/>
        </p:nvSpPr>
        <p:spPr bwMode="auto">
          <a:xfrm rot="-5700787">
            <a:off x="3044412" y="2739748"/>
            <a:ext cx="1747906" cy="848982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1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совершенный</a:t>
            </a:r>
            <a:endParaRPr lang="ru-RU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28" name="AutoShape 58"/>
          <p:cNvSpPr>
            <a:spLocks noChangeArrowheads="1"/>
          </p:cNvSpPr>
          <p:nvPr/>
        </p:nvSpPr>
        <p:spPr bwMode="auto">
          <a:xfrm>
            <a:off x="1763713" y="1916113"/>
            <a:ext cx="2698750" cy="2698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" y="10800"/>
                </a:moveTo>
                <a:cubicBezTo>
                  <a:pt x="191" y="16659"/>
                  <a:pt x="4941" y="21409"/>
                  <a:pt x="10800" y="21409"/>
                </a:cubicBezTo>
                <a:cubicBezTo>
                  <a:pt x="16659" y="21409"/>
                  <a:pt x="21409" y="16659"/>
                  <a:pt x="21409" y="10800"/>
                </a:cubicBezTo>
                <a:cubicBezTo>
                  <a:pt x="21409" y="4941"/>
                  <a:pt x="16659" y="191"/>
                  <a:pt x="10800" y="191"/>
                </a:cubicBezTo>
                <a:cubicBezTo>
                  <a:pt x="4941" y="191"/>
                  <a:pt x="191" y="4941"/>
                  <a:pt x="191" y="10800"/>
                </a:cubicBez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6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71670" y="1214422"/>
            <a:ext cx="1500198" cy="134302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993300"/>
                </a:solidFill>
              </a:rPr>
              <a:t>вид</a:t>
            </a:r>
            <a:endParaRPr lang="ru-RU" sz="2800" b="1" dirty="0">
              <a:solidFill>
                <a:srgbClr val="993300"/>
              </a:solidFill>
            </a:endParaRPr>
          </a:p>
        </p:txBody>
      </p:sp>
      <p:sp>
        <p:nvSpPr>
          <p:cNvPr id="5133" name="AutoShape 63"/>
          <p:cNvSpPr>
            <a:spLocks noChangeArrowheads="1"/>
          </p:cNvSpPr>
          <p:nvPr/>
        </p:nvSpPr>
        <p:spPr bwMode="auto">
          <a:xfrm>
            <a:off x="827088" y="981075"/>
            <a:ext cx="4608512" cy="46069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26" y="10800"/>
                </a:moveTo>
                <a:cubicBezTo>
                  <a:pt x="126" y="16695"/>
                  <a:pt x="4905" y="21474"/>
                  <a:pt x="10800" y="21474"/>
                </a:cubicBezTo>
                <a:cubicBezTo>
                  <a:pt x="16695" y="21474"/>
                  <a:pt x="21474" y="16695"/>
                  <a:pt x="21474" y="10800"/>
                </a:cubicBezTo>
                <a:cubicBezTo>
                  <a:pt x="21474" y="4905"/>
                  <a:pt x="16695" y="126"/>
                  <a:pt x="10800" y="126"/>
                </a:cubicBezTo>
                <a:cubicBezTo>
                  <a:pt x="4905" y="126"/>
                  <a:pt x="126" y="4905"/>
                  <a:pt x="126" y="10800"/>
                </a:cubicBez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>
            <a:off x="3571868" y="4143380"/>
            <a:ext cx="1785949" cy="1714512"/>
          </a:xfrm>
          <a:prstGeom prst="ellipse">
            <a:avLst/>
          </a:prstGeom>
          <a:gradFill rotWithShape="1">
            <a:gsLst>
              <a:gs pos="0">
                <a:srgbClr val="CC0099"/>
              </a:gs>
              <a:gs pos="50000">
                <a:schemeClr val="bg1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80"/>
                </a:solidFill>
              </a:rPr>
              <a:t>переходность</a:t>
            </a:r>
            <a:endParaRPr lang="ru-RU" sz="2000" b="1" dirty="0">
              <a:solidFill>
                <a:srgbClr val="800080"/>
              </a:solidFill>
            </a:endParaRPr>
          </a:p>
        </p:txBody>
      </p:sp>
      <p:sp>
        <p:nvSpPr>
          <p:cNvPr id="5138" name="WordArt 68"/>
          <p:cNvSpPr>
            <a:spLocks noChangeArrowheads="1" noChangeShapeType="1" noTextEdit="1"/>
          </p:cNvSpPr>
          <p:nvPr/>
        </p:nvSpPr>
        <p:spPr bwMode="auto">
          <a:xfrm rot="14316578">
            <a:off x="3352963" y="1958054"/>
            <a:ext cx="2472364" cy="809307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370316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непереходные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39" name="WordArt 69"/>
          <p:cNvSpPr>
            <a:spLocks noChangeArrowheads="1" noChangeShapeType="1" noTextEdit="1"/>
          </p:cNvSpPr>
          <p:nvPr/>
        </p:nvSpPr>
        <p:spPr bwMode="auto">
          <a:xfrm rot="2738741">
            <a:off x="788378" y="4244216"/>
            <a:ext cx="2068107" cy="657211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359185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п</a:t>
            </a: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ереходные 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40" name="AutoShape 70"/>
          <p:cNvSpPr>
            <a:spLocks noChangeArrowheads="1"/>
          </p:cNvSpPr>
          <p:nvPr/>
        </p:nvSpPr>
        <p:spPr bwMode="auto">
          <a:xfrm>
            <a:off x="250825" y="260350"/>
            <a:ext cx="6107125" cy="602617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8" y="10800"/>
                </a:moveTo>
                <a:cubicBezTo>
                  <a:pt x="48" y="16738"/>
                  <a:pt x="4862" y="21552"/>
                  <a:pt x="10800" y="21552"/>
                </a:cubicBezTo>
                <a:cubicBezTo>
                  <a:pt x="16738" y="21552"/>
                  <a:pt x="21552" y="16738"/>
                  <a:pt x="21552" y="10800"/>
                </a:cubicBezTo>
                <a:cubicBezTo>
                  <a:pt x="21552" y="4862"/>
                  <a:pt x="16738" y="48"/>
                  <a:pt x="10800" y="48"/>
                </a:cubicBezTo>
                <a:cubicBezTo>
                  <a:pt x="4862" y="48"/>
                  <a:pt x="48" y="4862"/>
                  <a:pt x="48" y="10800"/>
                </a:cubicBez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Oval 72"/>
          <p:cNvSpPr>
            <a:spLocks noChangeArrowheads="1"/>
          </p:cNvSpPr>
          <p:nvPr/>
        </p:nvSpPr>
        <p:spPr bwMode="auto">
          <a:xfrm>
            <a:off x="214282" y="142852"/>
            <a:ext cx="1785950" cy="1500222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8000"/>
                </a:solidFill>
              </a:rPr>
              <a:t>возвратность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5143" name="WordArt 73"/>
          <p:cNvSpPr>
            <a:spLocks noChangeArrowheads="1" noChangeShapeType="1" noTextEdit="1"/>
          </p:cNvSpPr>
          <p:nvPr/>
        </p:nvSpPr>
        <p:spPr bwMode="auto">
          <a:xfrm rot="4979388">
            <a:off x="-495416" y="3020697"/>
            <a:ext cx="2782693" cy="983937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46640"/>
              </a:avLst>
            </a:prstTxWarp>
          </a:bodyPr>
          <a:lstStyle/>
          <a:p>
            <a:pPr algn="ctr"/>
            <a:r>
              <a:rPr lang="ru-RU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НЕ</a:t>
            </a:r>
            <a:r>
              <a:rPr lang="ru-RU" b="1" kern="10" cap="all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возвратные</a:t>
            </a:r>
            <a:endParaRPr lang="ru-RU" b="1" kern="10" cap="all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51" name="AutoShape 81"/>
          <p:cNvSpPr>
            <a:spLocks noChangeArrowheads="1"/>
          </p:cNvSpPr>
          <p:nvPr/>
        </p:nvSpPr>
        <p:spPr bwMode="auto">
          <a:xfrm>
            <a:off x="6357950" y="3714752"/>
            <a:ext cx="2428892" cy="2643206"/>
          </a:xfrm>
          <a:custGeom>
            <a:avLst/>
            <a:gdLst>
              <a:gd name="T0" fmla="*/ 2147483647 w 21600"/>
              <a:gd name="T1" fmla="*/ 0 h 21600"/>
              <a:gd name="T2" fmla="*/ 2057878454 w 21600"/>
              <a:gd name="T3" fmla="*/ 2147483647 h 21600"/>
              <a:gd name="T4" fmla="*/ 0 w 21600"/>
              <a:gd name="T5" fmla="*/ 2147483647 h 21600"/>
              <a:gd name="T6" fmla="*/ 2057878454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8" y="10800"/>
                </a:moveTo>
                <a:cubicBezTo>
                  <a:pt x="348" y="16572"/>
                  <a:pt x="5028" y="21252"/>
                  <a:pt x="10800" y="21252"/>
                </a:cubicBezTo>
                <a:cubicBezTo>
                  <a:pt x="16572" y="21252"/>
                  <a:pt x="21252" y="16572"/>
                  <a:pt x="21252" y="10800"/>
                </a:cubicBezTo>
                <a:cubicBezTo>
                  <a:pt x="21252" y="5028"/>
                  <a:pt x="16572" y="348"/>
                  <a:pt x="10800" y="348"/>
                </a:cubicBezTo>
                <a:cubicBezTo>
                  <a:pt x="5028" y="348"/>
                  <a:pt x="348" y="5028"/>
                  <a:pt x="348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2" name="Oval 82"/>
          <p:cNvSpPr>
            <a:spLocks noChangeArrowheads="1"/>
          </p:cNvSpPr>
          <p:nvPr/>
        </p:nvSpPr>
        <p:spPr bwMode="auto">
          <a:xfrm>
            <a:off x="6357950" y="3357562"/>
            <a:ext cx="857256" cy="896940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990000"/>
                </a:solidFill>
              </a:rPr>
              <a:t>число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5203" name="Oval 83"/>
          <p:cNvSpPr>
            <a:spLocks noChangeArrowheads="1"/>
          </p:cNvSpPr>
          <p:nvPr/>
        </p:nvSpPr>
        <p:spPr bwMode="auto">
          <a:xfrm>
            <a:off x="5715008" y="5357826"/>
            <a:ext cx="1325568" cy="1357322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наклонение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5204" name="Oval 84"/>
          <p:cNvSpPr>
            <a:spLocks noChangeArrowheads="1"/>
          </p:cNvSpPr>
          <p:nvPr/>
        </p:nvSpPr>
        <p:spPr bwMode="auto">
          <a:xfrm>
            <a:off x="8001024" y="3357562"/>
            <a:ext cx="928694" cy="1000132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время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103" name="Подзаголовок 2"/>
          <p:cNvSpPr txBox="1">
            <a:spLocks/>
          </p:cNvSpPr>
          <p:nvPr/>
        </p:nvSpPr>
        <p:spPr>
          <a:xfrm>
            <a:off x="5000628" y="214290"/>
            <a:ext cx="3929090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</a:rPr>
              <a:t>Галактика Глагола</a:t>
            </a:r>
          </a:p>
        </p:txBody>
      </p:sp>
      <p:sp>
        <p:nvSpPr>
          <p:cNvPr id="104" name="WordArt 73"/>
          <p:cNvSpPr>
            <a:spLocks noChangeArrowheads="1" noChangeShapeType="1" noTextEdit="1"/>
          </p:cNvSpPr>
          <p:nvPr/>
        </p:nvSpPr>
        <p:spPr bwMode="auto">
          <a:xfrm rot="16917838">
            <a:off x="4686386" y="3366821"/>
            <a:ext cx="2329372" cy="688724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46640"/>
              </a:avLst>
            </a:prstTxWarp>
          </a:bodyPr>
          <a:lstStyle/>
          <a:p>
            <a:pPr algn="ctr"/>
            <a:r>
              <a:rPr lang="ru-RU" b="1" kern="10" cap="all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возвратные</a:t>
            </a:r>
            <a:endParaRPr lang="ru-RU" b="1" kern="10" cap="all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5" name="Oval 84"/>
          <p:cNvSpPr>
            <a:spLocks noChangeArrowheads="1"/>
          </p:cNvSpPr>
          <p:nvPr/>
        </p:nvSpPr>
        <p:spPr bwMode="auto">
          <a:xfrm>
            <a:off x="7786710" y="5857892"/>
            <a:ext cx="785818" cy="785818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лицо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106" name="Oval 84"/>
          <p:cNvSpPr>
            <a:spLocks noChangeArrowheads="1"/>
          </p:cNvSpPr>
          <p:nvPr/>
        </p:nvSpPr>
        <p:spPr bwMode="auto">
          <a:xfrm>
            <a:off x="8572464" y="4857760"/>
            <a:ext cx="571536" cy="642942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род</a:t>
            </a:r>
            <a:endParaRPr lang="ru-RU" sz="1600" b="1" dirty="0">
              <a:solidFill>
                <a:srgbClr val="990000"/>
              </a:solidFill>
            </a:endParaRPr>
          </a:p>
        </p:txBody>
      </p:sp>
      <p:grpSp>
        <p:nvGrpSpPr>
          <p:cNvPr id="107" name="Group 91"/>
          <p:cNvGrpSpPr>
            <a:grpSpLocks/>
          </p:cNvGrpSpPr>
          <p:nvPr/>
        </p:nvGrpSpPr>
        <p:grpSpPr bwMode="auto">
          <a:xfrm>
            <a:off x="7715272" y="1357298"/>
            <a:ext cx="866772" cy="1000132"/>
            <a:chOff x="4105" y="2568"/>
            <a:chExt cx="816" cy="848"/>
          </a:xfrm>
        </p:grpSpPr>
        <p:sp>
          <p:nvSpPr>
            <p:cNvPr id="108" name="AutoShape 92"/>
            <p:cNvSpPr>
              <a:spLocks noChangeArrowheads="1"/>
            </p:cNvSpPr>
            <p:nvPr/>
          </p:nvSpPr>
          <p:spPr bwMode="auto">
            <a:xfrm>
              <a:off x="4105" y="2568"/>
              <a:ext cx="816" cy="848"/>
            </a:xfrm>
            <a:prstGeom prst="star16">
              <a:avLst>
                <a:gd name="adj" fmla="val 37500"/>
              </a:avLst>
            </a:prstGeom>
            <a:solidFill>
              <a:schemeClr val="bg1"/>
            </a:solidFill>
            <a:ln w="38100">
              <a:solidFill>
                <a:srgbClr val="3399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" name="AutoShape 93"/>
            <p:cNvSpPr>
              <a:spLocks noChangeArrowheads="1"/>
            </p:cNvSpPr>
            <p:nvPr/>
          </p:nvSpPr>
          <p:spPr bwMode="auto">
            <a:xfrm>
              <a:off x="4241" y="2704"/>
              <a:ext cx="576" cy="576"/>
            </a:xfrm>
            <a:prstGeom prst="star16">
              <a:avLst>
                <a:gd name="adj" fmla="val 37500"/>
              </a:avLst>
            </a:prstGeom>
            <a:solidFill>
              <a:srgbClr val="3399FF"/>
            </a:solidFill>
            <a:ln w="25400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" name="AutoShape 94"/>
            <p:cNvSpPr>
              <a:spLocks noChangeArrowheads="1"/>
            </p:cNvSpPr>
            <p:nvPr/>
          </p:nvSpPr>
          <p:spPr bwMode="auto">
            <a:xfrm>
              <a:off x="4286" y="2795"/>
              <a:ext cx="453" cy="395"/>
            </a:xfrm>
            <a:prstGeom prst="star16">
              <a:avLst>
                <a:gd name="adj" fmla="val 37500"/>
              </a:avLst>
            </a:prstGeom>
            <a:solidFill>
              <a:schemeClr val="bg1"/>
            </a:solidFill>
            <a:ln w="22225">
              <a:solidFill>
                <a:srgbClr val="3399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1" name="WordArt 90"/>
          <p:cNvSpPr>
            <a:spLocks noChangeArrowheads="1" noChangeShapeType="1" noTextEdit="1"/>
          </p:cNvSpPr>
          <p:nvPr/>
        </p:nvSpPr>
        <p:spPr bwMode="auto">
          <a:xfrm rot="-3045274">
            <a:off x="7702668" y="1960185"/>
            <a:ext cx="1327012" cy="39194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спряжение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12" name="AutoShape 95"/>
          <p:cNvSpPr>
            <a:spLocks noChangeArrowheads="1"/>
          </p:cNvSpPr>
          <p:nvPr/>
        </p:nvSpPr>
        <p:spPr bwMode="auto">
          <a:xfrm>
            <a:off x="6000760" y="857232"/>
            <a:ext cx="1428760" cy="1285884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chemeClr val="bg1"/>
              </a:gs>
              <a:gs pos="100000">
                <a:srgbClr val="F711B5"/>
              </a:gs>
            </a:gsLst>
            <a:path path="rect">
              <a:fillToRect l="50000" t="50000" r="50000" b="50000"/>
            </a:path>
          </a:gradFill>
          <a:ln w="28575">
            <a:pattFill prst="wdUpDiag">
              <a:fgClr>
                <a:srgbClr val="FCA2E2"/>
              </a:fgClr>
              <a:bgClr>
                <a:srgbClr val="F711B5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" name="WordArt 96"/>
          <p:cNvSpPr>
            <a:spLocks noChangeArrowheads="1" noChangeShapeType="1" noTextEdit="1"/>
          </p:cNvSpPr>
          <p:nvPr/>
        </p:nvSpPr>
        <p:spPr bwMode="auto">
          <a:xfrm>
            <a:off x="6357950" y="857232"/>
            <a:ext cx="714380" cy="1357322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10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711B5"/>
                </a:solidFill>
                <a:latin typeface="Constantia" pitchFamily="18" charset="0"/>
                <a:cs typeface="Arial"/>
              </a:rPr>
              <a:t>?</a:t>
            </a:r>
            <a:endParaRPr lang="ru-RU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711B5"/>
              </a:solidFill>
              <a:latin typeface="Constantia" pitchFamily="18" charset="0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905776" cy="60007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Смеркается. В бору темнеет.</a:t>
            </a:r>
            <a:b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Пожар зари над ним краснеет.</a:t>
            </a:r>
            <a:b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Во влажной почве лист сухой</a:t>
            </a:r>
            <a:b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Без звука тонет под ногой.</a:t>
            </a:r>
            <a: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Что объединяет данные предложения?</a:t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Какие предложения называются простыми?</a:t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Разделите эти предложения на 2 группы.</a:t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Назовите глаголы.</a:t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Во всех ли случаях можно определить действующее       лицо? </a:t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Как можно назвать  такие глаголы?</a:t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300" dirty="0" smtClean="0">
                <a:solidFill>
                  <a:srgbClr val="FF0000"/>
                </a:solidFill>
                <a:effectLst/>
                <a:latin typeface="+mn-lt"/>
              </a:rPr>
              <a:t>Безличные </a:t>
            </a:r>
            <a:r>
              <a:rPr lang="ru-RU" spc="300" dirty="0" err="1" smtClean="0">
                <a:solidFill>
                  <a:srgbClr val="FF0000"/>
                </a:solidFill>
                <a:effectLst/>
                <a:latin typeface="+mn-lt"/>
              </a:rPr>
              <a:t>глаголы-это</a:t>
            </a:r>
            <a:r>
              <a:rPr lang="ru-RU" spc="300" dirty="0" smtClean="0">
                <a:solidFill>
                  <a:srgbClr val="FF0000"/>
                </a:solidFill>
                <a:effectLst/>
                <a:latin typeface="+mn-lt"/>
              </a:rPr>
              <a:t>...</a:t>
            </a:r>
            <a:endParaRPr lang="ru-RU" spc="300" dirty="0"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ru-RU" sz="3200" dirty="0" smtClean="0">
                <a:solidFill>
                  <a:schemeClr val="bg1"/>
                </a:solidFill>
              </a:rPr>
              <a:t>1. Знать…</a:t>
            </a:r>
          </a:p>
          <a:p>
            <a:pPr marL="514350" indent="-514350" algn="l"/>
            <a:endParaRPr lang="ru-RU" sz="3200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sz="3200" dirty="0" smtClean="0">
                <a:solidFill>
                  <a:schemeClr val="bg1"/>
                </a:solidFill>
              </a:rPr>
              <a:t>2. Уметь…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sz="4800" b="1" dirty="0">
                <a:solidFill>
                  <a:srgbClr val="FF3399"/>
                </a:solidFill>
                <a:latin typeface="Algerian" pitchFamily="82" charset="0"/>
              </a:rPr>
              <a:t>Задачи </a:t>
            </a:r>
            <a:r>
              <a:rPr lang="ru-RU" sz="4800" b="1" dirty="0" smtClean="0">
                <a:solidFill>
                  <a:srgbClr val="FF3399"/>
                </a:solidFill>
                <a:latin typeface="Algerian" pitchFamily="82" charset="0"/>
              </a:rPr>
              <a:t>урока</a:t>
            </a:r>
            <a:endParaRPr lang="ru-RU" sz="4800" b="1" dirty="0">
              <a:solidFill>
                <a:srgbClr val="FF3399"/>
              </a:solidFill>
              <a:latin typeface="Algerian" pitchFamily="8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знать значения безличных глаголов</a:t>
            </a:r>
            <a:r>
              <a:rPr lang="ru-RU" sz="2800" b="1" dirty="0"/>
              <a:t>;</a:t>
            </a:r>
          </a:p>
          <a:p>
            <a:r>
              <a:rPr lang="ru-RU" sz="2800" b="1" dirty="0">
                <a:solidFill>
                  <a:srgbClr val="CC3300"/>
                </a:solidFill>
              </a:rPr>
              <a:t>знать формы безличных глаголов;</a:t>
            </a:r>
          </a:p>
          <a:p>
            <a:r>
              <a:rPr lang="ru-RU" sz="2800" b="1" dirty="0">
                <a:solidFill>
                  <a:srgbClr val="000099"/>
                </a:solidFill>
              </a:rPr>
              <a:t>уметь отличать безличные глаголы от личных глаголов в безличной форме; </a:t>
            </a:r>
          </a:p>
          <a:p>
            <a:r>
              <a:rPr lang="ru-RU" sz="2800" b="1" dirty="0">
                <a:solidFill>
                  <a:srgbClr val="CC0000"/>
                </a:solidFill>
              </a:rPr>
              <a:t>уметь пользоваться безличными глаголами в речи</a:t>
            </a:r>
            <a:r>
              <a:rPr lang="ru-RU" sz="2800" b="1" dirty="0" smtClean="0">
                <a:solidFill>
                  <a:srgbClr val="FF330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FF3300"/>
                </a:solidFill>
              </a:rPr>
              <a:t>       ЗАЧЕМ?....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223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Богатство  русского языка неизмеримо                                             К.Г. Паустовский</vt:lpstr>
      <vt:lpstr>Слайд 2</vt:lpstr>
      <vt:lpstr> В глаголе струится  самая алая, самая свежая артериальная кровь языка. Ведь и назначение глагола – выражать само действие!                           А. Югов</vt:lpstr>
      <vt:lpstr>Предмет исследования – глагол  Объект исследования – прозаические  и поэтические тексты.</vt:lpstr>
      <vt:lpstr>Тринадцатое апреля. Классная работа.</vt:lpstr>
      <vt:lpstr>Слайд 6</vt:lpstr>
      <vt:lpstr>Смеркается. В бору темнеет. Пожар зари над ним краснеет. Во влажной почве лист сухой Без звука тонет под ногой.      - Что объединяет данные предложения?        - Какие предложения называются простыми?        - Разделите эти предложения на 2 группы.        - Назовите глаголы.        - Во всех ли случаях можно определить действующее       лицо?         - Как можно назвать  такие глаголы? </vt:lpstr>
      <vt:lpstr>Безличные глаголы-это...</vt:lpstr>
      <vt:lpstr>Задачи урока</vt:lpstr>
      <vt:lpstr>Работа в парах (3-5 мин.)</vt:lpstr>
      <vt:lpstr>Значение безличных глаголов</vt:lpstr>
      <vt:lpstr>Формы безличных глаголов</vt:lpstr>
      <vt:lpstr>Сравните предложения</vt:lpstr>
      <vt:lpstr>Запомни!  В значении безличных могут употребляться личные глаголы.</vt:lpstr>
      <vt:lpstr>Индивидуальное исследование (4-5 мин.)  Выполните работу по карточкам и представьте результаты классу.</vt:lpstr>
      <vt:lpstr>Итоги исследования  Что вы узнали об особенностях  безличных глаголов и их  выразительных возможностях?</vt:lpstr>
      <vt:lpstr>    Итог урока</vt:lpstr>
      <vt:lpstr>    Домашнее задание</vt:lpstr>
      <vt:lpstr>    Благодарю за работу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евро</cp:lastModifiedBy>
  <cp:revision>50</cp:revision>
  <dcterms:created xsi:type="dcterms:W3CDTF">2011-04-18T16:46:59Z</dcterms:created>
  <dcterms:modified xsi:type="dcterms:W3CDTF">2017-05-11T18:41:19Z</dcterms:modified>
</cp:coreProperties>
</file>