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4" r:id="rId12"/>
    <p:sldId id="277" r:id="rId13"/>
    <p:sldId id="265" r:id="rId14"/>
    <p:sldId id="276" r:id="rId15"/>
    <p:sldId id="266" r:id="rId16"/>
    <p:sldId id="267" r:id="rId17"/>
    <p:sldId id="268" r:id="rId18"/>
    <p:sldId id="275" r:id="rId19"/>
    <p:sldId id="269" r:id="rId20"/>
    <p:sldId id="273" r:id="rId21"/>
    <p:sldId id="270" r:id="rId22"/>
    <p:sldId id="272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1FF091-CDEC-4CF4-A6BA-E407FC9EEA33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E57A74-53C6-41F8-BCDE-51D14E7C6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1285860"/>
            <a:ext cx="7086600" cy="18288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Презентация к уроку химии по теме </a:t>
            </a:r>
            <a:r>
              <a:rPr lang="en-US" sz="4000" dirty="0" smtClean="0">
                <a:solidFill>
                  <a:srgbClr val="FF0000"/>
                </a:solidFill>
              </a:rPr>
              <a:t>“</a:t>
            </a:r>
            <a:r>
              <a:rPr lang="ru-RU" sz="4000" dirty="0" smtClean="0">
                <a:solidFill>
                  <a:srgbClr val="FF0000"/>
                </a:solidFill>
              </a:rPr>
              <a:t>Комплексные соединения</a:t>
            </a:r>
            <a:r>
              <a:rPr lang="en-US" sz="4000" dirty="0" smtClean="0">
                <a:solidFill>
                  <a:srgbClr val="FF0000"/>
                </a:solidFill>
              </a:rPr>
              <a:t>” (11 </a:t>
            </a:r>
            <a:r>
              <a:rPr lang="ru-RU" sz="4000" dirty="0" smtClean="0">
                <a:solidFill>
                  <a:srgbClr val="FF0000"/>
                </a:solidFill>
              </a:rPr>
              <a:t>класс)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786314" y="3643314"/>
            <a:ext cx="4000560" cy="228601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Выполнил: учитель химии МОУ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“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Жарковская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СОШ №1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”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пгт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Жарковский Тверской области </a:t>
            </a:r>
          </a:p>
          <a:p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Спириденков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Сергей  Владимирович.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4341" name="Picture 5" descr="Единственный стобалльник ЕГЭ по химии - выпускник лицея КФ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643314"/>
            <a:ext cx="4286280" cy="30289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571480"/>
            <a:ext cx="8858312" cy="5572164"/>
          </a:xfrm>
        </p:spPr>
        <p:txBody>
          <a:bodyPr/>
          <a:lstStyle/>
          <a:p>
            <a:pPr marL="530352" indent="-457200"/>
            <a:r>
              <a:rPr lang="ru-RU" sz="2400" dirty="0" smtClean="0">
                <a:solidFill>
                  <a:srgbClr val="FFC000"/>
                </a:solidFill>
              </a:rPr>
              <a:t>4. Число свободных </a:t>
            </a:r>
            <a:r>
              <a:rPr lang="ru-RU" sz="2400" dirty="0" err="1" smtClean="0">
                <a:solidFill>
                  <a:srgbClr val="FFC000"/>
                </a:solidFill>
              </a:rPr>
              <a:t>орбиталей</a:t>
            </a:r>
            <a:r>
              <a:rPr lang="ru-RU" sz="2400" dirty="0" smtClean="0">
                <a:solidFill>
                  <a:srgbClr val="FFC000"/>
                </a:solidFill>
              </a:rPr>
              <a:t>, предоставляемых комплексообразователем для </a:t>
            </a:r>
            <a:r>
              <a:rPr lang="ru-RU" sz="2400" dirty="0" err="1" smtClean="0">
                <a:solidFill>
                  <a:srgbClr val="FFC000"/>
                </a:solidFill>
              </a:rPr>
              <a:t>неподеленных</a:t>
            </a:r>
            <a:r>
              <a:rPr lang="ru-RU" sz="2400" dirty="0" smtClean="0">
                <a:solidFill>
                  <a:srgbClr val="FFC000"/>
                </a:solidFill>
              </a:rPr>
              <a:t> электронных пар </a:t>
            </a:r>
            <a:r>
              <a:rPr lang="ru-RU" sz="2400" dirty="0" err="1" smtClean="0">
                <a:solidFill>
                  <a:srgbClr val="FFC000"/>
                </a:solidFill>
              </a:rPr>
              <a:t>лигандов</a:t>
            </a:r>
            <a:r>
              <a:rPr lang="ru-RU" sz="2400" dirty="0" smtClean="0">
                <a:solidFill>
                  <a:srgbClr val="FFC000"/>
                </a:solidFill>
              </a:rPr>
              <a:t>, называется координационным числом (КЧ) комплексообразователя.</a:t>
            </a:r>
          </a:p>
          <a:p>
            <a:pPr marL="530352" indent="-457200"/>
            <a:r>
              <a:rPr lang="ru-RU" sz="2400" dirty="0" smtClean="0">
                <a:solidFill>
                  <a:srgbClr val="FFC000"/>
                </a:solidFill>
              </a:rPr>
              <a:t>5. </a:t>
            </a:r>
            <a:r>
              <a:rPr lang="ru-RU" sz="2400" dirty="0" err="1" smtClean="0">
                <a:solidFill>
                  <a:srgbClr val="FFC000"/>
                </a:solidFill>
              </a:rPr>
              <a:t>Комлесообразователь</a:t>
            </a:r>
            <a:r>
              <a:rPr lang="ru-RU" sz="2400" dirty="0" smtClean="0">
                <a:solidFill>
                  <a:srgbClr val="FFC000"/>
                </a:solidFill>
              </a:rPr>
              <a:t> и </a:t>
            </a:r>
            <a:r>
              <a:rPr lang="ru-RU" sz="2400" dirty="0" err="1" smtClean="0">
                <a:solidFill>
                  <a:srgbClr val="FFC000"/>
                </a:solidFill>
              </a:rPr>
              <a:t>лиганды</a:t>
            </a:r>
            <a:r>
              <a:rPr lang="ru-RU" sz="2400" dirty="0" smtClean="0">
                <a:solidFill>
                  <a:srgbClr val="FFC000"/>
                </a:solidFill>
              </a:rPr>
              <a:t> образуют внутреннюю координационную сферу. В формулах внутренняя сфера заключается в квадратные скобки.</a:t>
            </a:r>
          </a:p>
          <a:p>
            <a:pPr marL="530352" indent="-457200"/>
            <a:r>
              <a:rPr lang="ru-RU" sz="2400" dirty="0" smtClean="0">
                <a:solidFill>
                  <a:srgbClr val="FFC000"/>
                </a:solidFill>
              </a:rPr>
              <a:t>6. Заряд внутренней сферы КС равен алгебраической сумме зарядов всех частиц, образующих внутреннюю сферу КС.</a:t>
            </a:r>
          </a:p>
          <a:p>
            <a:pPr marL="530352" indent="-457200"/>
            <a:r>
              <a:rPr lang="ru-RU" sz="2400" dirty="0" smtClean="0">
                <a:solidFill>
                  <a:srgbClr val="FFC000"/>
                </a:solidFill>
              </a:rPr>
              <a:t>7. Ионы, не разместившиеся во внутренней сфере КС, образуют внешнюю сферу. Суммарный заряд ионов внешней сферы нейтрализует заряд внутренней сферы КС.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01080" cy="428628"/>
          </a:xfrm>
        </p:spPr>
        <p:txBody>
          <a:bodyPr/>
          <a:lstStyle/>
          <a:p>
            <a:pPr algn="ctr"/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Номенклатура комплексных соединений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Сначала называют анион, потом катион, как бы читая формулу КС с конца к началу.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В названиях КС используют числительные: 2 – ДИ; 3 – ТРИ; 4 – ТЕТРА;  5 – ПЕНТА; 6 – ГЕКСА;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Название </a:t>
            </a:r>
            <a:r>
              <a:rPr lang="ru-RU" sz="2400" dirty="0" err="1" smtClean="0">
                <a:solidFill>
                  <a:srgbClr val="FFC000"/>
                </a:solidFill>
              </a:rPr>
              <a:t>лигандов</a:t>
            </a:r>
            <a:r>
              <a:rPr lang="ru-RU" sz="2400" dirty="0" smtClean="0">
                <a:solidFill>
                  <a:srgbClr val="FFC000"/>
                </a:solidFill>
              </a:rPr>
              <a:t>: </a:t>
            </a:r>
            <a:r>
              <a:rPr lang="en-US" sz="2400" dirty="0" smtClean="0">
                <a:solidFill>
                  <a:srgbClr val="FFC000"/>
                </a:solidFill>
              </a:rPr>
              <a:t>H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400" dirty="0" smtClean="0">
                <a:solidFill>
                  <a:srgbClr val="FFC000"/>
                </a:solidFill>
              </a:rPr>
              <a:t>O – </a:t>
            </a:r>
            <a:r>
              <a:rPr lang="ru-RU" sz="2400" dirty="0" smtClean="0">
                <a:solidFill>
                  <a:srgbClr val="FFC000"/>
                </a:solidFill>
              </a:rPr>
              <a:t>АКВА; </a:t>
            </a:r>
            <a:r>
              <a:rPr lang="en-US" sz="2400" dirty="0" smtClean="0">
                <a:solidFill>
                  <a:srgbClr val="FFC000"/>
                </a:solidFill>
              </a:rPr>
              <a:t>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ru-RU" sz="2400" dirty="0" smtClean="0">
                <a:solidFill>
                  <a:srgbClr val="FFC000"/>
                </a:solidFill>
              </a:rPr>
              <a:t> – АММИН; </a:t>
            </a:r>
            <a:r>
              <a:rPr lang="en-US" sz="2400" dirty="0" smtClean="0">
                <a:solidFill>
                  <a:srgbClr val="FFC000"/>
                </a:solidFill>
              </a:rPr>
              <a:t>CO – </a:t>
            </a:r>
            <a:r>
              <a:rPr lang="ru-RU" sz="2400" dirty="0" smtClean="0">
                <a:solidFill>
                  <a:srgbClr val="FFC000"/>
                </a:solidFill>
              </a:rPr>
              <a:t>КАРБОНИЛ; </a:t>
            </a:r>
            <a:r>
              <a:rPr lang="en-US" sz="2400" dirty="0" smtClean="0">
                <a:solidFill>
                  <a:srgbClr val="FFC000"/>
                </a:solidFill>
              </a:rPr>
              <a:t>OH – </a:t>
            </a:r>
            <a:r>
              <a:rPr lang="ru-RU" sz="2400" dirty="0" smtClean="0">
                <a:solidFill>
                  <a:srgbClr val="FFC000"/>
                </a:solidFill>
              </a:rPr>
              <a:t>ГИДРОКСО; </a:t>
            </a:r>
            <a:r>
              <a:rPr lang="en-US" sz="2400" dirty="0" smtClean="0">
                <a:solidFill>
                  <a:srgbClr val="FFC000"/>
                </a:solidFill>
              </a:rPr>
              <a:t>CN – </a:t>
            </a:r>
            <a:r>
              <a:rPr lang="ru-RU" sz="2400" dirty="0" smtClean="0">
                <a:solidFill>
                  <a:srgbClr val="FFC000"/>
                </a:solidFill>
              </a:rPr>
              <a:t>ЦИАНО; </a:t>
            </a:r>
            <a:r>
              <a:rPr lang="en-US" sz="2400" dirty="0" smtClean="0">
                <a:solidFill>
                  <a:srgbClr val="FFC000"/>
                </a:solidFill>
              </a:rPr>
              <a:t>NO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400" dirty="0" smtClean="0">
                <a:solidFill>
                  <a:srgbClr val="FFC000"/>
                </a:solidFill>
              </a:rPr>
              <a:t> – </a:t>
            </a:r>
            <a:r>
              <a:rPr lang="ru-RU" sz="2400" dirty="0" smtClean="0">
                <a:solidFill>
                  <a:srgbClr val="FFC000"/>
                </a:solidFill>
              </a:rPr>
              <a:t>НИТРО; </a:t>
            </a:r>
            <a:r>
              <a:rPr lang="en-US" sz="2400" dirty="0" smtClean="0">
                <a:solidFill>
                  <a:srgbClr val="FFC000"/>
                </a:solidFill>
              </a:rPr>
              <a:t>F</a:t>
            </a:r>
            <a:r>
              <a:rPr lang="ru-RU" sz="2400" dirty="0" smtClean="0">
                <a:solidFill>
                  <a:srgbClr val="FFC000"/>
                </a:solidFill>
              </a:rPr>
              <a:t>;</a:t>
            </a:r>
            <a:r>
              <a:rPr lang="en-US" sz="2400" dirty="0" err="1" smtClean="0">
                <a:solidFill>
                  <a:srgbClr val="FFC000"/>
                </a:solidFill>
              </a:rPr>
              <a:t>Cl</a:t>
            </a:r>
            <a:r>
              <a:rPr lang="ru-RU" sz="2400" dirty="0" smtClean="0">
                <a:solidFill>
                  <a:srgbClr val="FFC000"/>
                </a:solidFill>
              </a:rPr>
              <a:t>;</a:t>
            </a:r>
            <a:r>
              <a:rPr lang="en-US" sz="2400" dirty="0" smtClean="0">
                <a:solidFill>
                  <a:srgbClr val="FFC000"/>
                </a:solidFill>
              </a:rPr>
              <a:t>Br</a:t>
            </a:r>
            <a:r>
              <a:rPr lang="ru-RU" sz="2400" dirty="0" smtClean="0">
                <a:solidFill>
                  <a:srgbClr val="FFC000"/>
                </a:solidFill>
              </a:rPr>
              <a:t>;</a:t>
            </a:r>
            <a:r>
              <a:rPr lang="en-US" sz="2400" dirty="0" smtClean="0">
                <a:solidFill>
                  <a:srgbClr val="FFC000"/>
                </a:solidFill>
              </a:rPr>
              <a:t>I – </a:t>
            </a:r>
            <a:r>
              <a:rPr lang="ru-RU" sz="2400" dirty="0" smtClean="0">
                <a:solidFill>
                  <a:srgbClr val="FFC000"/>
                </a:solidFill>
              </a:rPr>
              <a:t>ФТОРО-;ХЛОРО-;БРОМО-;ЙОДО-; и т.д.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Если центральный ион входит в состав комплексного аниона, то анион называется: 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Fe – </a:t>
            </a:r>
            <a:r>
              <a:rPr lang="ru-RU" sz="2400" dirty="0" smtClean="0">
                <a:solidFill>
                  <a:srgbClr val="FFC000"/>
                </a:solidFill>
              </a:rPr>
              <a:t>феррат;</a:t>
            </a:r>
            <a:r>
              <a:rPr lang="en-US" sz="2400" dirty="0" smtClean="0">
                <a:solidFill>
                  <a:srgbClr val="FFC000"/>
                </a:solidFill>
              </a:rPr>
              <a:t>                  Hg – </a:t>
            </a:r>
            <a:r>
              <a:rPr lang="ru-RU" sz="2400" dirty="0" err="1" smtClean="0">
                <a:solidFill>
                  <a:srgbClr val="FFC000"/>
                </a:solidFill>
              </a:rPr>
              <a:t>меркурат</a:t>
            </a:r>
            <a:r>
              <a:rPr lang="ru-RU" sz="2400" dirty="0" smtClean="0">
                <a:solidFill>
                  <a:srgbClr val="FFC000"/>
                </a:solidFill>
              </a:rPr>
              <a:t>;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en-US" sz="2400" dirty="0" smtClean="0">
                <a:solidFill>
                  <a:srgbClr val="FFC000"/>
                </a:solidFill>
              </a:rPr>
              <a:t>Cu – </a:t>
            </a:r>
            <a:r>
              <a:rPr lang="ru-RU" sz="2400" dirty="0" err="1" smtClean="0">
                <a:solidFill>
                  <a:srgbClr val="FFC000"/>
                </a:solidFill>
              </a:rPr>
              <a:t>купрат</a:t>
            </a:r>
            <a:r>
              <a:rPr lang="ru-RU" sz="2400" dirty="0" smtClean="0">
                <a:solidFill>
                  <a:srgbClr val="FFC000"/>
                </a:solidFill>
              </a:rPr>
              <a:t>;                 </a:t>
            </a:r>
            <a:r>
              <a:rPr lang="en-US" sz="2400" dirty="0" smtClean="0">
                <a:solidFill>
                  <a:srgbClr val="FFC000"/>
                </a:solidFill>
              </a:rPr>
              <a:t>Zn – </a:t>
            </a:r>
            <a:r>
              <a:rPr lang="ru-RU" sz="2400" dirty="0" err="1" smtClean="0">
                <a:solidFill>
                  <a:srgbClr val="FFC000"/>
                </a:solidFill>
              </a:rPr>
              <a:t>цинкат</a:t>
            </a:r>
            <a:r>
              <a:rPr lang="ru-RU" sz="2400" dirty="0" smtClean="0">
                <a:solidFill>
                  <a:srgbClr val="FFC000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Ag – </a:t>
            </a:r>
            <a:r>
              <a:rPr lang="ru-RU" sz="2400" dirty="0" err="1" smtClean="0">
                <a:solidFill>
                  <a:srgbClr val="FFC000"/>
                </a:solidFill>
              </a:rPr>
              <a:t>аргентат</a:t>
            </a:r>
            <a:r>
              <a:rPr lang="ru-RU" sz="2400" dirty="0" smtClean="0">
                <a:solidFill>
                  <a:srgbClr val="FFC000"/>
                </a:solidFill>
              </a:rPr>
              <a:t>;              </a:t>
            </a:r>
            <a:r>
              <a:rPr lang="en-US" sz="2400" dirty="0" smtClean="0">
                <a:solidFill>
                  <a:srgbClr val="FFC000"/>
                </a:solidFill>
              </a:rPr>
              <a:t>Al – </a:t>
            </a:r>
            <a:r>
              <a:rPr lang="ru-RU" sz="2400" dirty="0" smtClean="0">
                <a:solidFill>
                  <a:srgbClr val="FFC000"/>
                </a:solidFill>
              </a:rPr>
              <a:t>алюминат;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Au – </a:t>
            </a:r>
            <a:r>
              <a:rPr lang="ru-RU" sz="2400" dirty="0" err="1" smtClean="0">
                <a:solidFill>
                  <a:srgbClr val="FFC000"/>
                </a:solidFill>
              </a:rPr>
              <a:t>аурат</a:t>
            </a:r>
            <a:r>
              <a:rPr lang="ru-RU" sz="2400" dirty="0" smtClean="0">
                <a:solidFill>
                  <a:srgbClr val="FFC000"/>
                </a:solidFill>
              </a:rPr>
              <a:t>;                   </a:t>
            </a:r>
            <a:r>
              <a:rPr lang="en-US" sz="2400" dirty="0" smtClean="0">
                <a:solidFill>
                  <a:srgbClr val="FFC000"/>
                </a:solidFill>
              </a:rPr>
              <a:t>Cr – </a:t>
            </a:r>
            <a:r>
              <a:rPr lang="ru-RU" sz="2400" dirty="0" smtClean="0">
                <a:solidFill>
                  <a:srgbClr val="FFC000"/>
                </a:solidFill>
              </a:rPr>
              <a:t>хромат; 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Pt – </a:t>
            </a:r>
            <a:r>
              <a:rPr lang="ru-RU" sz="2400" dirty="0" smtClean="0">
                <a:solidFill>
                  <a:srgbClr val="FFC000"/>
                </a:solidFill>
              </a:rPr>
              <a:t>платинат;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r>
              <a:rPr lang="ru-RU" sz="2800" dirty="0" smtClean="0">
                <a:solidFill>
                  <a:srgbClr val="FFC000"/>
                </a:solidFill>
              </a:rPr>
              <a:t>После названия центрального иона в скобках указывается его валентность, равная заряду.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Если центральный ион входит в состав комплексного катиона, то он называется по-русски. 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Примеры: </a:t>
            </a:r>
          </a:p>
          <a:p>
            <a:endParaRPr lang="ru-RU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K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 [Hg  I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 ]   -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dirty="0" err="1" smtClean="0">
                <a:solidFill>
                  <a:srgbClr val="FFC000"/>
                </a:solidFill>
              </a:rPr>
              <a:t>тетрайодомеркурат</a:t>
            </a:r>
            <a:r>
              <a:rPr lang="ru-RU" sz="2800" dirty="0" smtClean="0">
                <a:solidFill>
                  <a:srgbClr val="FFC000"/>
                </a:solidFill>
              </a:rPr>
              <a:t> (</a:t>
            </a:r>
            <a:r>
              <a:rPr lang="en-US" sz="2800" dirty="0" smtClean="0">
                <a:solidFill>
                  <a:srgbClr val="FFC000"/>
                </a:solidFill>
              </a:rPr>
              <a:t>II)</a:t>
            </a:r>
            <a:r>
              <a:rPr lang="ru-RU" sz="2800" dirty="0" smtClean="0">
                <a:solidFill>
                  <a:srgbClr val="FFC000"/>
                </a:solidFill>
              </a:rPr>
              <a:t> калия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endParaRPr lang="ru-RU" sz="2800" dirty="0" smtClean="0">
              <a:solidFill>
                <a:srgbClr val="FFC000"/>
              </a:solidFill>
            </a:endParaRPr>
          </a:p>
          <a:p>
            <a:endParaRPr lang="ru-RU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[Cu  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 ] </a:t>
            </a:r>
            <a:r>
              <a:rPr lang="ru-RU" sz="2800" dirty="0" smtClean="0">
                <a:solidFill>
                  <a:srgbClr val="FFC000"/>
                </a:solidFill>
              </a:rPr>
              <a:t>  </a:t>
            </a:r>
            <a:r>
              <a:rPr lang="en-US" sz="2800" dirty="0" smtClean="0">
                <a:solidFill>
                  <a:srgbClr val="FFC000"/>
                </a:solidFill>
              </a:rPr>
              <a:t>SO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   - </a:t>
            </a:r>
            <a:r>
              <a:rPr lang="ru-RU" sz="2800" dirty="0" smtClean="0">
                <a:solidFill>
                  <a:srgbClr val="FFC000"/>
                </a:solidFill>
              </a:rPr>
              <a:t>сульфат </a:t>
            </a:r>
            <a:r>
              <a:rPr lang="ru-RU" sz="2800" dirty="0" err="1" smtClean="0">
                <a:solidFill>
                  <a:srgbClr val="FFC000"/>
                </a:solidFill>
              </a:rPr>
              <a:t>тетраамминмеди</a:t>
            </a:r>
            <a:r>
              <a:rPr lang="ru-RU" sz="2800" dirty="0" smtClean="0">
                <a:solidFill>
                  <a:srgbClr val="FFC000"/>
                </a:solidFill>
              </a:rPr>
              <a:t> (</a:t>
            </a:r>
            <a:r>
              <a:rPr lang="en-US" sz="2800" dirty="0" smtClean="0">
                <a:solidFill>
                  <a:srgbClr val="FFC000"/>
                </a:solidFill>
              </a:rPr>
              <a:t>II)</a:t>
            </a:r>
          </a:p>
          <a:p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Fe (CO)</a:t>
            </a:r>
            <a:r>
              <a:rPr lang="en-US" sz="1800" dirty="0" smtClean="0">
                <a:solidFill>
                  <a:srgbClr val="FFC000"/>
                </a:solidFill>
              </a:rPr>
              <a:t>5</a:t>
            </a:r>
            <a:r>
              <a:rPr lang="en-US" sz="2800" dirty="0" smtClean="0">
                <a:solidFill>
                  <a:srgbClr val="FFC000"/>
                </a:solidFill>
              </a:rPr>
              <a:t>  - </a:t>
            </a:r>
            <a:r>
              <a:rPr lang="ru-RU" sz="2800" dirty="0" err="1" smtClean="0">
                <a:solidFill>
                  <a:srgbClr val="FFC000"/>
                </a:solidFill>
              </a:rPr>
              <a:t>пентакарбонилжелезо</a:t>
            </a:r>
            <a:r>
              <a:rPr lang="ru-RU" sz="2800" dirty="0" smtClean="0">
                <a:solidFill>
                  <a:srgbClr val="FFC000"/>
                </a:solidFill>
              </a:rPr>
              <a:t> (0).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5000636"/>
            <a:ext cx="2929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000636"/>
            <a:ext cx="2929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0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4000504"/>
            <a:ext cx="3571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2</a:t>
            </a:r>
            <a:r>
              <a:rPr lang="en-US" sz="1100" dirty="0" smtClean="0"/>
              <a:t>-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4000504"/>
            <a:ext cx="3571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2</a:t>
            </a:r>
            <a:r>
              <a:rPr lang="en-US" sz="1100" dirty="0" smtClean="0"/>
              <a:t>+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4000504"/>
            <a:ext cx="2929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000504"/>
            <a:ext cx="3571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+</a:t>
            </a:r>
            <a:r>
              <a:rPr lang="ru-RU" sz="1100" dirty="0" smtClean="0"/>
              <a:t>2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000372"/>
            <a:ext cx="2648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/>
              <a:t>+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3000372"/>
            <a:ext cx="3571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+</a:t>
            </a:r>
            <a:r>
              <a:rPr lang="ru-RU" sz="1100" dirty="0" smtClean="0"/>
              <a:t>2</a:t>
            </a:r>
            <a:endParaRPr lang="ru-RU" sz="11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3000372"/>
            <a:ext cx="4286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2</a:t>
            </a:r>
            <a:r>
              <a:rPr lang="en-US" sz="1100" dirty="0" smtClean="0"/>
              <a:t>-</a:t>
            </a:r>
            <a:endParaRPr lang="ru-RU" sz="1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2928934"/>
            <a:ext cx="292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-</a:t>
            </a:r>
            <a:endParaRPr lang="ru-RU" sz="1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14338"/>
            <a:ext cx="8715436" cy="1390640"/>
          </a:xfrm>
        </p:spPr>
        <p:txBody>
          <a:bodyPr/>
          <a:lstStyle/>
          <a:p>
            <a:pPr marL="342900" indent="-342900" algn="ctr"/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Классификация комплексных соединений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8858312" cy="5572140"/>
          </a:xfrm>
        </p:spPr>
        <p:txBody>
          <a:bodyPr>
            <a:normAutofit/>
          </a:bodyPr>
          <a:lstStyle/>
          <a:p>
            <a:pPr marL="587502" indent="-514350"/>
            <a:r>
              <a:rPr lang="ru-RU" sz="2800" dirty="0" smtClean="0"/>
              <a:t>1. </a:t>
            </a:r>
            <a:r>
              <a:rPr lang="ru-RU" sz="2800" dirty="0" smtClean="0">
                <a:solidFill>
                  <a:srgbClr val="FFC000"/>
                </a:solidFill>
              </a:rPr>
              <a:t>По характеру заряда комплексные частицы различают катионные, анионные и нейтральные комплексы: </a:t>
            </a:r>
          </a:p>
          <a:p>
            <a:pPr marL="587502" indent="-514350"/>
            <a:r>
              <a:rPr lang="ru-RU" sz="2800" dirty="0" smtClean="0">
                <a:solidFill>
                  <a:srgbClr val="FFC000"/>
                </a:solidFill>
              </a:rPr>
              <a:t>а) </a:t>
            </a:r>
            <a:r>
              <a:rPr lang="ru-RU" sz="2800" dirty="0" err="1" smtClean="0">
                <a:solidFill>
                  <a:srgbClr val="FFC000"/>
                </a:solidFill>
              </a:rPr>
              <a:t>Катионые</a:t>
            </a:r>
            <a:r>
              <a:rPr lang="ru-RU" sz="2800" dirty="0" smtClean="0">
                <a:solidFill>
                  <a:srgbClr val="FFC000"/>
                </a:solidFill>
              </a:rPr>
              <a:t> комплексы  </a:t>
            </a:r>
            <a:r>
              <a:rPr lang="ru-RU" sz="2800" dirty="0" err="1" smtClean="0">
                <a:solidFill>
                  <a:srgbClr val="FFC000"/>
                </a:solidFill>
              </a:rPr>
              <a:t>диссоциируют</a:t>
            </a:r>
            <a:r>
              <a:rPr lang="ru-RU" sz="2800" dirty="0" smtClean="0">
                <a:solidFill>
                  <a:srgbClr val="FFC000"/>
                </a:solidFill>
              </a:rPr>
              <a:t> в водных растворах с образованием комплексного катиона :</a:t>
            </a:r>
          </a:p>
          <a:p>
            <a:pPr marL="587502" indent="-514350"/>
            <a:r>
              <a:rPr lang="en-US" sz="2800" dirty="0" smtClean="0">
                <a:solidFill>
                  <a:srgbClr val="FFC000"/>
                </a:solidFill>
              </a:rPr>
              <a:t>[Zn(NH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]Cl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        </a:t>
            </a:r>
            <a:r>
              <a:rPr lang="ru-RU" sz="2800" dirty="0" smtClean="0">
                <a:solidFill>
                  <a:srgbClr val="FFC000"/>
                </a:solidFill>
              </a:rPr>
              <a:t>   </a:t>
            </a:r>
            <a:r>
              <a:rPr lang="en-US" sz="2800" dirty="0" smtClean="0">
                <a:solidFill>
                  <a:srgbClr val="FFC000"/>
                </a:solidFill>
              </a:rPr>
              <a:t>[Zn(NH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   + 2Cl</a:t>
            </a:r>
            <a:r>
              <a:rPr lang="ru-RU" sz="2800" dirty="0" smtClean="0">
                <a:solidFill>
                  <a:srgbClr val="FFC000"/>
                </a:solidFill>
              </a:rPr>
              <a:t> ;</a:t>
            </a:r>
          </a:p>
          <a:p>
            <a:pPr marL="587502" indent="-514350"/>
            <a:r>
              <a:rPr lang="ru-RU" sz="2800" dirty="0" smtClean="0">
                <a:solidFill>
                  <a:srgbClr val="FFC000"/>
                </a:solidFill>
              </a:rPr>
              <a:t>б) Анионные комплексы </a:t>
            </a:r>
            <a:r>
              <a:rPr lang="ru-RU" sz="2800" dirty="0" err="1" smtClean="0">
                <a:solidFill>
                  <a:srgbClr val="FFC000"/>
                </a:solidFill>
              </a:rPr>
              <a:t>диссоциируют</a:t>
            </a:r>
            <a:r>
              <a:rPr lang="ru-RU" sz="2800" dirty="0" smtClean="0">
                <a:solidFill>
                  <a:srgbClr val="FFC000"/>
                </a:solidFill>
              </a:rPr>
              <a:t> с образованием комплексного аниона :</a:t>
            </a:r>
          </a:p>
          <a:p>
            <a:pPr marL="587502" indent="-514350"/>
            <a:r>
              <a:rPr lang="en-US" sz="2800" dirty="0" smtClean="0">
                <a:solidFill>
                  <a:srgbClr val="FFC000"/>
                </a:solidFill>
              </a:rPr>
              <a:t>K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[HgJ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           2K  + [HgJ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  </a:t>
            </a:r>
            <a:r>
              <a:rPr lang="ru-RU" sz="2800" dirty="0" smtClean="0">
                <a:solidFill>
                  <a:srgbClr val="FFC000"/>
                </a:solidFill>
              </a:rPr>
              <a:t>;</a:t>
            </a:r>
          </a:p>
          <a:p>
            <a:pPr marL="587502" indent="-514350"/>
            <a:r>
              <a:rPr lang="ru-RU" sz="2800" dirty="0" smtClean="0">
                <a:solidFill>
                  <a:srgbClr val="FFC000"/>
                </a:solidFill>
              </a:rPr>
              <a:t>в) Нейтральные комплексы не являются электролитами. Их молекулы состоят только из внутренней сферы : </a:t>
            </a:r>
            <a:r>
              <a:rPr lang="en-US" sz="2800" dirty="0" smtClean="0">
                <a:solidFill>
                  <a:srgbClr val="FFC000"/>
                </a:solidFill>
              </a:rPr>
              <a:t>[Pt(NH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Cl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]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857488" y="3357562"/>
            <a:ext cx="64294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857488" y="3500438"/>
            <a:ext cx="64294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72264" y="3071810"/>
            <a:ext cx="2439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-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3000372"/>
            <a:ext cx="1428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3000372"/>
            <a:ext cx="2712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+</a:t>
            </a:r>
            <a:endParaRPr lang="ru-RU" sz="1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000232" y="4786322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2000232" y="4929198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071802" y="4500570"/>
            <a:ext cx="2712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+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442913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2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4429132"/>
            <a:ext cx="2359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-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42852"/>
            <a:ext cx="8786874" cy="6572296"/>
          </a:xfrm>
        </p:spPr>
        <p:txBody>
          <a:bodyPr/>
          <a:lstStyle/>
          <a:p>
            <a:pPr marL="587502" indent="-514350"/>
            <a:r>
              <a:rPr lang="en-US" sz="2400" dirty="0" smtClean="0">
                <a:solidFill>
                  <a:srgbClr val="FFC000"/>
                </a:solidFill>
              </a:rPr>
              <a:t>2</a:t>
            </a:r>
            <a:r>
              <a:rPr lang="ru-RU" sz="2400" dirty="0" smtClean="0">
                <a:solidFill>
                  <a:srgbClr val="FFC000"/>
                </a:solidFill>
              </a:rPr>
              <a:t>. По природе </a:t>
            </a:r>
            <a:r>
              <a:rPr lang="ru-RU" sz="2400" dirty="0" err="1" smtClean="0">
                <a:solidFill>
                  <a:srgbClr val="FFC000"/>
                </a:solidFill>
              </a:rPr>
              <a:t>лигандов</a:t>
            </a:r>
            <a:r>
              <a:rPr lang="ru-RU" sz="2400" dirty="0" smtClean="0">
                <a:solidFill>
                  <a:srgbClr val="FFC000"/>
                </a:solidFill>
              </a:rPr>
              <a:t> различают : </a:t>
            </a: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а) </a:t>
            </a:r>
            <a:r>
              <a:rPr lang="ru-RU" sz="2400" dirty="0" err="1" smtClean="0">
                <a:solidFill>
                  <a:srgbClr val="FFC000"/>
                </a:solidFill>
              </a:rPr>
              <a:t>Аквакомплексы</a:t>
            </a:r>
            <a:r>
              <a:rPr lang="ru-RU" sz="2400" dirty="0" smtClean="0">
                <a:solidFill>
                  <a:srgbClr val="FFC000"/>
                </a:solidFill>
              </a:rPr>
              <a:t> : </a:t>
            </a:r>
            <a:r>
              <a:rPr lang="en-US" sz="2400" dirty="0" smtClean="0">
                <a:solidFill>
                  <a:srgbClr val="FFC000"/>
                </a:solidFill>
              </a:rPr>
              <a:t>[Cr(H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400" dirty="0" smtClean="0">
                <a:solidFill>
                  <a:srgbClr val="FFC000"/>
                </a:solidFill>
              </a:rPr>
              <a:t>O)</a:t>
            </a:r>
            <a:r>
              <a:rPr lang="en-US" sz="1800" dirty="0" smtClean="0">
                <a:solidFill>
                  <a:srgbClr val="FFC000"/>
                </a:solidFill>
              </a:rPr>
              <a:t>6</a:t>
            </a:r>
            <a:r>
              <a:rPr lang="en-US" sz="2400" dirty="0" smtClean="0">
                <a:solidFill>
                  <a:srgbClr val="FFC000"/>
                </a:solidFill>
              </a:rPr>
              <a:t>]Cl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endParaRPr lang="ru-RU" sz="1800" dirty="0" smtClean="0">
              <a:solidFill>
                <a:srgbClr val="FFC000"/>
              </a:solidFill>
            </a:endParaRP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б) Аммиакаты : </a:t>
            </a:r>
            <a:r>
              <a:rPr lang="en-US" sz="2400" dirty="0" smtClean="0">
                <a:solidFill>
                  <a:srgbClr val="FFC000"/>
                </a:solidFill>
              </a:rPr>
              <a:t>[Cu(NH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400" dirty="0" smtClean="0">
                <a:solidFill>
                  <a:srgbClr val="FFC000"/>
                </a:solidFill>
              </a:rPr>
              <a:t>]SO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в) </a:t>
            </a:r>
            <a:r>
              <a:rPr lang="ru-RU" sz="2400" dirty="0" err="1" smtClean="0">
                <a:solidFill>
                  <a:srgbClr val="FFC000"/>
                </a:solidFill>
              </a:rPr>
              <a:t>Ацидокомплексы</a:t>
            </a:r>
            <a:r>
              <a:rPr lang="ru-RU" sz="2400" dirty="0" smtClean="0">
                <a:solidFill>
                  <a:srgbClr val="FFC000"/>
                </a:solidFill>
              </a:rPr>
              <a:t> (комплексы типа двойных солей) : </a:t>
            </a:r>
            <a:r>
              <a:rPr lang="en-US" sz="2400" dirty="0" smtClean="0">
                <a:solidFill>
                  <a:srgbClr val="FFC000"/>
                </a:solidFill>
              </a:rPr>
              <a:t>Na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400" dirty="0" smtClean="0">
                <a:solidFill>
                  <a:srgbClr val="FFC000"/>
                </a:solidFill>
              </a:rPr>
              <a:t>[Co(NO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4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6</a:t>
            </a:r>
            <a:r>
              <a:rPr lang="en-US" sz="2400" dirty="0" smtClean="0">
                <a:solidFill>
                  <a:srgbClr val="FFC000"/>
                </a:solidFill>
              </a:rPr>
              <a:t>]</a:t>
            </a: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г) </a:t>
            </a:r>
            <a:r>
              <a:rPr lang="ru-RU" sz="2400" dirty="0" err="1" smtClean="0">
                <a:solidFill>
                  <a:srgbClr val="FFC000"/>
                </a:solidFill>
              </a:rPr>
              <a:t>Хелатные</a:t>
            </a:r>
            <a:r>
              <a:rPr lang="ru-RU" sz="2400" dirty="0" smtClean="0">
                <a:solidFill>
                  <a:srgbClr val="FFC000"/>
                </a:solidFill>
              </a:rPr>
              <a:t> комплексы или </a:t>
            </a:r>
            <a:r>
              <a:rPr lang="ru-RU" sz="2400" dirty="0" err="1" smtClean="0">
                <a:solidFill>
                  <a:srgbClr val="FFC000"/>
                </a:solidFill>
              </a:rPr>
              <a:t>хелаты</a:t>
            </a:r>
            <a:r>
              <a:rPr lang="ru-RU" sz="2400" dirty="0" smtClean="0">
                <a:solidFill>
                  <a:srgbClr val="FFC000"/>
                </a:solidFill>
              </a:rPr>
              <a:t> –</a:t>
            </a: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устойчивые комплексы</a:t>
            </a: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 металлов с </a:t>
            </a:r>
            <a:r>
              <a:rPr lang="ru-RU" sz="2400" dirty="0" err="1" smtClean="0">
                <a:solidFill>
                  <a:srgbClr val="FFC000"/>
                </a:solidFill>
              </a:rPr>
              <a:t>полидентантными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лигандами</a:t>
            </a:r>
            <a:r>
              <a:rPr lang="ru-RU" sz="2400" dirty="0" smtClean="0">
                <a:solidFill>
                  <a:srgbClr val="FFC000"/>
                </a:solidFill>
              </a:rPr>
              <a:t>,</a:t>
            </a: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 в которых комплексообразователь является</a:t>
            </a:r>
          </a:p>
          <a:p>
            <a:pPr marL="587502" indent="-514350"/>
            <a:r>
              <a:rPr lang="ru-RU" sz="2400" dirty="0" smtClean="0">
                <a:solidFill>
                  <a:srgbClr val="FFC000"/>
                </a:solidFill>
              </a:rPr>
              <a:t> компонентом циклической структуры.</a:t>
            </a:r>
            <a:endParaRPr lang="en-US" sz="2400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C:\Users\Сергей\Desktop\img1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500570"/>
            <a:ext cx="4000528" cy="220734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58246" cy="1500174"/>
          </a:xfrm>
        </p:spPr>
        <p:txBody>
          <a:bodyPr/>
          <a:lstStyle/>
          <a:p>
            <a:pPr algn="ctr"/>
            <a:r>
              <a:rPr lang="ru-RU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Строение комплексных соединений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71546"/>
            <a:ext cx="8715436" cy="5500726"/>
          </a:xfrm>
        </p:spPr>
        <p:txBody>
          <a:bodyPr/>
          <a:lstStyle/>
          <a:p>
            <a:pPr algn="ctr"/>
            <a:endParaRPr lang="ru-RU" sz="1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785926"/>
            <a:ext cx="37862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K</a:t>
            </a:r>
            <a:r>
              <a:rPr lang="en-US" sz="4400" baseline="-25000" dirty="0" smtClean="0">
                <a:solidFill>
                  <a:srgbClr val="FF0000"/>
                </a:solidFill>
              </a:rPr>
              <a:t>3 </a:t>
            </a:r>
            <a:r>
              <a:rPr lang="en-US" sz="4400" dirty="0" smtClean="0">
                <a:solidFill>
                  <a:srgbClr val="FF0000"/>
                </a:solidFill>
              </a:rPr>
              <a:t>[Fe(CN)</a:t>
            </a:r>
            <a:r>
              <a:rPr lang="en-US" sz="4400" baseline="-25000" dirty="0" smtClean="0">
                <a:solidFill>
                  <a:srgbClr val="FF0000"/>
                </a:solidFill>
              </a:rPr>
              <a:t>6</a:t>
            </a:r>
            <a:r>
              <a:rPr lang="en-US" sz="4400" dirty="0" smtClean="0">
                <a:solidFill>
                  <a:srgbClr val="FF0000"/>
                </a:solidFill>
              </a:rPr>
              <a:t>]</a:t>
            </a:r>
            <a:endParaRPr lang="ru-RU" sz="4400" dirty="0" smtClean="0">
              <a:solidFill>
                <a:srgbClr val="FF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857620" y="1071546"/>
            <a:ext cx="2571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Внутренняя сфера</a:t>
            </a:r>
          </a:p>
        </p:txBody>
      </p:sp>
      <p:sp>
        <p:nvSpPr>
          <p:cNvPr id="6" name="AutoShape 9"/>
          <p:cNvSpPr>
            <a:spLocks/>
          </p:cNvSpPr>
          <p:nvPr/>
        </p:nvSpPr>
        <p:spPr bwMode="auto">
          <a:xfrm rot="5400000">
            <a:off x="4822033" y="535761"/>
            <a:ext cx="214313" cy="2286015"/>
          </a:xfrm>
          <a:prstGeom prst="leftBrace">
            <a:avLst>
              <a:gd name="adj1" fmla="val 188949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714348" y="857232"/>
            <a:ext cx="25003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Внешняя 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сфера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500298" y="1643050"/>
            <a:ext cx="642942" cy="21431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28992" y="2857496"/>
            <a:ext cx="16094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Ион-</a:t>
            </a:r>
          </a:p>
          <a:p>
            <a:pPr algn="ctr"/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Комплексо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  <a:p>
            <a:pPr algn="ctr"/>
            <a:r>
              <a:rPr lang="ru-RU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образователь</a:t>
            </a:r>
            <a:endParaRPr lang="ru-RU" sz="2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3929058" y="2643182"/>
            <a:ext cx="571504" cy="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286512" y="2857496"/>
            <a:ext cx="26409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Координационное 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число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>
            <a:off x="5929322" y="2500306"/>
            <a:ext cx="500066" cy="3571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143504" y="3286125"/>
            <a:ext cx="17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Лиганды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6200000" flipV="1">
            <a:off x="5036347" y="2536025"/>
            <a:ext cx="785818" cy="57150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2857488" y="4000504"/>
            <a:ext cx="37862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[Cu(NH</a:t>
            </a:r>
            <a:r>
              <a:rPr lang="en-US" sz="4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en-US" sz="4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</a:t>
            </a:r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]Cl</a:t>
            </a:r>
            <a:r>
              <a:rPr lang="en-US" sz="4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3571868" y="3857628"/>
            <a:ext cx="357190" cy="35719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4429124" y="3714752"/>
            <a:ext cx="1071570" cy="42862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9"/>
          <p:cNvSpPr>
            <a:spLocks/>
          </p:cNvSpPr>
          <p:nvPr/>
        </p:nvSpPr>
        <p:spPr bwMode="auto">
          <a:xfrm rot="5400000" flipH="1">
            <a:off x="4179091" y="3750471"/>
            <a:ext cx="214314" cy="2428892"/>
          </a:xfrm>
          <a:prstGeom prst="leftBrace">
            <a:avLst>
              <a:gd name="adj1" fmla="val 188949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000364" y="5214950"/>
            <a:ext cx="2571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Внутренняя сфера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5786446" y="5143512"/>
            <a:ext cx="15001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Внешняя </a:t>
            </a:r>
          </a:p>
          <a:p>
            <a:pPr algn="ctr"/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сфера</a:t>
            </a:r>
          </a:p>
        </p:txBody>
      </p:sp>
      <p:cxnSp>
        <p:nvCxnSpPr>
          <p:cNvPr id="32" name="Прямая со стрелкой 31"/>
          <p:cNvCxnSpPr>
            <a:stCxn id="28" idx="0"/>
          </p:cNvCxnSpPr>
          <p:nvPr/>
        </p:nvCxnSpPr>
        <p:spPr>
          <a:xfrm rot="16200000" flipV="1">
            <a:off x="6018620" y="4625587"/>
            <a:ext cx="428628" cy="60722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429552" cy="1285884"/>
          </a:xfrm>
        </p:spPr>
        <p:txBody>
          <a:bodyPr/>
          <a:lstStyle/>
          <a:p>
            <a:pPr algn="ctr"/>
            <a:r>
              <a:rPr lang="ru-RU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Механизм образования комплексного иона</a:t>
            </a:r>
            <a:endParaRPr lang="ru-RU" sz="4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357298"/>
            <a:ext cx="8858312" cy="53578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4282" y="714356"/>
            <a:ext cx="18646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[Al(OH)</a:t>
            </a:r>
            <a:r>
              <a:rPr lang="en-US" sz="2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r>
              <a:rPr lang="en-US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57224" y="1142984"/>
          <a:ext cx="7339013" cy="1727200"/>
        </p:xfrm>
        <a:graphic>
          <a:graphicData uri="http://schemas.openxmlformats.org/presentationml/2006/ole">
            <p:oleObj spid="_x0000_s2050" name="CS ChemDraw Drawing" r:id="rId3" imgW="3294360" imgH="77472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85786" y="2571744"/>
          <a:ext cx="7345363" cy="1892300"/>
        </p:xfrm>
        <a:graphic>
          <a:graphicData uri="http://schemas.openxmlformats.org/presentationml/2006/ole">
            <p:oleObj spid="_x0000_s2051" name="CS ChemDraw Drawing" r:id="rId4" imgW="3017520" imgH="77724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57224" y="4086225"/>
          <a:ext cx="6503987" cy="2771775"/>
        </p:xfrm>
        <a:graphic>
          <a:graphicData uri="http://schemas.openxmlformats.org/presentationml/2006/ole">
            <p:oleObj spid="_x0000_s2052" name="CS ChemDraw Drawing" r:id="rId5" imgW="3017520" imgH="1285200" progId="">
              <p:embed/>
            </p:oleObj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086600" cy="1828800"/>
          </a:xfrm>
        </p:spPr>
        <p:txBody>
          <a:bodyPr/>
          <a:lstStyle/>
          <a:p>
            <a:pPr algn="ctr"/>
            <a:r>
              <a:rPr lang="ru-RU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Химические свойства комплексных соединений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14422"/>
            <a:ext cx="8858312" cy="5500726"/>
          </a:xfrm>
        </p:spPr>
        <p:txBody>
          <a:bodyPr>
            <a:normAutofit/>
          </a:bodyPr>
          <a:lstStyle/>
          <a:p>
            <a:pPr marL="530352" indent="-457200"/>
            <a:r>
              <a:rPr lang="ru-RU" sz="2800" dirty="0" smtClean="0">
                <a:solidFill>
                  <a:srgbClr val="FFC000"/>
                </a:solidFill>
              </a:rPr>
              <a:t>1. Диссоциация : </a:t>
            </a:r>
            <a:r>
              <a:rPr lang="en-US" sz="2800" dirty="0" smtClean="0">
                <a:solidFill>
                  <a:srgbClr val="FFC000"/>
                </a:solidFill>
              </a:rPr>
              <a:t>[Cu(NH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]SO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          [Cu(NH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 +SO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</a:p>
          <a:p>
            <a:pPr marL="530352" indent="-457200"/>
            <a:r>
              <a:rPr lang="ru-RU" sz="2800" dirty="0" smtClean="0">
                <a:solidFill>
                  <a:srgbClr val="FFC000"/>
                </a:solidFill>
              </a:rPr>
              <a:t>Внутренняя сфера практически не </a:t>
            </a:r>
            <a:r>
              <a:rPr lang="ru-RU" sz="2800" dirty="0" err="1" smtClean="0">
                <a:solidFill>
                  <a:srgbClr val="FFC000"/>
                </a:solidFill>
              </a:rPr>
              <a:t>диссоциирует</a:t>
            </a:r>
            <a:r>
              <a:rPr lang="ru-RU" sz="2800" dirty="0" smtClean="0">
                <a:solidFill>
                  <a:srgbClr val="FFC000"/>
                </a:solidFill>
              </a:rPr>
              <a:t>.</a:t>
            </a:r>
          </a:p>
          <a:p>
            <a:pPr marL="530352" indent="-457200"/>
            <a:r>
              <a:rPr lang="ru-RU" sz="2800" dirty="0" smtClean="0">
                <a:solidFill>
                  <a:srgbClr val="FFC000"/>
                </a:solidFill>
              </a:rPr>
              <a:t>2. Реакции по внешней сфере : </a:t>
            </a:r>
          </a:p>
          <a:p>
            <a:pPr marL="530352" indent="-457200"/>
            <a:r>
              <a:rPr lang="en-US" sz="2800" dirty="0" smtClean="0">
                <a:solidFill>
                  <a:srgbClr val="FFC000"/>
                </a:solidFill>
              </a:rPr>
              <a:t>FeCl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 + K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[Fe(CN)</a:t>
            </a:r>
            <a:r>
              <a:rPr lang="en-US" sz="1800" dirty="0" smtClean="0">
                <a:solidFill>
                  <a:srgbClr val="FFC000"/>
                </a:solidFill>
              </a:rPr>
              <a:t>6</a:t>
            </a:r>
            <a:r>
              <a:rPr lang="en-US" sz="2800" dirty="0" smtClean="0">
                <a:solidFill>
                  <a:srgbClr val="FFC000"/>
                </a:solidFill>
              </a:rPr>
              <a:t>]             </a:t>
            </a:r>
            <a:r>
              <a:rPr lang="en-US" sz="2800" dirty="0" err="1" smtClean="0">
                <a:solidFill>
                  <a:srgbClr val="FFC000"/>
                </a:solidFill>
              </a:rPr>
              <a:t>KFe</a:t>
            </a:r>
            <a:r>
              <a:rPr lang="en-US" sz="2800" dirty="0" smtClean="0">
                <a:solidFill>
                  <a:srgbClr val="FFC000"/>
                </a:solidFill>
              </a:rPr>
              <a:t>[Fe(CN)</a:t>
            </a:r>
            <a:r>
              <a:rPr lang="en-US" sz="1800" dirty="0" smtClean="0">
                <a:solidFill>
                  <a:srgbClr val="FFC000"/>
                </a:solidFill>
              </a:rPr>
              <a:t>6</a:t>
            </a:r>
            <a:r>
              <a:rPr lang="en-US" sz="2800" dirty="0" smtClean="0">
                <a:solidFill>
                  <a:srgbClr val="FFC000"/>
                </a:solidFill>
              </a:rPr>
              <a:t>]     </a:t>
            </a:r>
            <a:r>
              <a:rPr lang="ru-RU" sz="2800" dirty="0" smtClean="0">
                <a:solidFill>
                  <a:srgbClr val="FFC000"/>
                </a:solidFill>
              </a:rPr>
              <a:t>  </a:t>
            </a:r>
            <a:r>
              <a:rPr lang="en-US" sz="2800" dirty="0" smtClean="0">
                <a:solidFill>
                  <a:srgbClr val="FFC000"/>
                </a:solidFill>
              </a:rPr>
              <a:t>+ 3KCl </a:t>
            </a:r>
          </a:p>
          <a:p>
            <a:pPr marL="530352" indent="-457200"/>
            <a:r>
              <a:rPr lang="en-US" sz="2800" dirty="0" smtClean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ru-RU" sz="2800" dirty="0" smtClean="0">
                <a:solidFill>
                  <a:srgbClr val="0070C0"/>
                </a:solidFill>
              </a:rPr>
              <a:t> синий</a:t>
            </a:r>
          </a:p>
          <a:p>
            <a:pPr marL="530352" indent="-457200"/>
            <a:r>
              <a:rPr lang="en-US" sz="2800" dirty="0" smtClean="0">
                <a:solidFill>
                  <a:srgbClr val="FFC000"/>
                </a:solidFill>
              </a:rPr>
              <a:t>[Cu(NH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]SO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 + BaCl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           [Cu(NH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]Cl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 +BaSO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</a:p>
          <a:p>
            <a:pPr marL="530352" indent="-457200"/>
            <a:r>
              <a:rPr lang="en-US" sz="2800" dirty="0" smtClean="0">
                <a:solidFill>
                  <a:srgbClr val="FFC000"/>
                </a:solidFill>
              </a:rPr>
              <a:t>3</a:t>
            </a:r>
            <a:r>
              <a:rPr lang="ru-RU" sz="2800" dirty="0" smtClean="0">
                <a:solidFill>
                  <a:srgbClr val="FFC000"/>
                </a:solidFill>
              </a:rPr>
              <a:t>. Реакции с участием </a:t>
            </a:r>
            <a:r>
              <a:rPr lang="ru-RU" sz="2800" dirty="0" err="1" smtClean="0">
                <a:solidFill>
                  <a:srgbClr val="FFC000"/>
                </a:solidFill>
              </a:rPr>
              <a:t>лигандов</a:t>
            </a:r>
            <a:r>
              <a:rPr lang="ru-RU" sz="2800" dirty="0" smtClean="0">
                <a:solidFill>
                  <a:srgbClr val="FFC000"/>
                </a:solidFill>
              </a:rPr>
              <a:t> : </a:t>
            </a:r>
          </a:p>
          <a:p>
            <a:pPr marL="530352" indent="-457200"/>
            <a:r>
              <a:rPr lang="en-US" sz="2800" dirty="0" smtClean="0">
                <a:solidFill>
                  <a:srgbClr val="FFC000"/>
                </a:solidFill>
              </a:rPr>
              <a:t>[Pt(NH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]Cl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 + 2HCl            [Pt(NH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)2Cl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>
                <a:solidFill>
                  <a:srgbClr val="FFC000"/>
                </a:solidFill>
              </a:rPr>
              <a:t>] + 2NH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2800" dirty="0" smtClean="0">
                <a:solidFill>
                  <a:srgbClr val="FFC000"/>
                </a:solidFill>
              </a:rPr>
              <a:t>Cl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643570" y="1428736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5643570" y="1571612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765370" y="1000108"/>
            <a:ext cx="3786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2- 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100010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2+</a:t>
            </a:r>
            <a:endParaRPr lang="ru-RU" sz="1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786182" y="3071810"/>
            <a:ext cx="642942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822297" y="3036091"/>
            <a:ext cx="35798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14810" y="4071942"/>
            <a:ext cx="571504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8394727" y="4035429"/>
            <a:ext cx="35719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143372" y="5072074"/>
            <a:ext cx="500066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714356"/>
            <a:ext cx="8644030" cy="5857916"/>
          </a:xfrm>
        </p:spPr>
        <p:txBody>
          <a:bodyPr/>
          <a:lstStyle/>
          <a:p>
            <a:pPr marL="530352" indent="-457200"/>
            <a:r>
              <a:rPr lang="en-US" sz="3200" dirty="0" smtClean="0">
                <a:solidFill>
                  <a:srgbClr val="FFC000"/>
                </a:solidFill>
              </a:rPr>
              <a:t>4</a:t>
            </a:r>
            <a:r>
              <a:rPr lang="ru-RU" sz="3200" dirty="0" smtClean="0">
                <a:solidFill>
                  <a:srgbClr val="FFC000"/>
                </a:solidFill>
              </a:rPr>
              <a:t>. Реакции по центральному иону : </a:t>
            </a:r>
          </a:p>
          <a:p>
            <a:pPr marL="530352" indent="-457200"/>
            <a:r>
              <a:rPr lang="ru-RU" sz="3200" dirty="0" smtClean="0">
                <a:solidFill>
                  <a:srgbClr val="FFC000"/>
                </a:solidFill>
              </a:rPr>
              <a:t>а) Обменные : </a:t>
            </a:r>
          </a:p>
          <a:p>
            <a:pPr marL="530352" indent="-457200"/>
            <a:r>
              <a:rPr lang="en-US" sz="3200" dirty="0" smtClean="0">
                <a:solidFill>
                  <a:srgbClr val="FFC000"/>
                </a:solidFill>
              </a:rPr>
              <a:t>[Ag(NH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32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]</a:t>
            </a:r>
            <a:r>
              <a:rPr lang="en-US" sz="3200" dirty="0" err="1" smtClean="0">
                <a:solidFill>
                  <a:srgbClr val="FFC000"/>
                </a:solidFill>
              </a:rPr>
              <a:t>Cl</a:t>
            </a:r>
            <a:r>
              <a:rPr lang="en-US" sz="3200" dirty="0" smtClean="0">
                <a:solidFill>
                  <a:srgbClr val="FFC000"/>
                </a:solidFill>
              </a:rPr>
              <a:t> + KI            </a:t>
            </a:r>
            <a:r>
              <a:rPr lang="en-US" sz="3200" dirty="0" err="1" smtClean="0">
                <a:solidFill>
                  <a:srgbClr val="FFC000"/>
                </a:solidFill>
              </a:rPr>
              <a:t>AgI</a:t>
            </a:r>
            <a:r>
              <a:rPr lang="en-US" sz="3200" dirty="0" smtClean="0">
                <a:solidFill>
                  <a:srgbClr val="FFC000"/>
                </a:solidFill>
              </a:rPr>
              <a:t>     + </a:t>
            </a:r>
            <a:r>
              <a:rPr lang="en-US" sz="3200" dirty="0" err="1" smtClean="0">
                <a:solidFill>
                  <a:srgbClr val="FFC000"/>
                </a:solidFill>
              </a:rPr>
              <a:t>KCl</a:t>
            </a:r>
            <a:r>
              <a:rPr lang="en-US" sz="3200" dirty="0" smtClean="0">
                <a:solidFill>
                  <a:srgbClr val="FFC000"/>
                </a:solidFill>
              </a:rPr>
              <a:t> +2NH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</a:p>
          <a:p>
            <a:pPr marL="530352" indent="-457200"/>
            <a:r>
              <a:rPr lang="en-US" sz="3200" dirty="0" smtClean="0">
                <a:solidFill>
                  <a:srgbClr val="FFC000"/>
                </a:solidFill>
              </a:rPr>
              <a:t>                                            </a:t>
            </a:r>
            <a:r>
              <a:rPr lang="ru-RU" sz="3200" dirty="0" smtClean="0">
                <a:solidFill>
                  <a:srgbClr val="FFFF00"/>
                </a:solidFill>
              </a:rPr>
              <a:t>желтый</a:t>
            </a:r>
          </a:p>
          <a:p>
            <a:pPr marL="530352" indent="-457200"/>
            <a:r>
              <a:rPr lang="ru-RU" sz="3200" dirty="0" smtClean="0">
                <a:solidFill>
                  <a:srgbClr val="FFC000"/>
                </a:solidFill>
              </a:rPr>
              <a:t>б) ОВР : </a:t>
            </a:r>
          </a:p>
          <a:p>
            <a:pPr marL="530352" indent="-457200"/>
            <a:r>
              <a:rPr lang="ru-RU" sz="32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[Ag(NH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32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]OH + R – COH          2Ag   +         R – COONH</a:t>
            </a:r>
            <a:r>
              <a:rPr lang="en-US" sz="1800" dirty="0" smtClean="0">
                <a:solidFill>
                  <a:srgbClr val="FFC000"/>
                </a:solidFill>
              </a:rPr>
              <a:t>4</a:t>
            </a:r>
            <a:r>
              <a:rPr lang="en-US" sz="3200" dirty="0" smtClean="0">
                <a:solidFill>
                  <a:srgbClr val="FFC000"/>
                </a:solidFill>
              </a:rPr>
              <a:t> + H</a:t>
            </a: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O + 3NH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</a:p>
          <a:p>
            <a:pPr marL="530352" indent="-457200"/>
            <a:r>
              <a:rPr lang="en-US" sz="3200" dirty="0" smtClean="0">
                <a:solidFill>
                  <a:srgbClr val="FFC000"/>
                </a:solidFill>
              </a:rPr>
              <a:t>                                                     </a:t>
            </a:r>
            <a:endParaRPr lang="ru-RU" sz="3200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071934" y="2143116"/>
            <a:ext cx="57150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5715008" y="2214554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7037405" y="3963991"/>
            <a:ext cx="35719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3570" y="3929066"/>
            <a:ext cx="57150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786446" y="357187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sz="900" dirty="0" smtClean="0">
                <a:solidFill>
                  <a:schemeClr val="bg1"/>
                </a:solidFill>
              </a:rPr>
              <a:t>0</a:t>
            </a:r>
            <a:endParaRPr lang="ru-RU" sz="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142900"/>
            <a:ext cx="7086600" cy="1828800"/>
          </a:xfrm>
        </p:spPr>
        <p:txBody>
          <a:bodyPr/>
          <a:lstStyle/>
          <a:p>
            <a:pPr algn="ctr"/>
            <a:r>
              <a:rPr lang="ru-RU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Получение комплексных соединений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8786874" cy="5500726"/>
          </a:xfrm>
        </p:spPr>
        <p:txBody>
          <a:bodyPr>
            <a:normAutofit/>
          </a:bodyPr>
          <a:lstStyle/>
          <a:p>
            <a:pPr marL="530352" indent="-457200"/>
            <a:r>
              <a:rPr lang="en-US" sz="2400" dirty="0" smtClean="0">
                <a:solidFill>
                  <a:srgbClr val="FFC000"/>
                </a:solidFill>
              </a:rPr>
              <a:t>1. </a:t>
            </a:r>
            <a:r>
              <a:rPr lang="ru-RU" sz="2400" dirty="0" smtClean="0">
                <a:solidFill>
                  <a:srgbClr val="FFC000"/>
                </a:solidFill>
              </a:rPr>
              <a:t>Растворение нерастворимых в воде гидроксидов в водном аммиаке - образование комплексных оснований: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err="1" smtClean="0">
                <a:solidFill>
                  <a:srgbClr val="FFC000"/>
                </a:solidFill>
              </a:rPr>
              <a:t>Cu</a:t>
            </a:r>
            <a:r>
              <a:rPr lang="ru-RU" sz="2400" dirty="0" smtClean="0">
                <a:solidFill>
                  <a:srgbClr val="FFC000"/>
                </a:solidFill>
              </a:rPr>
              <a:t>(OH)</a:t>
            </a:r>
            <a:r>
              <a:rPr lang="ru-RU" sz="1400" dirty="0" smtClean="0">
                <a:solidFill>
                  <a:srgbClr val="FFC000"/>
                </a:solidFill>
              </a:rPr>
              <a:t>2</a:t>
            </a:r>
            <a:r>
              <a:rPr lang="ru-RU" sz="2400" dirty="0" smtClean="0">
                <a:solidFill>
                  <a:srgbClr val="FFC000"/>
                </a:solidFill>
              </a:rPr>
              <a:t> + 4NH</a:t>
            </a:r>
            <a:r>
              <a:rPr lang="ru-RU" sz="1400" dirty="0" smtClean="0">
                <a:solidFill>
                  <a:srgbClr val="FFC000"/>
                </a:solidFill>
              </a:rPr>
              <a:t>3</a:t>
            </a:r>
            <a:r>
              <a:rPr lang="ru-RU" sz="2400" dirty="0" smtClean="0">
                <a:solidFill>
                  <a:srgbClr val="FFC000"/>
                </a:solidFill>
              </a:rPr>
              <a:t> = [</a:t>
            </a:r>
            <a:r>
              <a:rPr lang="ru-RU" sz="2400" dirty="0" err="1" smtClean="0">
                <a:solidFill>
                  <a:srgbClr val="FFC000"/>
                </a:solidFill>
              </a:rPr>
              <a:t>Cu</a:t>
            </a:r>
            <a:r>
              <a:rPr lang="ru-RU" sz="2400" dirty="0" smtClean="0">
                <a:solidFill>
                  <a:srgbClr val="FFC000"/>
                </a:solidFill>
              </a:rPr>
              <a:t>(NH3)</a:t>
            </a:r>
            <a:r>
              <a:rPr lang="ru-RU" sz="1400" dirty="0" smtClean="0">
                <a:solidFill>
                  <a:srgbClr val="FFC000"/>
                </a:solidFill>
              </a:rPr>
              <a:t>4</a:t>
            </a:r>
            <a:r>
              <a:rPr lang="ru-RU" sz="2400" dirty="0" smtClean="0">
                <a:solidFill>
                  <a:srgbClr val="FFC000"/>
                </a:solidFill>
              </a:rPr>
              <a:t>](OH)</a:t>
            </a:r>
            <a:r>
              <a:rPr lang="ru-RU" sz="1400" dirty="0" smtClean="0">
                <a:solidFill>
                  <a:srgbClr val="FFC000"/>
                </a:solidFill>
              </a:rPr>
              <a:t>2</a:t>
            </a:r>
            <a:r>
              <a:rPr lang="ru-RU" sz="2400" dirty="0" smtClean="0">
                <a:solidFill>
                  <a:srgbClr val="FFC000"/>
                </a:solidFill>
              </a:rPr>
              <a:t> 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30352" indent="-457200"/>
            <a:r>
              <a:rPr lang="ru-RU" sz="2400" dirty="0" smtClean="0">
                <a:solidFill>
                  <a:srgbClr val="FFC000"/>
                </a:solidFill>
              </a:rPr>
              <a:t>2. Взаимодействие солей металлов, склонных к </a:t>
            </a:r>
            <a:r>
              <a:rPr lang="ru-RU" sz="2400" dirty="0" err="1" smtClean="0">
                <a:solidFill>
                  <a:srgbClr val="FFC000"/>
                </a:solidFill>
              </a:rPr>
              <a:t>комплексообразованию</a:t>
            </a:r>
            <a:r>
              <a:rPr lang="ru-RU" sz="2400" dirty="0" smtClean="0">
                <a:solidFill>
                  <a:srgbClr val="FFC000"/>
                </a:solidFill>
              </a:rPr>
              <a:t> (обычно это металлы побочных подгрупп) с аммиаком - образование комплексных солей: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CuSO</a:t>
            </a:r>
            <a:r>
              <a:rPr lang="ru-RU" sz="1400" dirty="0" smtClean="0">
                <a:solidFill>
                  <a:srgbClr val="FFC000"/>
                </a:solidFill>
              </a:rPr>
              <a:t>4</a:t>
            </a:r>
            <a:r>
              <a:rPr lang="ru-RU" sz="2400" dirty="0" smtClean="0">
                <a:solidFill>
                  <a:srgbClr val="FFC000"/>
                </a:solidFill>
              </a:rPr>
              <a:t> + 4NH</a:t>
            </a:r>
            <a:r>
              <a:rPr lang="ru-RU" sz="1400" dirty="0" smtClean="0">
                <a:solidFill>
                  <a:srgbClr val="FFC000"/>
                </a:solidFill>
              </a:rPr>
              <a:t>3</a:t>
            </a:r>
            <a:r>
              <a:rPr lang="ru-RU" sz="2400" dirty="0" smtClean="0">
                <a:solidFill>
                  <a:srgbClr val="FFC000"/>
                </a:solidFill>
              </a:rPr>
              <a:t> = [</a:t>
            </a:r>
            <a:r>
              <a:rPr lang="ru-RU" sz="2400" dirty="0" err="1" smtClean="0">
                <a:solidFill>
                  <a:srgbClr val="FFC000"/>
                </a:solidFill>
              </a:rPr>
              <a:t>Cu</a:t>
            </a:r>
            <a:r>
              <a:rPr lang="ru-RU" sz="2400" dirty="0" smtClean="0">
                <a:solidFill>
                  <a:srgbClr val="FFC000"/>
                </a:solidFill>
              </a:rPr>
              <a:t>(NH</a:t>
            </a:r>
            <a:r>
              <a:rPr lang="ru-RU" sz="1400" dirty="0" smtClean="0">
                <a:solidFill>
                  <a:srgbClr val="FFC000"/>
                </a:solidFill>
              </a:rPr>
              <a:t>3</a:t>
            </a:r>
            <a:r>
              <a:rPr lang="ru-RU" sz="2400" dirty="0" smtClean="0">
                <a:solidFill>
                  <a:srgbClr val="FFC000"/>
                </a:solidFill>
              </a:rPr>
              <a:t>)</a:t>
            </a:r>
            <a:r>
              <a:rPr lang="ru-RU" sz="1400" dirty="0" smtClean="0">
                <a:solidFill>
                  <a:srgbClr val="FFC000"/>
                </a:solidFill>
              </a:rPr>
              <a:t>4</a:t>
            </a:r>
            <a:r>
              <a:rPr lang="ru-RU" sz="2400" dirty="0" smtClean="0">
                <a:solidFill>
                  <a:srgbClr val="FFC000"/>
                </a:solidFill>
              </a:rPr>
              <a:t>]SO</a:t>
            </a:r>
            <a:r>
              <a:rPr lang="ru-RU" sz="1400" dirty="0" smtClean="0">
                <a:solidFill>
                  <a:srgbClr val="FFC000"/>
                </a:solidFill>
              </a:rPr>
              <a:t>4</a:t>
            </a:r>
            <a:endParaRPr lang="en-US" sz="1400" dirty="0" smtClean="0">
              <a:solidFill>
                <a:srgbClr val="FFC000"/>
              </a:solidFill>
            </a:endParaRPr>
          </a:p>
          <a:p>
            <a:pPr marL="530352" indent="-457200"/>
            <a:r>
              <a:rPr lang="ru-RU" sz="2400" dirty="0" smtClean="0">
                <a:solidFill>
                  <a:srgbClr val="FFC000"/>
                </a:solidFill>
              </a:rPr>
              <a:t>3. Взаимодействие металлов или солей с цианидами (а) или роданидами (б) - образование прочных комплексных солей:</a:t>
            </a:r>
            <a:br>
              <a:rPr lang="ru-RU" sz="2400" dirty="0" smtClean="0">
                <a:solidFill>
                  <a:srgbClr val="FFC0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</a:rPr>
              <a:t>а) 2Cu + 4KCN + 2H</a:t>
            </a:r>
            <a:r>
              <a:rPr lang="ru-RU" sz="1400" dirty="0" smtClean="0">
                <a:solidFill>
                  <a:srgbClr val="FFC000"/>
                </a:solidFill>
              </a:rPr>
              <a:t>2</a:t>
            </a:r>
            <a:r>
              <a:rPr lang="ru-RU" sz="2400" dirty="0" smtClean="0">
                <a:solidFill>
                  <a:srgbClr val="FFC000"/>
                </a:solidFill>
              </a:rPr>
              <a:t>O = 2K[</a:t>
            </a:r>
            <a:r>
              <a:rPr lang="ru-RU" sz="2400" dirty="0" err="1" smtClean="0">
                <a:solidFill>
                  <a:srgbClr val="FFC000"/>
                </a:solidFill>
              </a:rPr>
              <a:t>Cu</a:t>
            </a:r>
            <a:r>
              <a:rPr lang="ru-RU" sz="2400" dirty="0" smtClean="0">
                <a:solidFill>
                  <a:srgbClr val="FFC000"/>
                </a:solidFill>
              </a:rPr>
              <a:t>(CN)</a:t>
            </a:r>
            <a:r>
              <a:rPr lang="ru-RU" sz="1400" dirty="0" smtClean="0">
                <a:solidFill>
                  <a:srgbClr val="FFC000"/>
                </a:solidFill>
              </a:rPr>
              <a:t>2</a:t>
            </a:r>
            <a:r>
              <a:rPr lang="ru-RU" sz="2400" dirty="0" smtClean="0">
                <a:solidFill>
                  <a:srgbClr val="FFC000"/>
                </a:solidFill>
              </a:rPr>
              <a:t>] + H</a:t>
            </a:r>
            <a:r>
              <a:rPr lang="ru-RU" sz="1400" dirty="0" smtClean="0">
                <a:solidFill>
                  <a:srgbClr val="FFC000"/>
                </a:solidFill>
              </a:rPr>
              <a:t>2</a:t>
            </a:r>
            <a:r>
              <a:rPr lang="ru-RU" sz="2400" dirty="0" smtClean="0">
                <a:solidFill>
                  <a:srgbClr val="FFC000"/>
                </a:solidFill>
              </a:rPr>
              <a:t> + 2KOH</a:t>
            </a:r>
            <a:endParaRPr lang="en-US" sz="2400" dirty="0" smtClean="0">
              <a:solidFill>
                <a:srgbClr val="FFC000"/>
              </a:solidFill>
            </a:endParaRPr>
          </a:p>
          <a:p>
            <a:pPr marL="530352" indent="-457200"/>
            <a:r>
              <a:rPr lang="en-US" sz="2400" dirty="0" smtClean="0">
                <a:solidFill>
                  <a:srgbClr val="FFC000"/>
                </a:solidFill>
              </a:rPr>
              <a:t>       </a:t>
            </a:r>
            <a:r>
              <a:rPr lang="ru-RU" sz="2400" dirty="0" smtClean="0">
                <a:solidFill>
                  <a:srgbClr val="FFC000"/>
                </a:solidFill>
              </a:rPr>
              <a:t>б) </a:t>
            </a:r>
            <a:r>
              <a:rPr lang="en-US" sz="2400" dirty="0" smtClean="0">
                <a:solidFill>
                  <a:srgbClr val="FFC000"/>
                </a:solidFill>
              </a:rPr>
              <a:t>FeCl</a:t>
            </a:r>
            <a:r>
              <a:rPr lang="en-US" sz="1400" dirty="0" smtClean="0">
                <a:solidFill>
                  <a:srgbClr val="FFC000"/>
                </a:solidFill>
              </a:rPr>
              <a:t>3</a:t>
            </a:r>
            <a:r>
              <a:rPr lang="en-US" sz="2400" dirty="0" smtClean="0">
                <a:solidFill>
                  <a:srgbClr val="FFC000"/>
                </a:solidFill>
              </a:rPr>
              <a:t> + 6KCNS = K</a:t>
            </a:r>
            <a:r>
              <a:rPr lang="en-US" sz="1400" dirty="0" smtClean="0">
                <a:solidFill>
                  <a:srgbClr val="FFC000"/>
                </a:solidFill>
              </a:rPr>
              <a:t>3</a:t>
            </a:r>
            <a:r>
              <a:rPr lang="en-US" sz="2400" dirty="0" smtClean="0">
                <a:solidFill>
                  <a:srgbClr val="FFC000"/>
                </a:solidFill>
              </a:rPr>
              <a:t>[Fe(CNS)</a:t>
            </a:r>
            <a:r>
              <a:rPr lang="en-US" sz="1400" dirty="0" smtClean="0">
                <a:solidFill>
                  <a:srgbClr val="FFC000"/>
                </a:solidFill>
              </a:rPr>
              <a:t>6</a:t>
            </a:r>
            <a:r>
              <a:rPr lang="en-US" sz="2400" dirty="0" smtClean="0">
                <a:solidFill>
                  <a:srgbClr val="FFC000"/>
                </a:solidFill>
              </a:rPr>
              <a:t>] + 3KCl</a:t>
            </a:r>
          </a:p>
          <a:p>
            <a:pPr marL="530352" indent="-457200"/>
            <a:endParaRPr lang="en-US" dirty="0" smtClean="0">
              <a:solidFill>
                <a:srgbClr val="FFC000"/>
              </a:solidFill>
            </a:endParaRPr>
          </a:p>
          <a:p>
            <a:pPr marL="530352" indent="-457200"/>
            <a:endParaRPr lang="en-US" dirty="0" smtClean="0">
              <a:solidFill>
                <a:srgbClr val="FFC000"/>
              </a:solidFill>
            </a:endParaRPr>
          </a:p>
          <a:p>
            <a:pPr marL="530352" indent="-457200"/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9001156" cy="4929222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FFC000"/>
                </a:solidFill>
              </a:rPr>
              <a:t>   </a:t>
            </a:r>
            <a:r>
              <a:rPr lang="ru-RU" b="1" dirty="0" smtClean="0">
                <a:solidFill>
                  <a:srgbClr val="FFC000"/>
                </a:solidFill>
              </a:rPr>
              <a:t>Проблемный подход к изучению комплексных соединений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Исторические предпосылки возникновения координационной     теории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Координационная теория А.Вернера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Номенклатура комплексных соединений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Классификация комплексных соединений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Строение комплексных соединений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Химические свойства комплексных соединений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Получение комплексных соединений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Значение комплексных соединений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C000"/>
                </a:solidFill>
              </a:rPr>
              <a:t>Основная литература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v"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marL="342900" indent="-342900"/>
            <a:endParaRPr lang="ru-RU" sz="2000" b="1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85728"/>
            <a:ext cx="807249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Содержание 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85728"/>
            <a:ext cx="8786874" cy="6357982"/>
          </a:xfrm>
        </p:spPr>
        <p:txBody>
          <a:bodyPr>
            <a:normAutofit lnSpcReduction="10000"/>
          </a:bodyPr>
          <a:lstStyle/>
          <a:p>
            <a:pPr marL="530352" indent="-457200"/>
            <a:r>
              <a:rPr lang="ru-RU" sz="2800" dirty="0" smtClean="0">
                <a:solidFill>
                  <a:srgbClr val="FFC000"/>
                </a:solidFill>
              </a:rPr>
              <a:t>4. Растворение нерастворимых в воде </a:t>
            </a:r>
            <a:r>
              <a:rPr lang="ru-RU" sz="2800" dirty="0" err="1" smtClean="0">
                <a:solidFill>
                  <a:srgbClr val="FFC000"/>
                </a:solidFill>
              </a:rPr>
              <a:t>амфотерных</a:t>
            </a:r>
            <a:r>
              <a:rPr lang="ru-RU" sz="2800" dirty="0" smtClean="0">
                <a:solidFill>
                  <a:srgbClr val="FFC000"/>
                </a:solidFill>
              </a:rPr>
              <a:t> металлов (а) оксидов (б) и гидроксидов (в) или их солей (г) в растворах щелочей - образуются комплексные соли: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а) </a:t>
            </a:r>
            <a:r>
              <a:rPr lang="ru-RU" sz="2800" dirty="0" err="1" smtClean="0">
                <a:solidFill>
                  <a:srgbClr val="FFC000"/>
                </a:solidFill>
              </a:rPr>
              <a:t>Zn</a:t>
            </a:r>
            <a:r>
              <a:rPr lang="ru-RU" sz="2800" dirty="0" smtClean="0">
                <a:solidFill>
                  <a:srgbClr val="FFC000"/>
                </a:solidFill>
              </a:rPr>
              <a:t> + 2NaOH + 2H</a:t>
            </a:r>
            <a:r>
              <a:rPr lang="ru-RU" sz="1800" dirty="0" smtClean="0">
                <a:solidFill>
                  <a:srgbClr val="FFC000"/>
                </a:solidFill>
              </a:rPr>
              <a:t>2</a:t>
            </a:r>
            <a:r>
              <a:rPr lang="ru-RU" sz="2800" dirty="0" smtClean="0">
                <a:solidFill>
                  <a:srgbClr val="FFC000"/>
                </a:solidFill>
              </a:rPr>
              <a:t>O = Na</a:t>
            </a:r>
            <a:r>
              <a:rPr lang="ru-RU" sz="1800" dirty="0" smtClean="0">
                <a:solidFill>
                  <a:srgbClr val="FFC000"/>
                </a:solidFill>
              </a:rPr>
              <a:t>2</a:t>
            </a:r>
            <a:r>
              <a:rPr lang="ru-RU" sz="2800" dirty="0" smtClean="0">
                <a:solidFill>
                  <a:srgbClr val="FFC000"/>
                </a:solidFill>
              </a:rPr>
              <a:t>[</a:t>
            </a:r>
            <a:r>
              <a:rPr lang="ru-RU" sz="2800" dirty="0" err="1" smtClean="0">
                <a:solidFill>
                  <a:srgbClr val="FFC000"/>
                </a:solidFill>
              </a:rPr>
              <a:t>Zn</a:t>
            </a:r>
            <a:r>
              <a:rPr lang="ru-RU" sz="2800" dirty="0" smtClean="0">
                <a:solidFill>
                  <a:srgbClr val="FFC000"/>
                </a:solidFill>
              </a:rPr>
              <a:t>(OH)</a:t>
            </a:r>
            <a:r>
              <a:rPr lang="ru-RU" sz="1800" dirty="0" smtClean="0">
                <a:solidFill>
                  <a:srgbClr val="FFC000"/>
                </a:solidFill>
              </a:rPr>
              <a:t>4</a:t>
            </a:r>
            <a:r>
              <a:rPr lang="ru-RU" sz="2800" dirty="0" smtClean="0">
                <a:solidFill>
                  <a:srgbClr val="FFC000"/>
                </a:solidFill>
              </a:rPr>
              <a:t>] + H</a:t>
            </a:r>
            <a:r>
              <a:rPr lang="ru-RU" sz="1800" dirty="0" smtClean="0">
                <a:solidFill>
                  <a:srgbClr val="FFC000"/>
                </a:solidFill>
              </a:rPr>
              <a:t>2</a:t>
            </a:r>
            <a:r>
              <a:rPr lang="ru-RU" sz="2800" dirty="0" smtClean="0">
                <a:solidFill>
                  <a:srgbClr val="FFC000"/>
                </a:solidFill>
              </a:rPr>
              <a:t>↑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530352" indent="-457200"/>
            <a:r>
              <a:rPr lang="en-US" sz="2800" dirty="0" smtClean="0">
                <a:solidFill>
                  <a:srgbClr val="FFC000"/>
                </a:solidFill>
              </a:rPr>
              <a:t>       </a:t>
            </a:r>
            <a:r>
              <a:rPr lang="pl-PL" sz="2800" dirty="0" smtClean="0">
                <a:solidFill>
                  <a:srgbClr val="FFC000"/>
                </a:solidFill>
              </a:rPr>
              <a:t>б) ZnO + 2KOH + H</a:t>
            </a:r>
            <a:r>
              <a:rPr lang="pl-PL" sz="1800" dirty="0" smtClean="0">
                <a:solidFill>
                  <a:srgbClr val="FFC000"/>
                </a:solidFill>
              </a:rPr>
              <a:t>2</a:t>
            </a:r>
            <a:r>
              <a:rPr lang="pl-PL" sz="2800" dirty="0" smtClean="0">
                <a:solidFill>
                  <a:srgbClr val="FFC000"/>
                </a:solidFill>
              </a:rPr>
              <a:t>O = K</a:t>
            </a:r>
            <a:r>
              <a:rPr lang="pl-PL" sz="1800" dirty="0" smtClean="0">
                <a:solidFill>
                  <a:srgbClr val="FFC000"/>
                </a:solidFill>
              </a:rPr>
              <a:t>2</a:t>
            </a:r>
            <a:r>
              <a:rPr lang="pl-PL" sz="2800" dirty="0" smtClean="0">
                <a:solidFill>
                  <a:srgbClr val="FFC000"/>
                </a:solidFill>
              </a:rPr>
              <a:t>[Zn(OH)</a:t>
            </a:r>
            <a:r>
              <a:rPr lang="pl-PL" sz="1800" dirty="0" smtClean="0">
                <a:solidFill>
                  <a:srgbClr val="FFC000"/>
                </a:solidFill>
              </a:rPr>
              <a:t>4</a:t>
            </a:r>
            <a:r>
              <a:rPr lang="pl-PL" sz="2800" dirty="0" smtClean="0">
                <a:solidFill>
                  <a:srgbClr val="FFC000"/>
                </a:solidFill>
              </a:rPr>
              <a:t>]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530352" indent="-457200"/>
            <a:r>
              <a:rPr lang="en-US" sz="2800" dirty="0" smtClean="0">
                <a:solidFill>
                  <a:srgbClr val="FFC000"/>
                </a:solidFill>
              </a:rPr>
              <a:t>       </a:t>
            </a:r>
            <a:r>
              <a:rPr lang="ru-RU" sz="2800" dirty="0" smtClean="0">
                <a:solidFill>
                  <a:srgbClr val="FFC000"/>
                </a:solidFill>
              </a:rPr>
              <a:t>в) </a:t>
            </a:r>
            <a:r>
              <a:rPr lang="en-US" sz="2800" dirty="0" smtClean="0">
                <a:solidFill>
                  <a:srgbClr val="FFC000"/>
                </a:solidFill>
              </a:rPr>
              <a:t>Cr(OH)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 + 3NaOH = Na</a:t>
            </a:r>
            <a:r>
              <a:rPr lang="en-US" sz="1800" dirty="0" smtClean="0">
                <a:solidFill>
                  <a:srgbClr val="FFC000"/>
                </a:solidFill>
              </a:rPr>
              <a:t>3</a:t>
            </a:r>
            <a:r>
              <a:rPr lang="en-US" sz="2800" dirty="0" smtClean="0">
                <a:solidFill>
                  <a:srgbClr val="FFC000"/>
                </a:solidFill>
              </a:rPr>
              <a:t>[Cr(OH)</a:t>
            </a:r>
            <a:r>
              <a:rPr lang="en-US" sz="1800" dirty="0" smtClean="0">
                <a:solidFill>
                  <a:srgbClr val="FFC000"/>
                </a:solidFill>
              </a:rPr>
              <a:t>6</a:t>
            </a:r>
            <a:r>
              <a:rPr lang="en-US" sz="2800" dirty="0" smtClean="0">
                <a:solidFill>
                  <a:srgbClr val="FFC000"/>
                </a:solidFill>
              </a:rPr>
              <a:t>]</a:t>
            </a:r>
          </a:p>
          <a:p>
            <a:pPr marL="530352" indent="-457200"/>
            <a:r>
              <a:rPr lang="en-US" sz="2800" dirty="0" smtClean="0">
                <a:solidFill>
                  <a:srgbClr val="FFC000"/>
                </a:solidFill>
              </a:rPr>
              <a:t>       </a:t>
            </a:r>
            <a:r>
              <a:rPr lang="pl-PL" sz="2800" dirty="0" smtClean="0">
                <a:solidFill>
                  <a:srgbClr val="FFC000"/>
                </a:solidFill>
              </a:rPr>
              <a:t>г) ZnCl</a:t>
            </a:r>
            <a:r>
              <a:rPr lang="pl-PL" sz="1800" dirty="0" smtClean="0">
                <a:solidFill>
                  <a:srgbClr val="FFC000"/>
                </a:solidFill>
              </a:rPr>
              <a:t>2</a:t>
            </a:r>
            <a:r>
              <a:rPr lang="pl-PL" sz="2800" dirty="0" smtClean="0">
                <a:solidFill>
                  <a:srgbClr val="FFC000"/>
                </a:solidFill>
              </a:rPr>
              <a:t> + 4NaOH = Na</a:t>
            </a:r>
            <a:r>
              <a:rPr lang="pl-PL" sz="1800" dirty="0" smtClean="0">
                <a:solidFill>
                  <a:srgbClr val="FFC000"/>
                </a:solidFill>
              </a:rPr>
              <a:t>2</a:t>
            </a:r>
            <a:r>
              <a:rPr lang="pl-PL" sz="2800" dirty="0" smtClean="0">
                <a:solidFill>
                  <a:srgbClr val="FFC000"/>
                </a:solidFill>
              </a:rPr>
              <a:t>[Zn(OH)</a:t>
            </a:r>
            <a:r>
              <a:rPr lang="pl-PL" sz="1800" dirty="0" smtClean="0">
                <a:solidFill>
                  <a:srgbClr val="FFC000"/>
                </a:solidFill>
              </a:rPr>
              <a:t>4</a:t>
            </a:r>
            <a:r>
              <a:rPr lang="pl-PL" sz="2800" dirty="0" smtClean="0">
                <a:solidFill>
                  <a:srgbClr val="FFC000"/>
                </a:solidFill>
              </a:rPr>
              <a:t>] + 2NaCl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530352" indent="-457200"/>
            <a:r>
              <a:rPr lang="ru-RU" sz="2800" dirty="0" smtClean="0">
                <a:solidFill>
                  <a:srgbClr val="FFC000"/>
                </a:solidFill>
              </a:rPr>
              <a:t>5. Получение комплексных кислот - например, взаимодействие золота с "царской водкой" (а) или его </a:t>
            </a:r>
            <a:r>
              <a:rPr lang="ru-RU" sz="2800" dirty="0" err="1" smtClean="0">
                <a:solidFill>
                  <a:srgbClr val="FFC000"/>
                </a:solidFill>
              </a:rPr>
              <a:t>амфотерного</a:t>
            </a:r>
            <a:r>
              <a:rPr lang="ru-RU" sz="2800" dirty="0" smtClean="0">
                <a:solidFill>
                  <a:srgbClr val="FFC000"/>
                </a:solidFill>
              </a:rPr>
              <a:t> гидроксида - с соляной кислотой (б) :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а) </a:t>
            </a:r>
            <a:r>
              <a:rPr lang="ru-RU" sz="2800" dirty="0" err="1" smtClean="0">
                <a:solidFill>
                  <a:srgbClr val="FFC000"/>
                </a:solidFill>
              </a:rPr>
              <a:t>Au</a:t>
            </a:r>
            <a:r>
              <a:rPr lang="ru-RU" sz="2800" dirty="0" smtClean="0">
                <a:solidFill>
                  <a:srgbClr val="FFC000"/>
                </a:solidFill>
              </a:rPr>
              <a:t> + HNO</a:t>
            </a:r>
            <a:r>
              <a:rPr lang="ru-RU" sz="1800" dirty="0" smtClean="0">
                <a:solidFill>
                  <a:srgbClr val="FFC000"/>
                </a:solidFill>
              </a:rPr>
              <a:t>3</a:t>
            </a:r>
            <a:r>
              <a:rPr lang="ru-RU" sz="2800" dirty="0" smtClean="0">
                <a:solidFill>
                  <a:srgbClr val="FFC000"/>
                </a:solidFill>
              </a:rPr>
              <a:t> + 4HCl = Н [AuCl</a:t>
            </a:r>
            <a:r>
              <a:rPr lang="ru-RU" sz="1800" dirty="0" smtClean="0">
                <a:solidFill>
                  <a:srgbClr val="FFC000"/>
                </a:solidFill>
              </a:rPr>
              <a:t>4</a:t>
            </a:r>
            <a:r>
              <a:rPr lang="ru-RU" sz="2800" dirty="0" smtClean="0">
                <a:solidFill>
                  <a:srgbClr val="FFC000"/>
                </a:solidFill>
              </a:rPr>
              <a:t>] + NO↑ + 2H</a:t>
            </a:r>
            <a:r>
              <a:rPr lang="ru-RU" sz="1800" dirty="0" smtClean="0">
                <a:solidFill>
                  <a:srgbClr val="FFC000"/>
                </a:solidFill>
              </a:rPr>
              <a:t>2</a:t>
            </a:r>
            <a:r>
              <a:rPr lang="ru-RU" sz="2800" dirty="0" smtClean="0">
                <a:solidFill>
                  <a:srgbClr val="FFC000"/>
                </a:solidFill>
              </a:rPr>
              <a:t>O</a:t>
            </a:r>
            <a:br>
              <a:rPr lang="ru-RU" sz="2800" dirty="0" smtClean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б) </a:t>
            </a:r>
            <a:r>
              <a:rPr lang="ru-RU" sz="2800" dirty="0" err="1" smtClean="0">
                <a:solidFill>
                  <a:srgbClr val="FFC000"/>
                </a:solidFill>
              </a:rPr>
              <a:t>Au</a:t>
            </a:r>
            <a:r>
              <a:rPr lang="ru-RU" sz="2800" dirty="0" smtClean="0">
                <a:solidFill>
                  <a:srgbClr val="FFC000"/>
                </a:solidFill>
              </a:rPr>
              <a:t>(OH)</a:t>
            </a:r>
            <a:r>
              <a:rPr lang="ru-RU" sz="1800" dirty="0" smtClean="0">
                <a:solidFill>
                  <a:srgbClr val="FFC000"/>
                </a:solidFill>
              </a:rPr>
              <a:t>3</a:t>
            </a:r>
            <a:r>
              <a:rPr lang="ru-RU" sz="2800" dirty="0" smtClean="0">
                <a:solidFill>
                  <a:srgbClr val="FFC000"/>
                </a:solidFill>
              </a:rPr>
              <a:t> + 4HCl = H[AuCl</a:t>
            </a:r>
            <a:r>
              <a:rPr lang="ru-RU" sz="1800" dirty="0" smtClean="0">
                <a:solidFill>
                  <a:srgbClr val="FFC000"/>
                </a:solidFill>
              </a:rPr>
              <a:t>4</a:t>
            </a:r>
            <a:r>
              <a:rPr lang="ru-RU" sz="2800" dirty="0" smtClean="0">
                <a:solidFill>
                  <a:srgbClr val="FFC000"/>
                </a:solidFill>
              </a:rPr>
              <a:t>] + 3H</a:t>
            </a:r>
            <a:r>
              <a:rPr lang="ru-RU" sz="1800" dirty="0" smtClean="0">
                <a:solidFill>
                  <a:srgbClr val="FFC000"/>
                </a:solidFill>
              </a:rPr>
              <a:t>2</a:t>
            </a:r>
            <a:r>
              <a:rPr lang="ru-RU" sz="2800" dirty="0" smtClean="0">
                <a:solidFill>
                  <a:srgbClr val="FFC000"/>
                </a:solidFill>
              </a:rPr>
              <a:t>O</a:t>
            </a:r>
            <a:endParaRPr lang="en-US" sz="2800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086600" cy="1828800"/>
          </a:xfrm>
        </p:spPr>
        <p:txBody>
          <a:bodyPr/>
          <a:lstStyle/>
          <a:p>
            <a:pPr algn="ctr"/>
            <a:r>
              <a:rPr lang="ru-RU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Значение комплексных соединений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85836"/>
            <a:ext cx="8858312" cy="285754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Комплексные соединения широко распространены в природе, играют важную роль в биологических процессах. Достаточно упомянуть </a:t>
            </a:r>
            <a:r>
              <a:rPr lang="ru-RU" sz="2400" dirty="0" err="1" smtClean="0">
                <a:solidFill>
                  <a:srgbClr val="FFC000"/>
                </a:solidFill>
              </a:rPr>
              <a:t>хилатные</a:t>
            </a:r>
            <a:r>
              <a:rPr lang="ru-RU" sz="2400" dirty="0" smtClean="0">
                <a:solidFill>
                  <a:srgbClr val="FFC000"/>
                </a:solidFill>
              </a:rPr>
              <a:t> комплексы – гемоглобин крови и хлорофилл зеленых растений.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Комплексные соединения находят самое разнообразное практическое применение. Например, при умягчении жесткой воды и растворении камней в почках; важнейшую роль играют комплексные соединения в аналитической практике, производстве металлов.</a:t>
            </a: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28676" name="Picture 4" descr="Энергия здоровья, молодости, красо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357693"/>
            <a:ext cx="4500594" cy="24657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-607211"/>
            <a:ext cx="7086600" cy="1214422"/>
          </a:xfrm>
        </p:spPr>
        <p:txBody>
          <a:bodyPr/>
          <a:lstStyle/>
          <a:p>
            <a:pPr algn="ctr"/>
            <a:r>
              <a:rPr lang="ru-RU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Основная литература</a:t>
            </a:r>
            <a:endParaRPr lang="ru-RU" sz="4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714356"/>
            <a:ext cx="8929718" cy="5643602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15000"/>
              </a:spcBef>
            </a:pP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1. Ахметов Н.С. Общая и неорганическая химия. М.: Высшая школа, 2001.</a:t>
            </a:r>
          </a:p>
          <a:p>
            <a:pPr marL="457200" indent="-457200">
              <a:spcBef>
                <a:spcPct val="15000"/>
              </a:spcBef>
            </a:pP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2. Глинка Н.Л. Общая химия. Химия, 1985.</a:t>
            </a:r>
          </a:p>
          <a:p>
            <a:pPr marL="342900" indent="-342900">
              <a:spcBef>
                <a:spcPct val="15000"/>
              </a:spcBef>
            </a:pP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3. Кукушкин Ю.Н.  Химия  координационных соединений. </a:t>
            </a:r>
          </a:p>
          <a:p>
            <a:pPr marL="342900" indent="-342900">
              <a:spcBef>
                <a:spcPct val="15000"/>
              </a:spcBef>
            </a:pP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М.: Высшая школа, 1985.</a:t>
            </a:r>
          </a:p>
          <a:p>
            <a:pPr marL="342900" indent="-342900">
              <a:spcBef>
                <a:spcPct val="15000"/>
              </a:spcBef>
            </a:pP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4. Кукушкин Ю.Н.  Соединения высшего порядка. Л.: Химия, 1991. </a:t>
            </a:r>
          </a:p>
          <a:p>
            <a:pPr marL="342900" indent="-342900">
              <a:spcBef>
                <a:spcPct val="15000"/>
              </a:spcBef>
            </a:pP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5. </a:t>
            </a:r>
            <a:r>
              <a:rPr lang="ru-RU" sz="3000" b="1" dirty="0" err="1" smtClean="0">
                <a:solidFill>
                  <a:srgbClr val="FFC000"/>
                </a:solidFill>
                <a:latin typeface="Times New Roman" pitchFamily="18" charset="0"/>
              </a:rPr>
              <a:t>Макашев</a:t>
            </a: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 Ю.А., </a:t>
            </a:r>
            <a:r>
              <a:rPr lang="ru-RU" sz="3000" b="1" dirty="0" err="1" smtClean="0">
                <a:solidFill>
                  <a:srgbClr val="FFC000"/>
                </a:solidFill>
                <a:latin typeface="Times New Roman" pitchFamily="18" charset="0"/>
              </a:rPr>
              <a:t>Замяткина</a:t>
            </a: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 В.М. Соединения в квадратных скобках. </a:t>
            </a:r>
          </a:p>
          <a:p>
            <a:pPr marL="342900" indent="-342900">
              <a:spcBef>
                <a:spcPct val="15000"/>
              </a:spcBef>
            </a:pPr>
            <a:r>
              <a:rPr lang="ru-RU" sz="3000" b="1" dirty="0" smtClean="0">
                <a:solidFill>
                  <a:srgbClr val="FFC000"/>
                </a:solidFill>
                <a:latin typeface="Times New Roman" pitchFamily="18" charset="0"/>
              </a:rPr>
              <a:t>Л.: Химия, 1976.</a:t>
            </a:r>
          </a:p>
          <a:p>
            <a:pPr marL="342900" indent="-342900">
              <a:spcBef>
                <a:spcPct val="15000"/>
              </a:spcBef>
            </a:pPr>
            <a:endParaRPr lang="ru-RU" sz="3800" b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 marL="342900" indent="-342900">
              <a:spcBef>
                <a:spcPct val="15000"/>
              </a:spcBef>
            </a:pPr>
            <a:endParaRPr lang="ru-RU" sz="3800" b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 marL="342900" indent="-342900">
              <a:spcBef>
                <a:spcPct val="15000"/>
              </a:spcBef>
            </a:pPr>
            <a:endParaRPr lang="ru-RU" sz="3100" b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 marL="342900" indent="-342900"/>
            <a:endParaRPr lang="ru-RU" b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8715436" cy="6286544"/>
          </a:xfrm>
        </p:spPr>
        <p:txBody>
          <a:bodyPr/>
          <a:lstStyle/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</a:rPr>
              <a:t>6. Степин Б.Д., </a:t>
            </a:r>
            <a:r>
              <a:rPr lang="ru-RU" sz="2800" b="1" dirty="0" err="1" smtClean="0">
                <a:solidFill>
                  <a:srgbClr val="FFC000"/>
                </a:solidFill>
                <a:latin typeface="Times New Roman" pitchFamily="18" charset="0"/>
              </a:rPr>
              <a:t>Аликберова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</a:rPr>
              <a:t> Л.Ю.  Книга по химии для домашнего чтения. </a:t>
            </a:r>
          </a:p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</a:rPr>
              <a:t>М.: Химия, 1994.</a:t>
            </a:r>
          </a:p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7. Беликова М.Ю. Чудесные секреты  Мастера </a:t>
            </a:r>
            <a:r>
              <a:rPr lang="ru-RU" sz="2800" b="1" dirty="0" err="1" smtClean="0">
                <a:solidFill>
                  <a:srgbClr val="FFC000"/>
                </a:solidFill>
                <a:latin typeface="Book Antiqua" pitchFamily="18" charset="0"/>
              </a:rPr>
              <a:t>Турнбуля</a:t>
            </a:r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 </a:t>
            </a:r>
          </a:p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// Химия в школе. – №4. – 1998. – С.27-37</a:t>
            </a:r>
          </a:p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8. Федоренко Н.В.   Вернер: изучение сочетаний атомов в молекуле </a:t>
            </a:r>
          </a:p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// Химия в школе. – №4. – 1998. – С.79-83</a:t>
            </a:r>
          </a:p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9. </a:t>
            </a:r>
          </a:p>
          <a:p>
            <a:pPr marL="342900" indent="-342900">
              <a:spcBef>
                <a:spcPct val="15000"/>
              </a:spcBef>
            </a:pPr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10.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71472" y="4572008"/>
            <a:ext cx="8718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http://</a:t>
            </a:r>
            <a:r>
              <a:rPr lang="ru-RU" sz="2800" dirty="0" smtClean="0">
                <a:solidFill>
                  <a:srgbClr val="FFC000"/>
                </a:solidFill>
              </a:rPr>
              <a:t>www.chem.msu.su/rus/school/zhukov/welcome.html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7224" y="5072074"/>
            <a:ext cx="7187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</a:rPr>
              <a:t>http://</a:t>
            </a:r>
            <a:r>
              <a:rPr lang="ru-RU" sz="2800" dirty="0" smtClean="0">
                <a:solidFill>
                  <a:srgbClr val="FFC000"/>
                </a:solidFill>
              </a:rPr>
              <a:t>www.alhimik.ru/compl_soed/content.htm</a:t>
            </a:r>
            <a:r>
              <a:rPr lang="en-US" sz="2800" dirty="0" smtClean="0">
                <a:solidFill>
                  <a:srgbClr val="FFC000"/>
                </a:solidFill>
              </a:rPr>
              <a:t>l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0"/>
            <a:ext cx="7643866" cy="642918"/>
          </a:xfrm>
        </p:spPr>
        <p:txBody>
          <a:bodyPr/>
          <a:lstStyle/>
          <a:p>
            <a:pPr algn="ctr"/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Определение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Комплексные соединения </a:t>
            </a:r>
            <a:r>
              <a:rPr lang="ru-RU" sz="3200" dirty="0" smtClean="0">
                <a:solidFill>
                  <a:srgbClr val="FFC000"/>
                </a:solidFill>
              </a:rPr>
              <a:t>– вещества, существующие как в кристаллическом состоянии, так и в растворе,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особенностью которых является наличие центрального атома (акцептора электронов), окруженного </a:t>
            </a:r>
            <a:r>
              <a:rPr lang="ru-RU" sz="3200" dirty="0" err="1" smtClean="0">
                <a:solidFill>
                  <a:srgbClr val="FFC000"/>
                </a:solidFill>
              </a:rPr>
              <a:t>лигандами</a:t>
            </a:r>
            <a:r>
              <a:rPr lang="ru-RU" sz="3200" dirty="0" smtClean="0">
                <a:solidFill>
                  <a:srgbClr val="FFC000"/>
                </a:solidFill>
              </a:rPr>
              <a:t> (донорами электронов).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	В растворе </a:t>
            </a:r>
            <a:r>
              <a:rPr lang="ru-RU" sz="3200" dirty="0" err="1" smtClean="0">
                <a:solidFill>
                  <a:srgbClr val="FFC000"/>
                </a:solidFill>
              </a:rPr>
              <a:t>лиганды</a:t>
            </a:r>
            <a:r>
              <a:rPr lang="ru-RU" sz="3200" dirty="0" smtClean="0">
                <a:solidFill>
                  <a:srgbClr val="FFC000"/>
                </a:solidFill>
              </a:rPr>
              <a:t> способны ступенчато и обратимо отщепляться от центрального атома по </a:t>
            </a:r>
            <a:r>
              <a:rPr lang="ru-RU" sz="3200" dirty="0" err="1" smtClean="0">
                <a:solidFill>
                  <a:srgbClr val="FFC000"/>
                </a:solidFill>
              </a:rPr>
              <a:t>гетеролитическому</a:t>
            </a:r>
            <a:r>
              <a:rPr lang="ru-RU" sz="3200" dirty="0" smtClean="0">
                <a:solidFill>
                  <a:srgbClr val="FFC000"/>
                </a:solidFill>
              </a:rPr>
              <a:t> типу.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1357322"/>
          </a:xfrm>
        </p:spPr>
        <p:txBody>
          <a:bodyPr/>
          <a:lstStyle/>
          <a:p>
            <a:pPr algn="ctr"/>
            <a:r>
              <a:rPr lang="ru-RU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Проблемный подход к изучению комплексных соединений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8858312" cy="4286280"/>
          </a:xfrm>
        </p:spPr>
        <p:txBody>
          <a:bodyPr>
            <a:normAutofit/>
          </a:bodyPr>
          <a:lstStyle/>
          <a:p>
            <a:pPr marL="530352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Проблема  «дополнительных валентностей»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C000"/>
                </a:solidFill>
              </a:rPr>
              <a:t>CuSO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4</a:t>
            </a:r>
            <a:r>
              <a:rPr lang="en-US" sz="2400" b="1" baseline="30000" dirty="0" smtClean="0">
                <a:solidFill>
                  <a:srgbClr val="FFC000"/>
                </a:solidFill>
              </a:rPr>
              <a:t>.</a:t>
            </a:r>
            <a:r>
              <a:rPr lang="en-US" sz="2400" b="1" dirty="0" smtClean="0">
                <a:solidFill>
                  <a:srgbClr val="FFC000"/>
                </a:solidFill>
              </a:rPr>
              <a:t>4NH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400" b="1" dirty="0" smtClean="0">
                <a:solidFill>
                  <a:srgbClr val="FFC000"/>
                </a:solidFill>
              </a:rPr>
              <a:t> – </a:t>
            </a:r>
            <a:r>
              <a:rPr lang="ru-RU" sz="2400" b="1" dirty="0" smtClean="0">
                <a:solidFill>
                  <a:srgbClr val="FFC000"/>
                </a:solidFill>
              </a:rPr>
              <a:t>Андрей </a:t>
            </a:r>
            <a:r>
              <a:rPr lang="ru-RU" sz="2400" b="1" dirty="0" err="1" smtClean="0">
                <a:solidFill>
                  <a:srgbClr val="FFC000"/>
                </a:solidFill>
              </a:rPr>
              <a:t>Либавий</a:t>
            </a:r>
            <a:r>
              <a:rPr lang="ru-RU" sz="2400" b="1" dirty="0" smtClean="0">
                <a:solidFill>
                  <a:srgbClr val="FFC000"/>
                </a:solidFill>
              </a:rPr>
              <a:t>, 1597 г.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C000"/>
                </a:solidFill>
              </a:rPr>
              <a:t>AgCl</a:t>
            </a:r>
            <a:r>
              <a:rPr lang="en-US" sz="2400" b="1" baseline="30000" dirty="0" smtClean="0">
                <a:solidFill>
                  <a:srgbClr val="FFC000"/>
                </a:solidFill>
              </a:rPr>
              <a:t>.</a:t>
            </a:r>
            <a:r>
              <a:rPr lang="en-US" sz="2400" b="1" dirty="0" smtClean="0">
                <a:solidFill>
                  <a:srgbClr val="FFC000"/>
                </a:solidFill>
              </a:rPr>
              <a:t>2NH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400" b="1" dirty="0" smtClean="0">
                <a:solidFill>
                  <a:srgbClr val="FFC000"/>
                </a:solidFill>
              </a:rPr>
              <a:t> – </a:t>
            </a:r>
            <a:r>
              <a:rPr lang="ru-RU" sz="2400" b="1" dirty="0" smtClean="0">
                <a:solidFill>
                  <a:srgbClr val="FFC000"/>
                </a:solidFill>
              </a:rPr>
              <a:t>И. </a:t>
            </a:r>
            <a:r>
              <a:rPr lang="ru-RU" sz="2400" b="1" dirty="0" err="1" smtClean="0">
                <a:solidFill>
                  <a:srgbClr val="FFC000"/>
                </a:solidFill>
              </a:rPr>
              <a:t>Глаубер</a:t>
            </a:r>
            <a:r>
              <a:rPr lang="ru-RU" sz="2400" b="1" dirty="0" smtClean="0">
                <a:solidFill>
                  <a:srgbClr val="FFC000"/>
                </a:solidFill>
              </a:rPr>
              <a:t>, 1648 г.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C000"/>
                </a:solidFill>
              </a:rPr>
              <a:t>CoCl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400" b="1" baseline="30000" dirty="0" smtClean="0">
                <a:solidFill>
                  <a:srgbClr val="FFC000"/>
                </a:solidFill>
              </a:rPr>
              <a:t>.</a:t>
            </a:r>
            <a:r>
              <a:rPr lang="en-US" sz="2400" b="1" dirty="0" smtClean="0">
                <a:solidFill>
                  <a:srgbClr val="FFC000"/>
                </a:solidFill>
              </a:rPr>
              <a:t>6NH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400" b="1" dirty="0" smtClean="0">
                <a:solidFill>
                  <a:srgbClr val="FFC000"/>
                </a:solidFill>
              </a:rPr>
              <a:t>  – </a:t>
            </a:r>
            <a:r>
              <a:rPr lang="ru-RU" sz="2400" b="1" dirty="0" err="1" smtClean="0">
                <a:solidFill>
                  <a:srgbClr val="FFC000"/>
                </a:solidFill>
              </a:rPr>
              <a:t>Тассер</a:t>
            </a:r>
            <a:r>
              <a:rPr lang="ru-RU" sz="2400" b="1" dirty="0" smtClean="0">
                <a:solidFill>
                  <a:srgbClr val="FFC000"/>
                </a:solidFill>
              </a:rPr>
              <a:t>, 1798 г.</a:t>
            </a:r>
            <a:r>
              <a:rPr lang="en-US" sz="2400" b="1" dirty="0" smtClean="0">
                <a:solidFill>
                  <a:srgbClr val="FFC000"/>
                </a:solidFill>
              </a:rPr>
              <a:t>  </a:t>
            </a: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C000"/>
                </a:solidFill>
              </a:rPr>
              <a:t>1704 </a:t>
            </a:r>
            <a:r>
              <a:rPr lang="ru-RU" sz="2400" b="1" dirty="0" smtClean="0">
                <a:solidFill>
                  <a:srgbClr val="FFC000"/>
                </a:solidFill>
              </a:rPr>
              <a:t>г. </a:t>
            </a:r>
            <a:r>
              <a:rPr lang="ru-RU" sz="2400" b="1" dirty="0" err="1" smtClean="0">
                <a:solidFill>
                  <a:srgbClr val="FFC000"/>
                </a:solidFill>
              </a:rPr>
              <a:t>Дисбах</a:t>
            </a:r>
            <a:r>
              <a:rPr lang="ru-RU" sz="2400" b="1" dirty="0" smtClean="0">
                <a:solidFill>
                  <a:srgbClr val="FFC000"/>
                </a:solidFill>
              </a:rPr>
              <a:t> – получил берлинскую лазурь  </a:t>
            </a:r>
            <a:r>
              <a:rPr lang="en-US" sz="2400" b="1" dirty="0" err="1" smtClean="0">
                <a:solidFill>
                  <a:srgbClr val="FFC000"/>
                </a:solidFill>
              </a:rPr>
              <a:t>KCN</a:t>
            </a:r>
            <a:r>
              <a:rPr lang="en-US" sz="2400" b="1" baseline="30000" dirty="0" err="1" smtClean="0">
                <a:solidFill>
                  <a:srgbClr val="FFC000"/>
                </a:solidFill>
              </a:rPr>
              <a:t>.</a:t>
            </a:r>
            <a:r>
              <a:rPr lang="en-US" sz="2400" b="1" dirty="0" err="1" smtClean="0">
                <a:solidFill>
                  <a:srgbClr val="FFC000"/>
                </a:solidFill>
              </a:rPr>
              <a:t>Fe</a:t>
            </a:r>
            <a:r>
              <a:rPr lang="en-US" sz="2400" b="1" dirty="0" smtClean="0">
                <a:solidFill>
                  <a:srgbClr val="FFC000"/>
                </a:solidFill>
              </a:rPr>
              <a:t>(CN)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C000"/>
                </a:solidFill>
              </a:rPr>
              <a:t>.</a:t>
            </a:r>
            <a:r>
              <a:rPr lang="en-US" sz="2400" b="1" dirty="0" smtClean="0">
                <a:solidFill>
                  <a:srgbClr val="FFC000"/>
                </a:solidFill>
              </a:rPr>
              <a:t>Fe(CN)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3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C000"/>
                </a:solidFill>
              </a:rPr>
              <a:t>1749-1753 </a:t>
            </a:r>
            <a:r>
              <a:rPr lang="ru-RU" sz="2400" b="1" dirty="0" smtClean="0">
                <a:solidFill>
                  <a:srgbClr val="FFC000"/>
                </a:solidFill>
              </a:rPr>
              <a:t>гг. Пьер </a:t>
            </a:r>
            <a:r>
              <a:rPr lang="ru-RU" sz="2400" b="1" dirty="0" err="1" smtClean="0">
                <a:solidFill>
                  <a:srgbClr val="FFC000"/>
                </a:solidFill>
              </a:rPr>
              <a:t>Жозеф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</a:rPr>
              <a:t>Макер</a:t>
            </a:r>
            <a:r>
              <a:rPr lang="ru-RU" sz="2400" b="1" dirty="0" smtClean="0">
                <a:solidFill>
                  <a:srgbClr val="FFC000"/>
                </a:solidFill>
              </a:rPr>
              <a:t> получил красную кровяную соль.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 marL="530352" indent="-457200"/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785950"/>
          </a:xfrm>
        </p:spPr>
        <p:txBody>
          <a:bodyPr/>
          <a:lstStyle/>
          <a:p>
            <a:pPr algn="ctr"/>
            <a:r>
              <a:rPr lang="ru-RU" sz="4000" dirty="0" smtClean="0"/>
              <a:t> </a:t>
            </a:r>
            <a:r>
              <a:rPr lang="ru-RU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Двойная соль или комплексное соединение?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507786"/>
            <a:ext cx="8472518" cy="4064486"/>
          </a:xfrm>
        </p:spPr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KCr(SO</a:t>
            </a:r>
            <a:r>
              <a:rPr lang="en-US" sz="3200" baseline="-25000" dirty="0" smtClean="0">
                <a:solidFill>
                  <a:srgbClr val="FFC000"/>
                </a:solidFill>
              </a:rPr>
              <a:t>4</a:t>
            </a:r>
            <a:r>
              <a:rPr lang="en-US" sz="3200" dirty="0" smtClean="0">
                <a:solidFill>
                  <a:srgbClr val="FFC000"/>
                </a:solidFill>
              </a:rPr>
              <a:t>)</a:t>
            </a:r>
            <a:r>
              <a:rPr lang="en-US" sz="3200" baseline="-250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∙ 12H</a:t>
            </a:r>
            <a:r>
              <a:rPr lang="en-US" sz="3200" baseline="-250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O</a:t>
            </a:r>
            <a:r>
              <a:rPr lang="ru-RU" sz="3200" dirty="0" smtClean="0">
                <a:solidFill>
                  <a:srgbClr val="FFC000"/>
                </a:solidFill>
              </a:rPr>
              <a:t> – хромокалиевые квасцы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KCr(SO</a:t>
            </a:r>
            <a:r>
              <a:rPr lang="en-US" sz="3200" baseline="-25000" dirty="0" smtClean="0">
                <a:solidFill>
                  <a:srgbClr val="FFC000"/>
                </a:solidFill>
              </a:rPr>
              <a:t>4</a:t>
            </a:r>
            <a:r>
              <a:rPr lang="en-US" sz="3200" dirty="0" smtClean="0">
                <a:solidFill>
                  <a:srgbClr val="FFC000"/>
                </a:solidFill>
              </a:rPr>
              <a:t>)</a:t>
            </a:r>
            <a:r>
              <a:rPr lang="en-US" sz="3200" baseline="-250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∙ 12H</a:t>
            </a:r>
            <a:r>
              <a:rPr lang="en-US" sz="3200" baseline="-250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O = </a:t>
            </a:r>
            <a:endParaRPr lang="ru-RU" sz="3200" dirty="0" smtClean="0">
              <a:solidFill>
                <a:srgbClr val="FFC000"/>
              </a:solidFill>
            </a:endParaRPr>
          </a:p>
          <a:p>
            <a:r>
              <a:rPr lang="ru-RU" sz="3200" dirty="0" smtClean="0">
                <a:solidFill>
                  <a:srgbClr val="FFC000"/>
                </a:solidFill>
              </a:rPr>
              <a:t>= </a:t>
            </a:r>
            <a:r>
              <a:rPr lang="en-US" sz="3200" dirty="0" smtClean="0">
                <a:solidFill>
                  <a:srgbClr val="FFC000"/>
                </a:solidFill>
              </a:rPr>
              <a:t>K</a:t>
            </a:r>
            <a:r>
              <a:rPr lang="en-US" sz="3200" baseline="30000" dirty="0" smtClean="0">
                <a:solidFill>
                  <a:srgbClr val="FFC000"/>
                </a:solidFill>
              </a:rPr>
              <a:t>+</a:t>
            </a:r>
            <a:r>
              <a:rPr lang="en-US" sz="3200" dirty="0" smtClean="0">
                <a:solidFill>
                  <a:srgbClr val="FFC000"/>
                </a:solidFill>
              </a:rPr>
              <a:t> + Cr</a:t>
            </a:r>
            <a:r>
              <a:rPr lang="en-US" sz="3200" baseline="30000" dirty="0" smtClean="0">
                <a:solidFill>
                  <a:srgbClr val="FFC000"/>
                </a:solidFill>
              </a:rPr>
              <a:t>3+</a:t>
            </a:r>
            <a:r>
              <a:rPr lang="en-US" sz="3200" dirty="0" smtClean="0">
                <a:solidFill>
                  <a:srgbClr val="FFC000"/>
                </a:solidFill>
              </a:rPr>
              <a:t> + 2SO</a:t>
            </a:r>
            <a:r>
              <a:rPr lang="ru-RU" sz="3200" baseline="-25000" dirty="0" smtClean="0">
                <a:solidFill>
                  <a:srgbClr val="FFC000"/>
                </a:solidFill>
              </a:rPr>
              <a:t>4</a:t>
            </a:r>
            <a:r>
              <a:rPr lang="ru-RU" sz="3200" baseline="30000" dirty="0" smtClean="0">
                <a:solidFill>
                  <a:srgbClr val="FFC000"/>
                </a:solidFill>
              </a:rPr>
              <a:t>2- </a:t>
            </a:r>
            <a:r>
              <a:rPr lang="ru-RU" sz="3200" dirty="0" smtClean="0">
                <a:solidFill>
                  <a:srgbClr val="FFC000"/>
                </a:solidFill>
              </a:rPr>
              <a:t> + 12</a:t>
            </a:r>
            <a:r>
              <a:rPr lang="en-US" sz="3200" dirty="0" smtClean="0">
                <a:solidFill>
                  <a:srgbClr val="FFC000"/>
                </a:solidFill>
              </a:rPr>
              <a:t>H</a:t>
            </a:r>
            <a:r>
              <a:rPr lang="en-US" sz="3200" baseline="-25000" dirty="0" smtClean="0">
                <a:solidFill>
                  <a:srgbClr val="FFC000"/>
                </a:solidFill>
              </a:rPr>
              <a:t>2</a:t>
            </a:r>
            <a:r>
              <a:rPr lang="en-US" sz="3200" dirty="0" smtClean="0">
                <a:solidFill>
                  <a:srgbClr val="FFC000"/>
                </a:solidFill>
              </a:rPr>
              <a:t>O</a:t>
            </a:r>
          </a:p>
          <a:p>
            <a:endParaRPr lang="ru-RU" sz="3200" dirty="0" smtClean="0">
              <a:solidFill>
                <a:srgbClr val="FFC000"/>
              </a:solidFill>
            </a:endParaRPr>
          </a:p>
          <a:p>
            <a:r>
              <a:rPr lang="en-US" sz="3200" dirty="0" smtClean="0">
                <a:solidFill>
                  <a:srgbClr val="FFC000"/>
                </a:solidFill>
              </a:rPr>
              <a:t>Fe(CN)</a:t>
            </a:r>
            <a:r>
              <a:rPr lang="en-US" sz="3200" baseline="-25000" dirty="0" smtClean="0">
                <a:solidFill>
                  <a:srgbClr val="FFC000"/>
                </a:solidFill>
              </a:rPr>
              <a:t>3</a:t>
            </a:r>
            <a:r>
              <a:rPr lang="en-US" sz="3200" baseline="30000" dirty="0" smtClean="0">
                <a:solidFill>
                  <a:srgbClr val="FFC000"/>
                </a:solidFill>
              </a:rPr>
              <a:t>.</a:t>
            </a:r>
            <a:r>
              <a:rPr lang="en-US" sz="3200" dirty="0" smtClean="0">
                <a:solidFill>
                  <a:srgbClr val="FFC000"/>
                </a:solidFill>
              </a:rPr>
              <a:t>3KCN = 3K</a:t>
            </a:r>
            <a:r>
              <a:rPr lang="en-US" sz="3200" baseline="30000" dirty="0" smtClean="0">
                <a:solidFill>
                  <a:srgbClr val="FFC000"/>
                </a:solidFill>
              </a:rPr>
              <a:t>+</a:t>
            </a:r>
            <a:r>
              <a:rPr lang="en-US" sz="3200" dirty="0" smtClean="0">
                <a:solidFill>
                  <a:srgbClr val="FFC000"/>
                </a:solidFill>
              </a:rPr>
              <a:t> + Fe</a:t>
            </a:r>
            <a:r>
              <a:rPr lang="en-US" sz="3200" baseline="30000" dirty="0" smtClean="0">
                <a:solidFill>
                  <a:srgbClr val="FFC000"/>
                </a:solidFill>
              </a:rPr>
              <a:t>3+</a:t>
            </a:r>
            <a:r>
              <a:rPr lang="en-US" sz="3200" dirty="0" smtClean="0">
                <a:solidFill>
                  <a:srgbClr val="FFC000"/>
                </a:solidFill>
              </a:rPr>
              <a:t> + 6CN</a:t>
            </a:r>
            <a:r>
              <a:rPr lang="en-US" sz="3200" baseline="30000" dirty="0" smtClean="0">
                <a:solidFill>
                  <a:srgbClr val="FFC000"/>
                </a:solidFill>
              </a:rPr>
              <a:t>-</a:t>
            </a:r>
            <a:endParaRPr lang="en-US" sz="3200" dirty="0" smtClean="0">
              <a:solidFill>
                <a:srgbClr val="FFC000"/>
              </a:solidFill>
            </a:endParaRPr>
          </a:p>
          <a:p>
            <a:r>
              <a:rPr lang="ru-RU" sz="4000" baseline="-25000" dirty="0" smtClean="0">
                <a:solidFill>
                  <a:srgbClr val="FFC000"/>
                </a:solidFill>
              </a:rPr>
              <a:t>Красная кровяная соль</a:t>
            </a:r>
            <a:endParaRPr lang="en-US" sz="4000" baseline="-25000" dirty="0" smtClean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AutoShape 5"/>
          <p:cNvSpPr>
            <a:spLocks/>
          </p:cNvSpPr>
          <p:nvPr/>
        </p:nvSpPr>
        <p:spPr bwMode="auto">
          <a:xfrm rot="16200000">
            <a:off x="5545137" y="4456128"/>
            <a:ext cx="215900" cy="2447925"/>
          </a:xfrm>
          <a:prstGeom prst="leftBrace">
            <a:avLst>
              <a:gd name="adj1" fmla="val 94485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5857892"/>
            <a:ext cx="3845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не определяются в растворе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858280" cy="1214446"/>
          </a:xfrm>
        </p:spPr>
        <p:txBody>
          <a:bodyPr/>
          <a:lstStyle/>
          <a:p>
            <a:pPr algn="ctr"/>
            <a:r>
              <a:rPr lang="ru-RU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Валентность постоянная или переменная?</a:t>
            </a:r>
            <a:endParaRPr lang="ru-RU" sz="4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85720" y="1500174"/>
            <a:ext cx="8669361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«Соединительная сила» 		</a:t>
            </a:r>
            <a:r>
              <a:rPr lang="ru-RU" sz="2400" dirty="0" smtClean="0">
                <a:solidFill>
                  <a:srgbClr val="FFC000"/>
                </a:solidFill>
              </a:rPr>
              <a:t>    Эдуард  </a:t>
            </a:r>
            <a:r>
              <a:rPr lang="ru-RU" sz="2400" dirty="0" err="1">
                <a:solidFill>
                  <a:srgbClr val="FFC000"/>
                </a:solidFill>
              </a:rPr>
              <a:t>Франкланд</a:t>
            </a:r>
            <a:r>
              <a:rPr lang="ru-RU" sz="2400" dirty="0">
                <a:solidFill>
                  <a:srgbClr val="FFC000"/>
                </a:solidFill>
              </a:rPr>
              <a:t>, 1852 г.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«Атомность</a:t>
            </a:r>
            <a:r>
              <a:rPr lang="ru-RU" sz="2400" dirty="0" smtClean="0">
                <a:solidFill>
                  <a:srgbClr val="FFC000"/>
                </a:solidFill>
              </a:rPr>
              <a:t>»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dirty="0">
                <a:solidFill>
                  <a:srgbClr val="FFC000"/>
                </a:solidFill>
              </a:rPr>
              <a:t>«</a:t>
            </a:r>
            <a:r>
              <a:rPr lang="ru-RU" sz="2400" dirty="0" smtClean="0">
                <a:solidFill>
                  <a:srgbClr val="FFC000"/>
                </a:solidFill>
              </a:rPr>
              <a:t>Валентность»    Г</a:t>
            </a:r>
            <a:r>
              <a:rPr lang="ru-RU" sz="2400" dirty="0">
                <a:solidFill>
                  <a:srgbClr val="FFC000"/>
                </a:solidFill>
              </a:rPr>
              <a:t>. </a:t>
            </a:r>
            <a:r>
              <a:rPr lang="ru-RU" sz="2400" dirty="0" err="1">
                <a:solidFill>
                  <a:srgbClr val="FFC000"/>
                </a:solidFill>
              </a:rPr>
              <a:t>Вихельгауз</a:t>
            </a:r>
            <a:r>
              <a:rPr lang="ru-RU" sz="2400" dirty="0">
                <a:solidFill>
                  <a:srgbClr val="FFC000"/>
                </a:solidFill>
              </a:rPr>
              <a:t>, 1868 </a:t>
            </a:r>
            <a:r>
              <a:rPr lang="ru-RU" sz="2400" dirty="0" smtClean="0">
                <a:solidFill>
                  <a:srgbClr val="FFC000"/>
                </a:solidFill>
              </a:rPr>
              <a:t>г </a:t>
            </a:r>
            <a:r>
              <a:rPr lang="ru-RU" sz="2400" dirty="0">
                <a:solidFill>
                  <a:srgbClr val="FFC000"/>
                </a:solidFill>
              </a:rPr>
              <a:t>	</a:t>
            </a:r>
            <a:r>
              <a:rPr lang="ru-RU" sz="2400" dirty="0" smtClean="0">
                <a:solidFill>
                  <a:srgbClr val="FFC000"/>
                </a:solidFill>
              </a:rPr>
              <a:t>  </a:t>
            </a:r>
            <a:r>
              <a:rPr lang="en-US" sz="2400" dirty="0" smtClean="0">
                <a:solidFill>
                  <a:srgbClr val="FFC000"/>
                </a:solidFill>
              </a:rPr>
              <a:t>Valencia </a:t>
            </a:r>
            <a:r>
              <a:rPr lang="en-US" sz="2400" dirty="0">
                <a:solidFill>
                  <a:srgbClr val="FFC000"/>
                </a:solidFill>
              </a:rPr>
              <a:t>- </a:t>
            </a:r>
            <a:r>
              <a:rPr lang="ru-RU" sz="2400" dirty="0">
                <a:solidFill>
                  <a:srgbClr val="FFC000"/>
                </a:solidFill>
              </a:rPr>
              <a:t>сила</a:t>
            </a:r>
          </a:p>
        </p:txBody>
      </p:sp>
      <p:pic>
        <p:nvPicPr>
          <p:cNvPr id="5" name="Picture 8" descr="att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496"/>
            <a:ext cx="2214578" cy="2632715"/>
          </a:xfrm>
          <a:prstGeom prst="rect">
            <a:avLst/>
          </a:prstGeom>
          <a:noFill/>
        </p:spPr>
      </p:pic>
      <p:pic>
        <p:nvPicPr>
          <p:cNvPr id="6" name="Picture 11" descr="Изображение:Heinrich von Angeli - Friedrich August Kekulé von Stradonit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857496"/>
            <a:ext cx="2286015" cy="26432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1538" y="5500702"/>
            <a:ext cx="235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Эдуард </a:t>
            </a:r>
            <a:r>
              <a:rPr lang="ru-RU" sz="2400" dirty="0" err="1" smtClean="0">
                <a:solidFill>
                  <a:srgbClr val="FFC000"/>
                </a:solidFill>
              </a:rPr>
              <a:t>Франкланд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(1825-1899)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15008" y="5572140"/>
            <a:ext cx="21582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Times New Roman" pitchFamily="18" charset="0"/>
              </a:rPr>
              <a:t>Фридрих </a:t>
            </a:r>
          </a:p>
          <a:p>
            <a:r>
              <a:rPr lang="ru-RU" sz="2400" dirty="0">
                <a:solidFill>
                  <a:srgbClr val="FFC000"/>
                </a:solidFill>
                <a:latin typeface="Times New Roman" pitchFamily="18" charset="0"/>
              </a:rPr>
              <a:t>Август </a:t>
            </a:r>
            <a:r>
              <a:rPr lang="ru-RU" sz="2400" b="1" dirty="0" err="1">
                <a:solidFill>
                  <a:srgbClr val="FFC000"/>
                </a:solidFill>
                <a:latin typeface="Times New Roman" pitchFamily="18" charset="0"/>
              </a:rPr>
              <a:t>Кекуле</a:t>
            </a:r>
            <a:endParaRPr lang="ru-RU" sz="2400" b="1" dirty="0">
              <a:solidFill>
                <a:srgbClr val="FFC000"/>
              </a:solidFill>
              <a:latin typeface="Times New Roman" pitchFamily="18" charset="0"/>
            </a:endParaRPr>
          </a:p>
          <a:p>
            <a:r>
              <a:rPr lang="ru-RU" sz="2400" dirty="0">
                <a:solidFill>
                  <a:srgbClr val="FFC000"/>
                </a:solidFill>
                <a:latin typeface="Times New Roman" pitchFamily="18" charset="0"/>
              </a:rPr>
              <a:t>(1829 – 1896)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01122" cy="1000132"/>
          </a:xfrm>
        </p:spPr>
        <p:txBody>
          <a:bodyPr/>
          <a:lstStyle/>
          <a:p>
            <a:pPr algn="ctr"/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Рождение координационной теории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571612"/>
            <a:ext cx="5572164" cy="5143536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800" dirty="0" smtClean="0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Альфред Вернер  </a:t>
            </a:r>
          </a:p>
          <a:p>
            <a:pPr marL="609600" indent="-609600">
              <a:lnSpc>
                <a:spcPct val="80000"/>
              </a:lnSpc>
            </a:pPr>
            <a:r>
              <a:rPr lang="ru-RU" sz="2800" dirty="0" smtClean="0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«К вопросу о строении неорганических соединений». 1893 г.</a:t>
            </a:r>
          </a:p>
          <a:p>
            <a:pPr marL="609600" indent="-609600">
              <a:lnSpc>
                <a:spcPct val="80000"/>
              </a:lnSpc>
            </a:pPr>
            <a:endParaRPr lang="ru-RU" sz="2800" dirty="0" smtClean="0">
              <a:solidFill>
                <a:srgbClr val="FFC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Главная и побочная валентности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Принцип координации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Внутренняя и внешняя сферы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  <a:ea typeface="Arial Unicode MS" pitchFamily="34" charset="-128"/>
                <a:cs typeface="Arial Unicode MS" pitchFamily="34" charset="-128"/>
              </a:rPr>
              <a:t>Пространственное строение комплексных ионов</a:t>
            </a:r>
          </a:p>
          <a:p>
            <a:endParaRPr lang="ru-RU" dirty="0"/>
          </a:p>
        </p:txBody>
      </p:sp>
      <p:pic>
        <p:nvPicPr>
          <p:cNvPr id="4" name="Picture 10" descr="Вернер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285861"/>
            <a:ext cx="2879570" cy="3857652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572132" y="5143512"/>
            <a:ext cx="342902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1905 г.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«Новые воззрения в области 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неорганической химии»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86808" cy="1285884"/>
          </a:xfrm>
        </p:spPr>
        <p:txBody>
          <a:bodyPr/>
          <a:lstStyle/>
          <a:p>
            <a:pPr algn="ctr"/>
            <a:r>
              <a:rPr lang="ru-RU" sz="4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Главная и побочная валентности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28926" y="1571612"/>
            <a:ext cx="3286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PtCl</a:t>
            </a:r>
            <a:r>
              <a:rPr lang="en-US" sz="40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2NH</a:t>
            </a:r>
            <a:r>
              <a:rPr lang="en-US" sz="40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840557" y="1893874"/>
            <a:ext cx="5245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</a:t>
            </a:r>
            <a:endParaRPr lang="ru-RU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V="1">
            <a:off x="6992957" y="1727187"/>
            <a:ext cx="0" cy="21590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800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V="1">
            <a:off x="6989782" y="2239949"/>
            <a:ext cx="0" cy="215900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800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H="1" flipV="1">
            <a:off x="6715144" y="1846249"/>
            <a:ext cx="144463" cy="144463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80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6677044" y="2187562"/>
            <a:ext cx="215900" cy="144462"/>
          </a:xfrm>
          <a:prstGeom prst="line">
            <a:avLst/>
          </a:prstGeom>
          <a:noFill/>
          <a:ln w="254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2800"/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6792932" y="1360474"/>
            <a:ext cx="564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endParaRPr lang="ru-RU" sz="2800" b="1" dirty="0">
              <a:solidFill>
                <a:srgbClr val="99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245244" y="1585899"/>
            <a:ext cx="564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endParaRPr lang="ru-RU" sz="2800" b="1" dirty="0">
              <a:solidFill>
                <a:srgbClr val="99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6245244" y="2162162"/>
            <a:ext cx="564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endParaRPr lang="ru-RU" sz="2800" b="1" dirty="0">
              <a:solidFill>
                <a:srgbClr val="99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6821507" y="2449499"/>
            <a:ext cx="564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endParaRPr lang="ru-RU" sz="2800" b="1" dirty="0">
              <a:solidFill>
                <a:srgbClr val="99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>
            <a:off x="7180282" y="1827199"/>
            <a:ext cx="215900" cy="144463"/>
          </a:xfrm>
          <a:prstGeom prst="line">
            <a:avLst/>
          </a:prstGeom>
          <a:noFill/>
          <a:ln w="2540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sz="2800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H="1" flipV="1">
            <a:off x="7227907" y="2187562"/>
            <a:ext cx="144462" cy="144462"/>
          </a:xfrm>
          <a:prstGeom prst="line">
            <a:avLst/>
          </a:prstGeom>
          <a:noFill/>
          <a:ln w="2540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 sz="2800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358082" y="1571612"/>
            <a:ext cx="9044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</a:t>
            </a:r>
            <a:r>
              <a:rPr lang="en-US" sz="2800" b="1" baseline="-25000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2800" b="1" dirty="0">
              <a:solidFill>
                <a:srgbClr val="FF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7396182" y="2162162"/>
            <a:ext cx="9044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</a:t>
            </a:r>
            <a:r>
              <a:rPr lang="en-US" sz="2800" b="1" baseline="-25000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2800" b="1" dirty="0">
              <a:solidFill>
                <a:srgbClr val="FF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3000364" y="3000372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[Pt(NH</a:t>
            </a:r>
            <a:r>
              <a:rPr lang="en-US" sz="32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r>
              <a:rPr lang="en-US" sz="3200" b="1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18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14282" y="3714752"/>
            <a:ext cx="8358216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Главная валентность соответствует обычной валентности элемента, </a:t>
            </a:r>
          </a:p>
          <a:p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закономерности которой находят отражение в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ПСХЭ</a:t>
            </a:r>
          </a:p>
          <a:p>
            <a:endParaRPr lang="ru-RU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285720" y="5429264"/>
            <a:ext cx="9007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Побочная валентность – дополнительная, остаточная валентность, </a:t>
            </a:r>
          </a:p>
          <a:p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которую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атомы проявляют после насыщения главной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086600" cy="1828800"/>
          </a:xfrm>
        </p:spPr>
        <p:txBody>
          <a:bodyPr/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Координационная теория А.Вернера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285992"/>
            <a:ext cx="8643998" cy="4214842"/>
          </a:xfrm>
        </p:spPr>
        <p:txBody>
          <a:bodyPr>
            <a:normAutofit/>
          </a:bodyPr>
          <a:lstStyle/>
          <a:p>
            <a:pPr marL="530352" indent="-457200">
              <a:buAutoNum type="arabicPeriod"/>
            </a:pPr>
            <a:r>
              <a:rPr lang="ru-RU" sz="2400" dirty="0" smtClean="0">
                <a:solidFill>
                  <a:srgbClr val="FFC000"/>
                </a:solidFill>
              </a:rPr>
              <a:t>В большинстве КС различают внутреннюю и внешнюю сферы.</a:t>
            </a:r>
          </a:p>
          <a:p>
            <a:pPr marL="530352" indent="-457200">
              <a:buAutoNum type="arabicPeriod"/>
            </a:pPr>
            <a:r>
              <a:rPr lang="ru-RU" sz="2400" dirty="0" smtClean="0">
                <a:solidFill>
                  <a:srgbClr val="FFC000"/>
                </a:solidFill>
              </a:rPr>
              <a:t>Во внутренней сфере центральное место занимает комплексообразователь – чаще всего катион металла, реже – анион или какой-либо нейтральный атом (акцептор электронных пар).</a:t>
            </a:r>
          </a:p>
          <a:p>
            <a:pPr marL="530352" indent="-457200">
              <a:buAutoNum type="arabicPeriod"/>
            </a:pPr>
            <a:r>
              <a:rPr lang="ru-RU" sz="2400" dirty="0" smtClean="0">
                <a:solidFill>
                  <a:srgbClr val="FFC000"/>
                </a:solidFill>
              </a:rPr>
              <a:t>Комплексообразователь окружен </a:t>
            </a:r>
            <a:r>
              <a:rPr lang="ru-RU" sz="2400" dirty="0" err="1" smtClean="0">
                <a:solidFill>
                  <a:srgbClr val="FFC000"/>
                </a:solidFill>
              </a:rPr>
              <a:t>лигандами</a:t>
            </a:r>
            <a:r>
              <a:rPr lang="ru-RU" sz="2400" dirty="0" smtClean="0">
                <a:solidFill>
                  <a:srgbClr val="FFC000"/>
                </a:solidFill>
              </a:rPr>
              <a:t> – противоположно заряженными ионами или нейтральными молекулами (донорами электронных пар).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571612"/>
            <a:ext cx="4214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Основные положения: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</TotalTime>
  <Words>1218</Words>
  <Application>Microsoft Office PowerPoint</Application>
  <PresentationFormat>Экран (4:3)</PresentationFormat>
  <Paragraphs>203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Апекс</vt:lpstr>
      <vt:lpstr>CS ChemDraw Drawing</vt:lpstr>
      <vt:lpstr>Презентация к уроку химии по теме “Комплексные соединения” (11 класс)</vt:lpstr>
      <vt:lpstr>Слайд 2</vt:lpstr>
      <vt:lpstr>Определение</vt:lpstr>
      <vt:lpstr>Проблемный подход к изучению комплексных соединений</vt:lpstr>
      <vt:lpstr> Двойная соль или комплексное соединение?</vt:lpstr>
      <vt:lpstr>Валентность постоянная или переменная?</vt:lpstr>
      <vt:lpstr>Рождение координационной теории</vt:lpstr>
      <vt:lpstr>Главная и побочная валентности</vt:lpstr>
      <vt:lpstr>Координационная теория А.Вернера </vt:lpstr>
      <vt:lpstr>Слайд 10</vt:lpstr>
      <vt:lpstr>Номенклатура комплексных соединений</vt:lpstr>
      <vt:lpstr>Слайд 12</vt:lpstr>
      <vt:lpstr>Классификация комплексных соединений</vt:lpstr>
      <vt:lpstr>Слайд 14</vt:lpstr>
      <vt:lpstr>Строение комплексных соединений </vt:lpstr>
      <vt:lpstr>Механизм образования комплексного иона</vt:lpstr>
      <vt:lpstr>Химические свойства комплексных соединений </vt:lpstr>
      <vt:lpstr>Слайд 18</vt:lpstr>
      <vt:lpstr>Получение комплексных соединений </vt:lpstr>
      <vt:lpstr>Слайд 20</vt:lpstr>
      <vt:lpstr>Значение комплексных соединений </vt:lpstr>
      <vt:lpstr>Основная литература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34</cp:revision>
  <dcterms:created xsi:type="dcterms:W3CDTF">2014-08-10T16:43:36Z</dcterms:created>
  <dcterms:modified xsi:type="dcterms:W3CDTF">2014-08-10T22:03:28Z</dcterms:modified>
</cp:coreProperties>
</file>