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57" r:id="rId3"/>
    <p:sldId id="270" r:id="rId4"/>
    <p:sldId id="275" r:id="rId5"/>
    <p:sldId id="263" r:id="rId6"/>
    <p:sldId id="261" r:id="rId7"/>
    <p:sldId id="262" r:id="rId8"/>
    <p:sldId id="273" r:id="rId9"/>
    <p:sldId id="271" r:id="rId10"/>
    <p:sldId id="272" r:id="rId11"/>
    <p:sldId id="259" r:id="rId12"/>
    <p:sldId id="277" r:id="rId13"/>
    <p:sldId id="279" r:id="rId14"/>
    <p:sldId id="276" r:id="rId15"/>
    <p:sldId id="278" r:id="rId16"/>
    <p:sldId id="267" r:id="rId17"/>
    <p:sldId id="258" r:id="rId18"/>
    <p:sldId id="268" r:id="rId19"/>
    <p:sldId id="264" r:id="rId20"/>
    <p:sldId id="269" r:id="rId21"/>
    <p:sldId id="282" r:id="rId22"/>
    <p:sldId id="280" r:id="rId23"/>
    <p:sldId id="281"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E8D8C2-CB06-4BED-96C4-C21948B33A43}" type="datetimeFigureOut">
              <a:rPr lang="ru-RU" smtClean="0"/>
              <a:pPr/>
              <a:t>15.04.2014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6F2702-1425-4E5F-AD2B-D01B3EA9B5C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Во избежание конфликтной ситуации муж­чины не должны спекулировать на своих социальных и физических превосходствах, целиком возлагая на жену ведение домашнего хозяйства, мотивируя это решение грубым и расхожим стереотипом об «исключительно женских делах».</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Ответной ошибкой женщины, пытающейся парировать патриархальный натиск, являются обвинения в адрес мужа, уличающие последнего в бытовой пассивности.</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Нельзя видеть причину конфликта в индивидуальных особенностях супруга, в его неспособности или неумении что-либо сделать. Не стоит провоцировать скандал из-за мелких расхождений во вкусах.</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Не следует забывать, что в конфликте не бывает победителей — есть только побежденные. Многих конфликтов можно избежать, найдя в себе силы вовремя сдержаться, не произнести грубость, чем-то поступиться, что-то простить и, самое главное, адекватно оценить ситуацию.</a:t>
            </a:r>
            <a:endParaRPr lang="ru-RU" dirty="0"/>
          </a:p>
        </p:txBody>
      </p:sp>
      <p:sp>
        <p:nvSpPr>
          <p:cNvPr id="4" name="Номер слайда 3"/>
          <p:cNvSpPr>
            <a:spLocks noGrp="1"/>
          </p:cNvSpPr>
          <p:nvPr>
            <p:ph type="sldNum" sz="quarter" idx="10"/>
          </p:nvPr>
        </p:nvSpPr>
        <p:spPr/>
        <p:txBody>
          <a:bodyPr/>
          <a:lstStyle/>
          <a:p>
            <a:fld id="{50A02469-BFDA-4AD8-9822-908AB3F34DEE}" type="slidenum">
              <a:rPr lang="ru-RU" smtClean="0"/>
              <a:pPr/>
              <a:t>16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Часто отношения между родителями и повзрослевшими детьми страдают натянутостью, которую, впрочем, совершенно не сложно снять, следуя некоторым простым, но крайне важным нормам семейного этикета.</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Во-первых, взрослеющий человек должен понять, что родителей, естественным образом, волнует его судьба, подросток не должен вос­принимать родительский интерес к его личной жизни как назойливое и праздное любопытство.</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Со своей стороны, родители должны понять, что нетерпение, нетактичность, подозрительность — это не лучший путь к контакту с ребенком, даже повзрослевшим. Разговаривать с подростком необходимо спокойно и сдержанно, ни в коем случае не оскорбляя своего ребенка грязными подозрениями.</a:t>
            </a:r>
            <a:endParaRPr lang="ru-RU" dirty="0"/>
          </a:p>
        </p:txBody>
      </p:sp>
      <p:sp>
        <p:nvSpPr>
          <p:cNvPr id="4" name="Номер слайда 3"/>
          <p:cNvSpPr>
            <a:spLocks noGrp="1"/>
          </p:cNvSpPr>
          <p:nvPr>
            <p:ph type="sldNum" sz="quarter" idx="10"/>
          </p:nvPr>
        </p:nvSpPr>
        <p:spPr/>
        <p:txBody>
          <a:bodyPr/>
          <a:lstStyle/>
          <a:p>
            <a:fld id="{50A02469-BFDA-4AD8-9822-908AB3F34DEE}" type="slidenum">
              <a:rPr lang="ru-RU" smtClean="0"/>
              <a:pPr/>
              <a:t>18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15.04.2014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15.04.2014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15.04.2014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15.04.2014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15.04.2014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15.04.2014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15.04.2014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15.04.2014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15.04.2014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15.04.2014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0_75949_8bab6348_L.png"/>
          <p:cNvPicPr>
            <a:picLocks noChangeAspect="1"/>
          </p:cNvPicPr>
          <p:nvPr/>
        </p:nvPicPr>
        <p:blipFill>
          <a:blip r:embed="rId2" cstate="print"/>
          <a:stretch>
            <a:fillRect/>
          </a:stretch>
        </p:blipFill>
        <p:spPr>
          <a:xfrm>
            <a:off x="1" y="1844824"/>
            <a:ext cx="5180720" cy="5108190"/>
          </a:xfrm>
          <a:prstGeom prst="rect">
            <a:avLst/>
          </a:prstGeom>
        </p:spPr>
      </p:pic>
      <p:pic>
        <p:nvPicPr>
          <p:cNvPr id="8" name="Рисунок 7" descr="0_75973_7d5af5d5_L.png"/>
          <p:cNvPicPr>
            <a:picLocks noChangeAspect="1"/>
          </p:cNvPicPr>
          <p:nvPr/>
        </p:nvPicPr>
        <p:blipFill>
          <a:blip r:embed="rId3" cstate="print"/>
          <a:stretch>
            <a:fillRect/>
          </a:stretch>
        </p:blipFill>
        <p:spPr>
          <a:xfrm>
            <a:off x="0" y="0"/>
            <a:ext cx="9144000" cy="6858000"/>
          </a:xfrm>
          <a:prstGeom prst="rect">
            <a:avLst/>
          </a:prstGeom>
        </p:spPr>
      </p:pic>
      <p:pic>
        <p:nvPicPr>
          <p:cNvPr id="11" name="Рисунок 10" descr="0_75949_8bab6348_L.png"/>
          <p:cNvPicPr>
            <a:picLocks noChangeAspect="1"/>
          </p:cNvPicPr>
          <p:nvPr/>
        </p:nvPicPr>
        <p:blipFill>
          <a:blip r:embed="rId2" cstate="print"/>
          <a:stretch>
            <a:fillRect/>
          </a:stretch>
        </p:blipFill>
        <p:spPr>
          <a:xfrm>
            <a:off x="-252536" y="836712"/>
            <a:ext cx="6349207" cy="6260318"/>
          </a:xfrm>
          <a:prstGeom prst="rect">
            <a:avLst/>
          </a:prstGeom>
        </p:spPr>
      </p:pic>
      <p:sp>
        <p:nvSpPr>
          <p:cNvPr id="12" name="Прямоугольник 11"/>
          <p:cNvSpPr/>
          <p:nvPr/>
        </p:nvSpPr>
        <p:spPr>
          <a:xfrm>
            <a:off x="2555776" y="1340768"/>
            <a:ext cx="5688632" cy="707886"/>
          </a:xfrm>
          <a:prstGeom prst="rect">
            <a:avLst/>
          </a:prstGeom>
        </p:spPr>
        <p:txBody>
          <a:bodyPr wrap="square">
            <a:spAutoFit/>
          </a:bodyPr>
          <a:lstStyle/>
          <a:p>
            <a:pPr>
              <a:buFont typeface="Wingdings 3" pitchFamily="18" charset="2"/>
              <a:buNone/>
            </a:pPr>
            <a:r>
              <a:rPr lang="ru-RU" sz="4000" i="1" dirty="0" smtClean="0">
                <a:latin typeface="Arial Black" pitchFamily="34" charset="0"/>
              </a:rPr>
              <a:t>Семейный этикет.</a:t>
            </a:r>
          </a:p>
        </p:txBody>
      </p:sp>
      <p:sp>
        <p:nvSpPr>
          <p:cNvPr id="14" name="Прямоугольник 13"/>
          <p:cNvSpPr/>
          <p:nvPr/>
        </p:nvSpPr>
        <p:spPr>
          <a:xfrm>
            <a:off x="4283968" y="3212976"/>
            <a:ext cx="4572000" cy="646331"/>
          </a:xfrm>
          <a:prstGeom prst="rect">
            <a:avLst/>
          </a:prstGeom>
        </p:spPr>
        <p:txBody>
          <a:bodyPr>
            <a:spAutoFit/>
          </a:bodyPr>
          <a:lstStyle/>
          <a:p>
            <a:pPr algn="ctr"/>
            <a:r>
              <a:rPr lang="ru-RU" b="1" i="1" dirty="0" smtClean="0">
                <a:latin typeface="Franklin Gothic Heavy" pitchFamily="34" charset="0"/>
              </a:rPr>
              <a:t>Работу выполнила:</a:t>
            </a:r>
          </a:p>
          <a:p>
            <a:pPr algn="ctr"/>
            <a:r>
              <a:rPr lang="ru-RU" b="1" i="1" dirty="0" smtClean="0">
                <a:latin typeface="Franklin Gothic Heavy" pitchFamily="34" charset="0"/>
              </a:rPr>
              <a:t>Мясникова Л.Н.</a:t>
            </a:r>
            <a:endParaRPr lang="ru-RU" b="1" i="1" dirty="0">
              <a:latin typeface="Franklin Gothic Heavy"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Содержимое 1"/>
          <p:cNvSpPr>
            <a:spLocks noGrp="1"/>
          </p:cNvSpPr>
          <p:nvPr>
            <p:ph idx="1"/>
          </p:nvPr>
        </p:nvSpPr>
        <p:spPr>
          <a:xfrm>
            <a:off x="251520" y="4653136"/>
            <a:ext cx="8784976" cy="1944216"/>
          </a:xfrm>
        </p:spPr>
        <p:style>
          <a:lnRef idx="2">
            <a:schemeClr val="accent6"/>
          </a:lnRef>
          <a:fillRef idx="1">
            <a:schemeClr val="lt1"/>
          </a:fillRef>
          <a:effectRef idx="0">
            <a:schemeClr val="accent6"/>
          </a:effectRef>
          <a:fontRef idx="minor">
            <a:schemeClr val="dk1"/>
          </a:fontRef>
        </p:style>
        <p:txBody>
          <a:bodyPr>
            <a:normAutofit fontScale="55000" lnSpcReduction="20000"/>
          </a:bodyPr>
          <a:lstStyle/>
          <a:p>
            <a:pPr>
              <a:buFont typeface="Wingdings 3" pitchFamily="18" charset="2"/>
              <a:buNone/>
            </a:pPr>
            <a:r>
              <a:rPr lang="ru-RU" sz="2900" dirty="0" smtClean="0"/>
              <a:t>	</a:t>
            </a:r>
            <a:r>
              <a:rPr lang="ru-RU" sz="2900" b="1" i="1" dirty="0" smtClean="0"/>
              <a:t> Взаимные претензии способны убить самые нежные чувства, даже если упреки и заслуженные. </a:t>
            </a:r>
            <a:r>
              <a:rPr lang="ru-RU" sz="2900" i="1" dirty="0" smtClean="0"/>
              <a:t>Тот, кому они предъявляются, будет подсознательно стремиться изолировать себя от обвинителя, поэтому слишком часто высказываемые претензии могут привести к разрыву.</a:t>
            </a:r>
          </a:p>
          <a:p>
            <a:pPr>
              <a:buFont typeface="Wingdings 3" pitchFamily="18" charset="2"/>
              <a:buNone/>
            </a:pPr>
            <a:r>
              <a:rPr lang="ru-RU" sz="2900" i="1" dirty="0" smtClean="0"/>
              <a:t>	Старайтесь делать замечания близким дружелюбно и ненавязчиво, не повторяйте их многократно. Если человек не реагирует на ваши замечания, это не значит, что он их не слышал. Вероятно, он не может или не хочет поступать иначе. Прощайте тем, кого любите, их слабости, ведь и вы вряд ли вообще не имеете недостатков.</a:t>
            </a:r>
          </a:p>
          <a:p>
            <a:pPr>
              <a:buFont typeface="Wingdings 3" pitchFamily="18" charset="2"/>
              <a:buNone/>
            </a:pPr>
            <a:endParaRPr lang="ru-RU" dirty="0" smtClean="0"/>
          </a:p>
        </p:txBody>
      </p:sp>
      <p:pic>
        <p:nvPicPr>
          <p:cNvPr id="4" name="Рисунок 3" descr="information_items_15928.jpg"/>
          <p:cNvPicPr>
            <a:picLocks noChangeAspect="1"/>
          </p:cNvPicPr>
          <p:nvPr/>
        </p:nvPicPr>
        <p:blipFill>
          <a:blip r:embed="rId2" cstate="print"/>
          <a:stretch>
            <a:fillRect/>
          </a:stretch>
        </p:blipFill>
        <p:spPr>
          <a:xfrm>
            <a:off x="1475656" y="292313"/>
            <a:ext cx="5904656" cy="414479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Содержимое 1"/>
          <p:cNvSpPr>
            <a:spLocks noGrp="1"/>
          </p:cNvSpPr>
          <p:nvPr>
            <p:ph idx="1"/>
          </p:nvPr>
        </p:nvSpPr>
        <p:spPr>
          <a:xfrm>
            <a:off x="107504" y="4653136"/>
            <a:ext cx="8928992" cy="2016224"/>
          </a:xfrm>
        </p:spPr>
        <p:style>
          <a:lnRef idx="2">
            <a:schemeClr val="accent6"/>
          </a:lnRef>
          <a:fillRef idx="1">
            <a:schemeClr val="lt1"/>
          </a:fillRef>
          <a:effectRef idx="0">
            <a:schemeClr val="accent6"/>
          </a:effectRef>
          <a:fontRef idx="minor">
            <a:schemeClr val="dk1"/>
          </a:fontRef>
        </p:style>
        <p:txBody>
          <a:bodyPr>
            <a:normAutofit fontScale="92500"/>
          </a:bodyPr>
          <a:lstStyle/>
          <a:p>
            <a:pPr>
              <a:buFont typeface="Wingdings 3" pitchFamily="18" charset="2"/>
              <a:buNone/>
            </a:pPr>
            <a:r>
              <a:rPr lang="ru-RU" dirty="0" smtClean="0"/>
              <a:t>	</a:t>
            </a:r>
            <a:r>
              <a:rPr lang="ru-RU" sz="2200" i="1" dirty="0" smtClean="0"/>
              <a:t>Обеды и ужины в кругу семьи сплачивают родных людей. Ученые из Новой Зеландии установили, что дети и подростки, регулярно обедающие с родителями, в значительно меньшей степени подвержены депрессии, а также таким вредными привычкам, как алкоголизм, курение или наркомания.</a:t>
            </a:r>
          </a:p>
          <a:p>
            <a:pPr>
              <a:buFont typeface="Wingdings 3" pitchFamily="18" charset="2"/>
              <a:buNone/>
            </a:pPr>
            <a:endParaRPr lang="ru-RU" dirty="0" smtClean="0"/>
          </a:p>
        </p:txBody>
      </p:sp>
      <p:pic>
        <p:nvPicPr>
          <p:cNvPr id="4" name="Рисунок 3" descr="1395220767-5342-obed-semya.jpg"/>
          <p:cNvPicPr>
            <a:picLocks noChangeAspect="1"/>
          </p:cNvPicPr>
          <p:nvPr/>
        </p:nvPicPr>
        <p:blipFill>
          <a:blip r:embed="rId2" cstate="print"/>
          <a:stretch>
            <a:fillRect/>
          </a:stretch>
        </p:blipFill>
        <p:spPr>
          <a:xfrm>
            <a:off x="1907704" y="476672"/>
            <a:ext cx="5566610" cy="3754880"/>
          </a:xfrm>
          <a:prstGeom prst="rect">
            <a:avLst/>
          </a:prstGeom>
        </p:spPr>
        <p:style>
          <a:lnRef idx="2">
            <a:schemeClr val="accent6"/>
          </a:lnRef>
          <a:fillRef idx="1">
            <a:schemeClr val="lt1"/>
          </a:fillRef>
          <a:effectRef idx="0">
            <a:schemeClr val="accent6"/>
          </a:effectRef>
          <a:fontRef idx="minor">
            <a:schemeClr val="dk1"/>
          </a:fontRef>
        </p:style>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Содержимое 1"/>
          <p:cNvSpPr>
            <a:spLocks noGrp="1"/>
          </p:cNvSpPr>
          <p:nvPr>
            <p:ph idx="1"/>
          </p:nvPr>
        </p:nvSpPr>
        <p:spPr>
          <a:xfrm>
            <a:off x="107504" y="4653136"/>
            <a:ext cx="8928992" cy="1872208"/>
          </a:xfrm>
        </p:spPr>
        <p:style>
          <a:lnRef idx="2">
            <a:schemeClr val="accent6"/>
          </a:lnRef>
          <a:fillRef idx="1">
            <a:schemeClr val="lt1"/>
          </a:fillRef>
          <a:effectRef idx="0">
            <a:schemeClr val="accent6"/>
          </a:effectRef>
          <a:fontRef idx="minor">
            <a:schemeClr val="dk1"/>
          </a:fontRef>
        </p:style>
        <p:txBody>
          <a:bodyPr>
            <a:normAutofit fontScale="77500" lnSpcReduction="20000"/>
          </a:bodyPr>
          <a:lstStyle/>
          <a:p>
            <a:pPr>
              <a:buFont typeface="Wingdings 3" pitchFamily="18" charset="2"/>
              <a:buNone/>
            </a:pPr>
            <a:r>
              <a:rPr lang="ru-RU" dirty="0" smtClean="0"/>
              <a:t>	</a:t>
            </a:r>
            <a:r>
              <a:rPr lang="ru-RU" sz="2500" i="1" dirty="0" smtClean="0"/>
              <a:t>В семейной жизни большую роль играет приятная непредсказуемость. Неожиданные подарки, незначительные изменения в домашней обстановке, ужин при свечах, новый наряд, любимое блюдо – все это создает ощущение праздника души. Желательно, чтобы в доме было тепло и уютно. Человек, вложивший в него тепло своих рук, душевную заботу, сам активно участвующий в создании уюта, бережет этот дом и крепко к нему привязан.</a:t>
            </a:r>
          </a:p>
          <a:p>
            <a:pPr>
              <a:buFont typeface="Wingdings 3" pitchFamily="18" charset="2"/>
              <a:buNone/>
            </a:pPr>
            <a:endParaRPr lang="ru-RU" dirty="0" smtClean="0"/>
          </a:p>
        </p:txBody>
      </p:sp>
      <p:pic>
        <p:nvPicPr>
          <p:cNvPr id="5" name="Рисунок 4" descr="2-z8-ffab422a-17b9-4a15-87df-c34c9447899d.jpg"/>
          <p:cNvPicPr>
            <a:picLocks noChangeAspect="1"/>
          </p:cNvPicPr>
          <p:nvPr/>
        </p:nvPicPr>
        <p:blipFill>
          <a:blip r:embed="rId2" cstate="print"/>
          <a:stretch>
            <a:fillRect/>
          </a:stretch>
        </p:blipFill>
        <p:spPr>
          <a:xfrm>
            <a:off x="2339752" y="287708"/>
            <a:ext cx="4680520" cy="378936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4797152"/>
            <a:ext cx="8568952" cy="163121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365760" indent="-256032" algn="ctr" fontAlgn="auto">
              <a:spcAft>
                <a:spcPts val="0"/>
              </a:spcAft>
              <a:buFont typeface="Wingdings 3"/>
              <a:buNone/>
              <a:defRPr/>
            </a:pPr>
            <a:r>
              <a:rPr lang="ru-RU" sz="2000" dirty="0" smtClean="0"/>
              <a:t>	Необходимо уважать свободу друг друга и не ограничивать ее по пустякам. Каждый из нас имеет право на свои тайны. Даже самые маленькие и безобидные секреты придают ощущение независимости личности. Полное растворение в другом человеке чаще приводит к трагедии, чем к счастью.</a:t>
            </a:r>
            <a:endParaRPr lang="ru-RU" i="1" dirty="0" smtClean="0"/>
          </a:p>
        </p:txBody>
      </p:sp>
      <p:pic>
        <p:nvPicPr>
          <p:cNvPr id="4" name="Рисунок 3" descr="96a53bf54cb7d718d70ae06d6813f395.jpg"/>
          <p:cNvPicPr>
            <a:picLocks noChangeAspect="1"/>
          </p:cNvPicPr>
          <p:nvPr/>
        </p:nvPicPr>
        <p:blipFill>
          <a:blip r:embed="rId2" cstate="print"/>
          <a:stretch>
            <a:fillRect/>
          </a:stretch>
        </p:blipFill>
        <p:spPr>
          <a:xfrm>
            <a:off x="1763688" y="188640"/>
            <a:ext cx="5715000" cy="42291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Содержимое 1"/>
          <p:cNvSpPr>
            <a:spLocks noGrp="1"/>
          </p:cNvSpPr>
          <p:nvPr>
            <p:ph idx="1"/>
          </p:nvPr>
        </p:nvSpPr>
        <p:spPr>
          <a:xfrm>
            <a:off x="251520" y="4653136"/>
            <a:ext cx="8784976" cy="1944216"/>
          </a:xfrm>
        </p:spPr>
        <p:style>
          <a:lnRef idx="2">
            <a:schemeClr val="accent6"/>
          </a:lnRef>
          <a:fillRef idx="1">
            <a:schemeClr val="lt1"/>
          </a:fillRef>
          <a:effectRef idx="0">
            <a:schemeClr val="accent6"/>
          </a:effectRef>
          <a:fontRef idx="minor">
            <a:schemeClr val="dk1"/>
          </a:fontRef>
        </p:style>
        <p:txBody>
          <a:bodyPr>
            <a:normAutofit fontScale="62500" lnSpcReduction="20000"/>
          </a:bodyPr>
          <a:lstStyle/>
          <a:p>
            <a:pPr>
              <a:buFont typeface="Wingdings 3" pitchFamily="18" charset="2"/>
              <a:buNone/>
            </a:pPr>
            <a:r>
              <a:rPr lang="ru-RU" sz="2900" dirty="0" smtClean="0"/>
              <a:t>	</a:t>
            </a:r>
            <a:r>
              <a:rPr lang="ru-RU" sz="2900" b="1" i="1" dirty="0" smtClean="0"/>
              <a:t>Супругам следует всегда выглядеть красивыми и привлекательными</a:t>
            </a:r>
            <a:r>
              <a:rPr lang="ru-RU" sz="2900" i="1" dirty="0" smtClean="0"/>
              <a:t>. Желательно, чтобы домашняя одежда была удобной, опрятной и чистой. Чистота и опрятный вид родителей — одно из средств сохранения их авторитета у детей. Небритый отец, мать в грязном халате — дети невольно отмечают эти детали. Мать, забирая ребенка, например, из детского сада, должна позаботиться о своем внешнем виде. Дети склонны к сравнениям. Их наблюдательность значительно острее, чем обычно кажется родителям.</a:t>
            </a:r>
            <a:endParaRPr lang="ru-RU" i="1" dirty="0" smtClean="0"/>
          </a:p>
        </p:txBody>
      </p:sp>
      <p:pic>
        <p:nvPicPr>
          <p:cNvPr id="5" name="Рисунок 4" descr="2.jpg"/>
          <p:cNvPicPr>
            <a:picLocks noChangeAspect="1"/>
          </p:cNvPicPr>
          <p:nvPr/>
        </p:nvPicPr>
        <p:blipFill>
          <a:blip r:embed="rId2" cstate="print"/>
          <a:stretch>
            <a:fillRect/>
          </a:stretch>
        </p:blipFill>
        <p:spPr>
          <a:xfrm>
            <a:off x="1619672" y="285868"/>
            <a:ext cx="6192688" cy="400722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1124744"/>
            <a:ext cx="4248472" cy="452431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365760" indent="-256032" algn="ctr" fontAlgn="auto">
              <a:spcAft>
                <a:spcPts val="0"/>
              </a:spcAft>
              <a:buFont typeface="Wingdings 3"/>
              <a:buNone/>
              <a:defRPr/>
            </a:pPr>
            <a:r>
              <a:rPr lang="ru-RU" sz="2000" dirty="0" smtClean="0"/>
              <a:t>	</a:t>
            </a:r>
            <a:r>
              <a:rPr lang="ru-RU" sz="2400" i="1" dirty="0" smtClean="0"/>
              <a:t>Не менее важно помнить о том, что для развития супружества необходимы интимные отношения. Возникающие между двумя людьми, они отличаются от отношений со всеми другими: родными, близкими, друзьями, сотрудниками и т.д.</a:t>
            </a:r>
          </a:p>
        </p:txBody>
      </p:sp>
      <p:pic>
        <p:nvPicPr>
          <p:cNvPr id="4" name="Рисунок 3" descr="494_seks_intellekt.jpg"/>
          <p:cNvPicPr>
            <a:picLocks noChangeAspect="1"/>
          </p:cNvPicPr>
          <p:nvPr/>
        </p:nvPicPr>
        <p:blipFill>
          <a:blip r:embed="rId2" cstate="print"/>
          <a:stretch>
            <a:fillRect/>
          </a:stretch>
        </p:blipFill>
        <p:spPr>
          <a:xfrm>
            <a:off x="4572000" y="1196752"/>
            <a:ext cx="4392488" cy="38564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этикет12.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a:off x="785786" y="571480"/>
            <a:ext cx="8072494" cy="5647700"/>
          </a:xfrm>
          <a:prstGeom prst="rect">
            <a:avLst/>
          </a:prstGeom>
          <a:solidFill>
            <a:schemeClr val="bg1">
              <a:alpha val="20000"/>
            </a:schemeClr>
          </a:solidFill>
        </p:spPr>
        <p:txBody>
          <a:bodyPr wrap="square" rtlCol="0">
            <a:spAutoFit/>
          </a:bodyPr>
          <a:lstStyle/>
          <a:p>
            <a:r>
              <a:rPr lang="ru-RU" sz="1900" b="1" i="1" dirty="0" smtClean="0">
                <a:latin typeface="Bookman Old Style" pitchFamily="18" charset="0"/>
              </a:rPr>
              <a:t>Среди причин, способных спровоцировать семейный конфликт или послужить причиной развода, можно выделить следующие негативные факторы:</a:t>
            </a:r>
            <a:br>
              <a:rPr lang="ru-RU" sz="1900" b="1" i="1" dirty="0" smtClean="0">
                <a:latin typeface="Bookman Old Style" pitchFamily="18" charset="0"/>
              </a:rPr>
            </a:br>
            <a:r>
              <a:rPr lang="ru-RU" sz="1900" b="1" i="1" dirty="0" smtClean="0">
                <a:latin typeface="Bookman Old Style" pitchFamily="18" charset="0"/>
              </a:rPr>
              <a:t/>
            </a:r>
            <a:br>
              <a:rPr lang="ru-RU" sz="1900" b="1" i="1" dirty="0" smtClean="0">
                <a:latin typeface="Bookman Old Style" pitchFamily="18" charset="0"/>
              </a:rPr>
            </a:br>
            <a:r>
              <a:rPr lang="ru-RU" sz="1900" b="1" i="1" dirty="0" smtClean="0">
                <a:latin typeface="Bookman Old Style" pitchFamily="18" charset="0"/>
              </a:rPr>
              <a:t>   — неправильное бытовое поведение одного из супругов;</a:t>
            </a:r>
            <a:br>
              <a:rPr lang="ru-RU" sz="1900" b="1" i="1" dirty="0" smtClean="0">
                <a:latin typeface="Bookman Old Style" pitchFamily="18" charset="0"/>
              </a:rPr>
            </a:br>
            <a:r>
              <a:rPr lang="ru-RU" sz="1900" b="1" i="1" dirty="0" smtClean="0">
                <a:latin typeface="Bookman Old Style" pitchFamily="18" charset="0"/>
              </a:rPr>
              <a:t/>
            </a:r>
            <a:br>
              <a:rPr lang="ru-RU" sz="1900" b="1" i="1" dirty="0" smtClean="0">
                <a:latin typeface="Bookman Old Style" pitchFamily="18" charset="0"/>
              </a:rPr>
            </a:br>
            <a:r>
              <a:rPr lang="ru-RU" sz="1900" b="1" i="1" dirty="0" smtClean="0">
                <a:latin typeface="Bookman Old Style" pitchFamily="18" charset="0"/>
              </a:rPr>
              <a:t>   — дисгармония интимных отношений;</a:t>
            </a:r>
            <a:br>
              <a:rPr lang="ru-RU" sz="1900" b="1" i="1" dirty="0" smtClean="0">
                <a:latin typeface="Bookman Old Style" pitchFamily="18" charset="0"/>
              </a:rPr>
            </a:br>
            <a:r>
              <a:rPr lang="ru-RU" sz="1900" b="1" i="1" dirty="0" smtClean="0">
                <a:latin typeface="Bookman Old Style" pitchFamily="18" charset="0"/>
              </a:rPr>
              <a:t/>
            </a:r>
            <a:br>
              <a:rPr lang="ru-RU" sz="1900" b="1" i="1" dirty="0" smtClean="0">
                <a:latin typeface="Bookman Old Style" pitchFamily="18" charset="0"/>
              </a:rPr>
            </a:br>
            <a:r>
              <a:rPr lang="ru-RU" sz="1900" b="1" i="1" dirty="0" smtClean="0">
                <a:latin typeface="Bookman Old Style" pitchFamily="18" charset="0"/>
              </a:rPr>
              <a:t>   — различие во мнениях и вкусах;</a:t>
            </a:r>
            <a:br>
              <a:rPr lang="ru-RU" sz="1900" b="1" i="1" dirty="0" smtClean="0">
                <a:latin typeface="Bookman Old Style" pitchFamily="18" charset="0"/>
              </a:rPr>
            </a:br>
            <a:r>
              <a:rPr lang="ru-RU" sz="1900" b="1" i="1" dirty="0" smtClean="0">
                <a:latin typeface="Bookman Old Style" pitchFamily="18" charset="0"/>
              </a:rPr>
              <a:t/>
            </a:r>
            <a:br>
              <a:rPr lang="ru-RU" sz="1900" b="1" i="1" dirty="0" smtClean="0">
                <a:latin typeface="Bookman Old Style" pitchFamily="18" charset="0"/>
              </a:rPr>
            </a:br>
            <a:r>
              <a:rPr lang="ru-RU" sz="1900" b="1" i="1" dirty="0" smtClean="0">
                <a:latin typeface="Bookman Old Style" pitchFamily="18" charset="0"/>
              </a:rPr>
              <a:t>   — неумение одного из супругов достойно держаться в компании;</a:t>
            </a:r>
            <a:br>
              <a:rPr lang="ru-RU" sz="1900" b="1" i="1" dirty="0" smtClean="0">
                <a:latin typeface="Bookman Old Style" pitchFamily="18" charset="0"/>
              </a:rPr>
            </a:br>
            <a:r>
              <a:rPr lang="ru-RU" sz="1900" b="1" i="1" dirty="0" smtClean="0">
                <a:latin typeface="Bookman Old Style" pitchFamily="18" charset="0"/>
              </a:rPr>
              <a:t/>
            </a:r>
            <a:br>
              <a:rPr lang="ru-RU" sz="1900" b="1" i="1" dirty="0" smtClean="0">
                <a:latin typeface="Bookman Old Style" pitchFamily="18" charset="0"/>
              </a:rPr>
            </a:br>
            <a:r>
              <a:rPr lang="ru-RU" sz="1900" b="1" i="1" dirty="0" smtClean="0">
                <a:latin typeface="Bookman Old Style" pitchFamily="18" charset="0"/>
              </a:rPr>
              <a:t>   — несоблюдение одним из супругов правил личной гигиены;</a:t>
            </a:r>
            <a:br>
              <a:rPr lang="ru-RU" sz="1900" b="1" i="1" dirty="0" smtClean="0">
                <a:latin typeface="Bookman Old Style" pitchFamily="18" charset="0"/>
              </a:rPr>
            </a:br>
            <a:r>
              <a:rPr lang="ru-RU" sz="1900" b="1" i="1" dirty="0" smtClean="0">
                <a:latin typeface="Bookman Old Style" pitchFamily="18" charset="0"/>
              </a:rPr>
              <a:t/>
            </a:r>
            <a:br>
              <a:rPr lang="ru-RU" sz="1900" b="1" i="1" dirty="0" smtClean="0">
                <a:latin typeface="Bookman Old Style" pitchFamily="18" charset="0"/>
              </a:rPr>
            </a:br>
            <a:r>
              <a:rPr lang="ru-RU" sz="1900" b="1" i="1" dirty="0" smtClean="0">
                <a:latin typeface="Bookman Old Style" pitchFamily="18" charset="0"/>
              </a:rPr>
              <a:t>   — неправильное планирование семейного бюджета;</a:t>
            </a:r>
            <a:br>
              <a:rPr lang="ru-RU" sz="1900" b="1" i="1" dirty="0" smtClean="0">
                <a:latin typeface="Bookman Old Style" pitchFamily="18" charset="0"/>
              </a:rPr>
            </a:br>
            <a:r>
              <a:rPr lang="ru-RU" sz="1900" b="1" i="1" dirty="0" smtClean="0">
                <a:latin typeface="Bookman Old Style" pitchFamily="18" charset="0"/>
              </a:rPr>
              <a:t/>
            </a:r>
            <a:br>
              <a:rPr lang="ru-RU" sz="1900" b="1" i="1" dirty="0" smtClean="0">
                <a:latin typeface="Bookman Old Style" pitchFamily="18" charset="0"/>
              </a:rPr>
            </a:br>
            <a:r>
              <a:rPr lang="ru-RU" sz="1900" b="1" i="1" dirty="0" smtClean="0">
                <a:latin typeface="Bookman Old Style" pitchFamily="18" charset="0"/>
              </a:rPr>
              <a:t>   — конфликт в отношениях с родителями супруга.</a:t>
            </a:r>
            <a:endParaRPr lang="ru-RU" sz="1900" b="1" i="1" dirty="0">
              <a:latin typeface="Bookman Old Style"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am_sm.jpg"/>
          <p:cNvPicPr>
            <a:picLocks noChangeAspect="1"/>
          </p:cNvPicPr>
          <p:nvPr/>
        </p:nvPicPr>
        <p:blipFill>
          <a:blip r:embed="rId2" cstate="print"/>
          <a:stretch>
            <a:fillRect/>
          </a:stretch>
        </p:blipFill>
        <p:spPr>
          <a:xfrm>
            <a:off x="4298024" y="1124744"/>
            <a:ext cx="4647443" cy="3888432"/>
          </a:xfrm>
          <a:prstGeom prst="rect">
            <a:avLst/>
          </a:prstGeom>
          <a:ln>
            <a:noFill/>
          </a:ln>
          <a:effectLst>
            <a:softEdge rad="112500"/>
          </a:effectLst>
        </p:spPr>
      </p:pic>
      <p:sp>
        <p:nvSpPr>
          <p:cNvPr id="3" name="Прямоугольник 2"/>
          <p:cNvSpPr/>
          <p:nvPr/>
        </p:nvSpPr>
        <p:spPr>
          <a:xfrm>
            <a:off x="179512" y="620688"/>
            <a:ext cx="4248472" cy="566308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365760" indent="-256032" algn="ctr" fontAlgn="auto">
              <a:spcAft>
                <a:spcPts val="0"/>
              </a:spcAft>
              <a:buFont typeface="Wingdings 3"/>
              <a:buNone/>
              <a:defRPr/>
            </a:pPr>
            <a:r>
              <a:rPr lang="ru-RU" sz="2000" dirty="0" smtClean="0"/>
              <a:t>	</a:t>
            </a:r>
            <a:r>
              <a:rPr lang="ru-RU" sz="2000" i="1" dirty="0" smtClean="0"/>
              <a:t> </a:t>
            </a:r>
            <a:r>
              <a:rPr lang="ru-RU" i="1" dirty="0" smtClean="0"/>
              <a:t>Основы хорошего воспитания закладываются в детстве, однако, если родители требуют от детей того, чего никогда не исполняют сами, они вряд ли добьются желаемого. Как бы отец или мать ни внушали сыну или дочери, что говорить нецензурные слова некрасиво, ребенок никогда не воспримет этого, если родители сами частенько в ссорах используют ненормативную лексику. Ребенку свойственно подражать тем, кто является для него авторитетом, а это в первую очередь именно родители. Хотите, чтобы ваше чадо было вежливым — станьте для него примером.</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этикет17.jpg"/>
          <p:cNvPicPr>
            <a:picLocks noChangeAspect="1"/>
          </p:cNvPicPr>
          <p:nvPr/>
        </p:nvPicPr>
        <p:blipFill>
          <a:blip r:embed="rId3" cstate="print"/>
          <a:stretch>
            <a:fillRect/>
          </a:stretch>
        </p:blipFill>
        <p:spPr>
          <a:xfrm>
            <a:off x="0" y="0"/>
            <a:ext cx="9144000" cy="6858000"/>
          </a:xfrm>
          <a:prstGeom prst="rect">
            <a:avLst/>
          </a:prstGeom>
        </p:spPr>
      </p:pic>
      <p:sp>
        <p:nvSpPr>
          <p:cNvPr id="2" name="TextBox 1"/>
          <p:cNvSpPr txBox="1"/>
          <p:nvPr/>
        </p:nvSpPr>
        <p:spPr>
          <a:xfrm>
            <a:off x="1214414" y="142852"/>
            <a:ext cx="6858048" cy="1077218"/>
          </a:xfrm>
          <a:prstGeom prst="rect">
            <a:avLst/>
          </a:prstGeom>
          <a:noFill/>
        </p:spPr>
        <p:txBody>
          <a:bodyPr wrap="square" rtlCol="0">
            <a:spAutoFit/>
          </a:bodyPr>
          <a:lstStyle/>
          <a:p>
            <a:pPr algn="ctr"/>
            <a:r>
              <a:rPr lang="ru-RU" sz="3200" b="1" i="1" dirty="0" smtClean="0">
                <a:latin typeface="Bookman Old Style" pitchFamily="18" charset="0"/>
              </a:rPr>
              <a:t>Этикетные нормы общения родителей и детей</a:t>
            </a:r>
            <a:endParaRPr lang="ru-RU" sz="3200" i="1" dirty="0">
              <a:latin typeface="Bookman Old Style" pitchFamily="18" charset="0"/>
            </a:endParaRPr>
          </a:p>
        </p:txBody>
      </p:sp>
      <p:sp>
        <p:nvSpPr>
          <p:cNvPr id="3" name="TextBox 2"/>
          <p:cNvSpPr txBox="1"/>
          <p:nvPr/>
        </p:nvSpPr>
        <p:spPr>
          <a:xfrm>
            <a:off x="1142976" y="2143116"/>
            <a:ext cx="6929486" cy="3477875"/>
          </a:xfrm>
          <a:prstGeom prst="rect">
            <a:avLst/>
          </a:prstGeom>
          <a:solidFill>
            <a:schemeClr val="bg1">
              <a:alpha val="40000"/>
            </a:schemeClr>
          </a:solidFill>
        </p:spPr>
        <p:txBody>
          <a:bodyPr wrap="square" rtlCol="0">
            <a:spAutoFit/>
          </a:bodyPr>
          <a:lstStyle/>
          <a:p>
            <a:pPr algn="just"/>
            <a:r>
              <a:rPr lang="ru-RU" sz="2200" b="1" dirty="0" smtClean="0">
                <a:latin typeface="Times New Roman" pitchFamily="18" charset="0"/>
                <a:cs typeface="Times New Roman" pitchFamily="18" charset="0"/>
              </a:rPr>
              <a:t>Сразу следует подчеркнуть, что особого внимания со стороны родительской пары требуют дети в период подросткового кризиса, в общении с которыми важно учитывать определенные правила. Ни в коем случае не допускается факт необоснованной критики или насмешек в адрес подростка. Кроме того, лучше всего не настаивать на своих (возможно стереотипных) моральных воззрениях и воздерживаться от соблазна «выбора подходящих друзей» для сына или дочери.</a:t>
            </a:r>
            <a:endParaRPr lang="ru-RU" sz="2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0.jpg"/>
          <p:cNvPicPr>
            <a:picLocks noChangeAspect="1"/>
          </p:cNvPicPr>
          <p:nvPr/>
        </p:nvPicPr>
        <p:blipFill>
          <a:blip r:embed="rId2" cstate="print"/>
          <a:stretch>
            <a:fillRect/>
          </a:stretch>
        </p:blipFill>
        <p:spPr>
          <a:xfrm>
            <a:off x="4572000" y="980728"/>
            <a:ext cx="4427983" cy="5661248"/>
          </a:xfrm>
          <a:prstGeom prst="rect">
            <a:avLst/>
          </a:prstGeom>
        </p:spPr>
        <p:style>
          <a:lnRef idx="2">
            <a:schemeClr val="accent2"/>
          </a:lnRef>
          <a:fillRef idx="1">
            <a:schemeClr val="lt1"/>
          </a:fillRef>
          <a:effectRef idx="0">
            <a:schemeClr val="accent2"/>
          </a:effectRef>
          <a:fontRef idx="minor">
            <a:schemeClr val="dk1"/>
          </a:fontRef>
        </p:style>
      </p:pic>
      <p:sp>
        <p:nvSpPr>
          <p:cNvPr id="30722" name="Содержимое 1"/>
          <p:cNvSpPr>
            <a:spLocks noGrp="1"/>
          </p:cNvSpPr>
          <p:nvPr>
            <p:ph idx="1"/>
          </p:nvPr>
        </p:nvSpPr>
        <p:spPr>
          <a:xfrm>
            <a:off x="251520" y="980728"/>
            <a:ext cx="4032448" cy="576064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85000" lnSpcReduction="10000"/>
          </a:bodyPr>
          <a:lstStyle/>
          <a:p>
            <a:pPr>
              <a:buFont typeface="Wingdings 3" pitchFamily="18" charset="2"/>
              <a:buNone/>
            </a:pPr>
            <a:r>
              <a:rPr lang="ru-RU" sz="1900" i="1" dirty="0" smtClean="0">
                <a:solidFill>
                  <a:schemeClr val="tx1"/>
                </a:solidFill>
              </a:rPr>
              <a:t>1.   </a:t>
            </a:r>
            <a:r>
              <a:rPr lang="ru-RU" sz="1900" b="1" i="1" dirty="0" smtClean="0">
                <a:solidFill>
                  <a:schemeClr val="tx1"/>
                </a:solidFill>
              </a:rPr>
              <a:t>   Не критикуйте ошибки ребенка при посторонних. Стоит их обсудить наедине и найти причину поступка.</a:t>
            </a:r>
          </a:p>
          <a:p>
            <a:pPr>
              <a:buFont typeface="Wingdings 3" pitchFamily="18" charset="2"/>
              <a:buNone/>
            </a:pPr>
            <a:r>
              <a:rPr lang="ru-RU" sz="1900" b="1" i="1" dirty="0" smtClean="0">
                <a:solidFill>
                  <a:schemeClr val="tx1"/>
                </a:solidFill>
              </a:rPr>
              <a:t> </a:t>
            </a:r>
          </a:p>
          <a:p>
            <a:pPr>
              <a:buFont typeface="Wingdings 3" pitchFamily="18" charset="2"/>
              <a:buNone/>
            </a:pPr>
            <a:r>
              <a:rPr lang="ru-RU" sz="1900" b="1" i="1" dirty="0" smtClean="0">
                <a:solidFill>
                  <a:schemeClr val="tx1"/>
                </a:solidFill>
              </a:rPr>
              <a:t>2.      Не запрещайте ребенку слушать его любимую музыку.</a:t>
            </a:r>
          </a:p>
          <a:p>
            <a:pPr>
              <a:buFont typeface="Wingdings 3" pitchFamily="18" charset="2"/>
              <a:buNone/>
            </a:pPr>
            <a:r>
              <a:rPr lang="ru-RU" sz="1900" b="1" i="1" dirty="0" smtClean="0">
                <a:solidFill>
                  <a:schemeClr val="tx1"/>
                </a:solidFill>
              </a:rPr>
              <a:t> </a:t>
            </a:r>
          </a:p>
          <a:p>
            <a:pPr>
              <a:buFont typeface="Wingdings 3" pitchFamily="18" charset="2"/>
              <a:buNone/>
            </a:pPr>
            <a:r>
              <a:rPr lang="ru-RU" sz="1900" b="1" i="1" dirty="0" smtClean="0">
                <a:solidFill>
                  <a:schemeClr val="tx1"/>
                </a:solidFill>
              </a:rPr>
              <a:t>3.      Если ребенок допустил серьезную ошибку, не нужно его упрекать, а лучше подскажите, как ему поступить в такой ситуации.</a:t>
            </a:r>
          </a:p>
          <a:p>
            <a:pPr>
              <a:buFont typeface="Wingdings 3" pitchFamily="18" charset="2"/>
              <a:buNone/>
            </a:pPr>
            <a:r>
              <a:rPr lang="ru-RU" sz="1900" b="1" i="1" dirty="0" smtClean="0">
                <a:solidFill>
                  <a:schemeClr val="tx1"/>
                </a:solidFill>
              </a:rPr>
              <a:t>4.      Подростки должны предупреждать своих родителей, если задерживаются где-то по своим делам.</a:t>
            </a:r>
          </a:p>
          <a:p>
            <a:pPr>
              <a:buFont typeface="Wingdings 3" pitchFamily="18" charset="2"/>
              <a:buNone/>
            </a:pPr>
            <a:r>
              <a:rPr lang="ru-RU" sz="1900" b="1" i="1" dirty="0" smtClean="0">
                <a:solidFill>
                  <a:schemeClr val="tx1"/>
                </a:solidFill>
              </a:rPr>
              <a:t> </a:t>
            </a:r>
          </a:p>
          <a:p>
            <a:pPr>
              <a:buFont typeface="Wingdings 3" pitchFamily="18" charset="2"/>
              <a:buNone/>
            </a:pPr>
            <a:r>
              <a:rPr lang="ru-RU" sz="1900" b="1" i="1" dirty="0" smtClean="0">
                <a:solidFill>
                  <a:schemeClr val="tx1"/>
                </a:solidFill>
              </a:rPr>
              <a:t>5.      Задавая вопросы ребенку, следите за своим тоном. Это не допрос.</a:t>
            </a:r>
          </a:p>
          <a:p>
            <a:pPr>
              <a:buFont typeface="Wingdings 3" pitchFamily="18" charset="2"/>
              <a:buNone/>
            </a:pPr>
            <a:r>
              <a:rPr lang="ru-RU" sz="2000" dirty="0" smtClean="0"/>
              <a:t> </a:t>
            </a:r>
          </a:p>
          <a:p>
            <a:pPr>
              <a:buFont typeface="Wingdings 3" pitchFamily="18" charset="2"/>
              <a:buNone/>
            </a:pPr>
            <a:endParaRPr lang="ru-RU" sz="1600" dirty="0" smtClean="0"/>
          </a:p>
        </p:txBody>
      </p:sp>
      <p:sp>
        <p:nvSpPr>
          <p:cNvPr id="3" name="Заголовок 2"/>
          <p:cNvSpPr>
            <a:spLocks noGrp="1"/>
          </p:cNvSpPr>
          <p:nvPr>
            <p:ph type="title"/>
          </p:nvPr>
        </p:nvSpPr>
        <p:spPr>
          <a:xfrm>
            <a:off x="2051720" y="188640"/>
            <a:ext cx="4618856" cy="654032"/>
          </a:xfrm>
          <a:solidFill>
            <a:schemeClr val="bg1"/>
          </a:solidFill>
          <a:ln>
            <a:solidFill>
              <a:schemeClr val="bg2"/>
            </a:solidFill>
          </a:ln>
        </p:spPr>
        <p:txBody>
          <a:bodyPr>
            <a:normAutofit/>
          </a:bodyPr>
          <a:lstStyle/>
          <a:p>
            <a:pPr fontAlgn="auto">
              <a:spcAft>
                <a:spcPts val="0"/>
              </a:spcAft>
              <a:defRPr/>
            </a:pPr>
            <a:r>
              <a:rPr lang="ru-RU" dirty="0" smtClean="0"/>
              <a:t>Советы родителям</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ramki-dlya-shkolnyx-prezentacij-skachat-besplatno.jpg"/>
          <p:cNvPicPr>
            <a:picLocks noChangeAspect="1"/>
          </p:cNvPicPr>
          <p:nvPr/>
        </p:nvPicPr>
        <p:blipFill>
          <a:blip r:embed="rId2" cstate="print"/>
          <a:stretch>
            <a:fillRect/>
          </a:stretch>
        </p:blipFill>
        <p:spPr>
          <a:xfrm>
            <a:off x="0" y="-28484"/>
            <a:ext cx="9144000" cy="6886484"/>
          </a:xfrm>
          <a:prstGeom prst="rect">
            <a:avLst/>
          </a:prstGeom>
        </p:spPr>
      </p:pic>
      <p:sp>
        <p:nvSpPr>
          <p:cNvPr id="5" name="Прямоугольник 4"/>
          <p:cNvSpPr/>
          <p:nvPr/>
        </p:nvSpPr>
        <p:spPr>
          <a:xfrm>
            <a:off x="2123728" y="1196752"/>
            <a:ext cx="5112568" cy="3693319"/>
          </a:xfrm>
          <a:prstGeom prst="rect">
            <a:avLst/>
          </a:prstGeom>
        </p:spPr>
        <p:txBody>
          <a:bodyPr wrap="square">
            <a:spAutoFit/>
          </a:bodyPr>
          <a:lstStyle/>
          <a:p>
            <a:pPr marL="365760" indent="-256032" fontAlgn="auto">
              <a:spcAft>
                <a:spcPts val="0"/>
              </a:spcAft>
              <a:buFont typeface="Wingdings 3"/>
              <a:buNone/>
              <a:defRPr/>
            </a:pPr>
            <a:r>
              <a:rPr lang="ru-RU" i="1" dirty="0" smtClean="0"/>
              <a:t>Ребенок учится тому, </a:t>
            </a:r>
          </a:p>
          <a:p>
            <a:pPr marL="365760" indent="-256032" fontAlgn="auto">
              <a:spcAft>
                <a:spcPts val="0"/>
              </a:spcAft>
              <a:buFont typeface="Wingdings 3"/>
              <a:buNone/>
              <a:defRPr/>
            </a:pPr>
            <a:r>
              <a:rPr lang="ru-RU" i="1" dirty="0" smtClean="0"/>
              <a:t>Что видит у себя в дому.</a:t>
            </a:r>
          </a:p>
          <a:p>
            <a:pPr marL="365760" indent="-256032" fontAlgn="auto">
              <a:spcAft>
                <a:spcPts val="0"/>
              </a:spcAft>
              <a:buFont typeface="Wingdings 3"/>
              <a:buNone/>
              <a:defRPr/>
            </a:pPr>
            <a:r>
              <a:rPr lang="ru-RU" i="1" dirty="0" smtClean="0"/>
              <a:t>Родители пример ему . </a:t>
            </a:r>
          </a:p>
          <a:p>
            <a:pPr marL="365760" indent="-256032" fontAlgn="auto">
              <a:spcAft>
                <a:spcPts val="0"/>
              </a:spcAft>
              <a:buFont typeface="Wingdings 3"/>
              <a:buNone/>
              <a:defRPr/>
            </a:pPr>
            <a:r>
              <a:rPr lang="ru-RU" i="1" dirty="0" smtClean="0"/>
              <a:t>Кто при жене и детях груб, </a:t>
            </a:r>
          </a:p>
          <a:p>
            <a:pPr marL="365760" indent="-256032" fontAlgn="auto">
              <a:spcAft>
                <a:spcPts val="0"/>
              </a:spcAft>
              <a:buFont typeface="Wingdings 3"/>
              <a:buNone/>
              <a:defRPr/>
            </a:pPr>
            <a:r>
              <a:rPr lang="ru-RU" i="1" dirty="0" smtClean="0"/>
              <a:t>Кому язык распутства люб, </a:t>
            </a:r>
          </a:p>
          <a:p>
            <a:pPr marL="365760" indent="-256032" fontAlgn="auto">
              <a:spcAft>
                <a:spcPts val="0"/>
              </a:spcAft>
              <a:buFont typeface="Wingdings 3"/>
              <a:buNone/>
              <a:defRPr/>
            </a:pPr>
            <a:r>
              <a:rPr lang="ru-RU" i="1" dirty="0" smtClean="0"/>
              <a:t>Пусть помнит, что с лихвой получит </a:t>
            </a:r>
          </a:p>
          <a:p>
            <a:pPr marL="365760" indent="-256032" fontAlgn="auto">
              <a:spcAft>
                <a:spcPts val="0"/>
              </a:spcAft>
              <a:buFont typeface="Wingdings 3"/>
              <a:buNone/>
              <a:defRPr/>
            </a:pPr>
            <a:r>
              <a:rPr lang="ru-RU" i="1" dirty="0" smtClean="0"/>
              <a:t>От них всё то, чему их учит.</a:t>
            </a:r>
          </a:p>
          <a:p>
            <a:pPr marL="365760" indent="-256032" fontAlgn="auto">
              <a:spcAft>
                <a:spcPts val="0"/>
              </a:spcAft>
              <a:buFont typeface="Wingdings 3"/>
              <a:buNone/>
              <a:defRPr/>
            </a:pPr>
            <a:r>
              <a:rPr lang="ru-RU" i="1" dirty="0" smtClean="0"/>
              <a:t>Коль видят нас и слышат дети,</a:t>
            </a:r>
          </a:p>
          <a:p>
            <a:pPr marL="365760" indent="-256032" fontAlgn="auto">
              <a:spcAft>
                <a:spcPts val="0"/>
              </a:spcAft>
              <a:buFont typeface="Wingdings 3"/>
              <a:buNone/>
              <a:defRPr/>
            </a:pPr>
            <a:r>
              <a:rPr lang="ru-RU" i="1" dirty="0" smtClean="0"/>
              <a:t>Мы за дела свои в ответе </a:t>
            </a:r>
          </a:p>
          <a:p>
            <a:pPr marL="365760" indent="-256032" fontAlgn="auto">
              <a:spcAft>
                <a:spcPts val="0"/>
              </a:spcAft>
              <a:buFont typeface="Wingdings 3"/>
              <a:buNone/>
              <a:defRPr/>
            </a:pPr>
            <a:r>
              <a:rPr lang="ru-RU" i="1" dirty="0" smtClean="0"/>
              <a:t>И за слова. Легко толкнуть </a:t>
            </a:r>
          </a:p>
          <a:p>
            <a:pPr marL="365760" indent="-256032" fontAlgn="auto">
              <a:spcAft>
                <a:spcPts val="0"/>
              </a:spcAft>
              <a:buFont typeface="Wingdings 3"/>
              <a:buNone/>
              <a:defRPr/>
            </a:pPr>
            <a:r>
              <a:rPr lang="ru-RU" i="1" dirty="0" smtClean="0"/>
              <a:t>Детей на нехороший путь.</a:t>
            </a:r>
          </a:p>
          <a:p>
            <a:pPr marL="365760" indent="-256032" algn="r" fontAlgn="auto">
              <a:spcAft>
                <a:spcPts val="0"/>
              </a:spcAft>
              <a:buFont typeface="Wingdings 3"/>
              <a:buNone/>
              <a:defRPr/>
            </a:pPr>
            <a:r>
              <a:rPr lang="ru-RU" i="1" dirty="0" smtClean="0"/>
              <a:t>                                  (Себастьян Брандт, средневековый поэт)</a:t>
            </a:r>
            <a:endParaRPr lang="ru-RU"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Содержимое 1"/>
          <p:cNvSpPr>
            <a:spLocks noGrp="1"/>
          </p:cNvSpPr>
          <p:nvPr>
            <p:ph idx="1"/>
          </p:nvPr>
        </p:nvSpPr>
        <p:spPr>
          <a:xfrm>
            <a:off x="251520" y="980728"/>
            <a:ext cx="4032448" cy="576064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77500" lnSpcReduction="20000"/>
          </a:bodyPr>
          <a:lstStyle/>
          <a:p>
            <a:pPr>
              <a:buFont typeface="Wingdings 3" pitchFamily="18" charset="2"/>
              <a:buNone/>
            </a:pPr>
            <a:r>
              <a:rPr lang="ru-RU" sz="1800" dirty="0" smtClean="0"/>
              <a:t> 6</a:t>
            </a:r>
            <a:r>
              <a:rPr lang="ru-RU" sz="1800" b="1" i="1" dirty="0" smtClean="0">
                <a:solidFill>
                  <a:schemeClr val="tx1"/>
                </a:solidFill>
              </a:rPr>
              <a:t>. </a:t>
            </a:r>
            <a:r>
              <a:rPr lang="ru-RU" sz="1900" b="1" i="1" dirty="0" smtClean="0">
                <a:solidFill>
                  <a:schemeClr val="tx1"/>
                </a:solidFill>
              </a:rPr>
              <a:t>   </a:t>
            </a:r>
            <a:r>
              <a:rPr lang="ru-RU" sz="2100" b="1" i="1" dirty="0" smtClean="0">
                <a:solidFill>
                  <a:schemeClr val="tx1"/>
                </a:solidFill>
              </a:rPr>
              <a:t>  Вопросы ребенку задавайте деликатно, чтобы ребенок не считал ваш интерес к его жизни простым контролем.</a:t>
            </a:r>
          </a:p>
          <a:p>
            <a:pPr>
              <a:buFont typeface="Wingdings 3" pitchFamily="18" charset="2"/>
              <a:buNone/>
            </a:pPr>
            <a:r>
              <a:rPr lang="ru-RU" sz="2100" b="1" i="1" dirty="0" smtClean="0">
                <a:solidFill>
                  <a:schemeClr val="tx1"/>
                </a:solidFill>
              </a:rPr>
              <a:t> </a:t>
            </a:r>
          </a:p>
          <a:p>
            <a:pPr>
              <a:buFont typeface="Wingdings 3" pitchFamily="18" charset="2"/>
              <a:buNone/>
            </a:pPr>
            <a:r>
              <a:rPr lang="ru-RU" sz="2100" b="1" i="1" dirty="0" smtClean="0">
                <a:solidFill>
                  <a:schemeClr val="tx1"/>
                </a:solidFill>
              </a:rPr>
              <a:t>7.      Дети не должны переходить рамки дозволенного, даже если отношения с родителями не идеальные.</a:t>
            </a:r>
          </a:p>
          <a:p>
            <a:pPr>
              <a:buFont typeface="Wingdings 3" pitchFamily="18" charset="2"/>
              <a:buNone/>
            </a:pPr>
            <a:r>
              <a:rPr lang="ru-RU" sz="2100" b="1" i="1" dirty="0" smtClean="0">
                <a:solidFill>
                  <a:schemeClr val="tx1"/>
                </a:solidFill>
              </a:rPr>
              <a:t> </a:t>
            </a:r>
          </a:p>
          <a:p>
            <a:pPr>
              <a:buFont typeface="Wingdings 3" pitchFamily="18" charset="2"/>
              <a:buNone/>
            </a:pPr>
            <a:r>
              <a:rPr lang="ru-RU" sz="2100" b="1" i="1" dirty="0" smtClean="0">
                <a:solidFill>
                  <a:schemeClr val="tx1"/>
                </a:solidFill>
              </a:rPr>
              <a:t>8.      Не оскорбляйте ребенка обидными подозрениями. Не повышайте голос и не употребляйте бранные слова.</a:t>
            </a:r>
          </a:p>
          <a:p>
            <a:pPr>
              <a:buFont typeface="Wingdings 3" pitchFamily="18" charset="2"/>
              <a:buNone/>
            </a:pPr>
            <a:r>
              <a:rPr lang="ru-RU" sz="2100" b="1" i="1" dirty="0" smtClean="0">
                <a:solidFill>
                  <a:schemeClr val="tx1"/>
                </a:solidFill>
              </a:rPr>
              <a:t> </a:t>
            </a:r>
          </a:p>
          <a:p>
            <a:pPr>
              <a:buFont typeface="Wingdings 3" pitchFamily="18" charset="2"/>
              <a:buNone/>
            </a:pPr>
            <a:r>
              <a:rPr lang="ru-RU" sz="2100" b="1" i="1" dirty="0" smtClean="0">
                <a:solidFill>
                  <a:schemeClr val="tx1"/>
                </a:solidFill>
              </a:rPr>
              <a:t>9.      Если ваш сын встречается с девочкой, то пригласите ее в гости. Так вы покажите, что уважаете право на личную жизнь.</a:t>
            </a:r>
          </a:p>
          <a:p>
            <a:pPr>
              <a:buFont typeface="Wingdings 3" pitchFamily="18" charset="2"/>
              <a:buNone/>
            </a:pPr>
            <a:r>
              <a:rPr lang="ru-RU" sz="2100" b="1" i="1" dirty="0" smtClean="0">
                <a:solidFill>
                  <a:schemeClr val="tx1"/>
                </a:solidFill>
              </a:rPr>
              <a:t> </a:t>
            </a:r>
          </a:p>
          <a:p>
            <a:pPr>
              <a:buFont typeface="Wingdings 3" pitchFamily="18" charset="2"/>
              <a:buNone/>
            </a:pPr>
            <a:r>
              <a:rPr lang="ru-RU" sz="2100" b="1" i="1" dirty="0" smtClean="0">
                <a:solidFill>
                  <a:schemeClr val="tx1"/>
                </a:solidFill>
              </a:rPr>
              <a:t>10.  Не навязывайте ребенку свое мнение, даже если оно правильное. Пусть ребенок учиться на своих ошибках.</a:t>
            </a:r>
          </a:p>
          <a:p>
            <a:pPr>
              <a:buFont typeface="Wingdings 3" pitchFamily="18" charset="2"/>
              <a:buNone/>
            </a:pPr>
            <a:r>
              <a:rPr lang="ru-RU" sz="2000" dirty="0" smtClean="0"/>
              <a:t> </a:t>
            </a:r>
          </a:p>
          <a:p>
            <a:pPr>
              <a:buFont typeface="Wingdings 3" pitchFamily="18" charset="2"/>
              <a:buNone/>
            </a:pPr>
            <a:endParaRPr lang="ru-RU" sz="1600" dirty="0" smtClean="0"/>
          </a:p>
        </p:txBody>
      </p:sp>
      <p:sp>
        <p:nvSpPr>
          <p:cNvPr id="3" name="Заголовок 2"/>
          <p:cNvSpPr>
            <a:spLocks noGrp="1"/>
          </p:cNvSpPr>
          <p:nvPr>
            <p:ph type="title"/>
          </p:nvPr>
        </p:nvSpPr>
        <p:spPr>
          <a:xfrm>
            <a:off x="2051720" y="188640"/>
            <a:ext cx="4618856" cy="654032"/>
          </a:xfrm>
          <a:solidFill>
            <a:schemeClr val="bg1"/>
          </a:solidFill>
          <a:ln>
            <a:solidFill>
              <a:schemeClr val="bg2"/>
            </a:solidFill>
          </a:ln>
        </p:spPr>
        <p:txBody>
          <a:bodyPr>
            <a:normAutofit/>
          </a:bodyPr>
          <a:lstStyle/>
          <a:p>
            <a:pPr fontAlgn="auto">
              <a:spcAft>
                <a:spcPts val="0"/>
              </a:spcAft>
              <a:defRPr/>
            </a:pPr>
            <a:r>
              <a:rPr lang="ru-RU" dirty="0" smtClean="0"/>
              <a:t>Советы родителям</a:t>
            </a:r>
            <a:endParaRPr lang="ru-RU" dirty="0"/>
          </a:p>
        </p:txBody>
      </p:sp>
      <p:pic>
        <p:nvPicPr>
          <p:cNvPr id="5" name="Рисунок 4" descr="1242324143_2388627.jpg"/>
          <p:cNvPicPr>
            <a:picLocks noChangeAspect="1"/>
          </p:cNvPicPr>
          <p:nvPr/>
        </p:nvPicPr>
        <p:blipFill>
          <a:blip r:embed="rId2" cstate="print"/>
          <a:stretch>
            <a:fillRect/>
          </a:stretch>
        </p:blipFill>
        <p:spPr>
          <a:xfrm>
            <a:off x="4360663" y="1268760"/>
            <a:ext cx="4675833" cy="4464496"/>
          </a:xfrm>
          <a:prstGeom prst="rect">
            <a:avLst/>
          </a:prstGeom>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Содержимое 1"/>
          <p:cNvSpPr>
            <a:spLocks noGrp="1"/>
          </p:cNvSpPr>
          <p:nvPr>
            <p:ph idx="1"/>
          </p:nvPr>
        </p:nvSpPr>
        <p:spPr>
          <a:xfrm>
            <a:off x="323528" y="1844824"/>
            <a:ext cx="4032448" cy="338437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lnSpcReduction="10000"/>
          </a:bodyPr>
          <a:lstStyle/>
          <a:p>
            <a:pPr>
              <a:buFont typeface="Wingdings 3" pitchFamily="18" charset="2"/>
              <a:buNone/>
            </a:pPr>
            <a:r>
              <a:rPr lang="ru-RU" sz="1800" dirty="0" smtClean="0"/>
              <a:t>11. </a:t>
            </a:r>
            <a:r>
              <a:rPr lang="ru-RU" sz="2000" b="1" i="1" dirty="0" smtClean="0"/>
              <a:t>Не нужно в присутствии детей обсуждать остальных членов семьи, или же друзей и знакомых. Ни в коем случае недопустимо, чтобы ребенок стал свидетелем сор и скандалов своих близких. Это не только плохой пример, но и разрушение хрупкой детской психики. </a:t>
            </a:r>
          </a:p>
          <a:p>
            <a:pPr>
              <a:buFont typeface="Wingdings 3" pitchFamily="18" charset="2"/>
              <a:buNone/>
            </a:pPr>
            <a:endParaRPr lang="ru-RU" sz="2000" dirty="0" smtClean="0"/>
          </a:p>
          <a:p>
            <a:pPr>
              <a:buFont typeface="Wingdings 3" pitchFamily="18" charset="2"/>
              <a:buNone/>
            </a:pPr>
            <a:endParaRPr lang="ru-RU" sz="1600" dirty="0" smtClean="0"/>
          </a:p>
        </p:txBody>
      </p:sp>
      <p:sp>
        <p:nvSpPr>
          <p:cNvPr id="3" name="Заголовок 2"/>
          <p:cNvSpPr>
            <a:spLocks noGrp="1"/>
          </p:cNvSpPr>
          <p:nvPr>
            <p:ph type="title"/>
          </p:nvPr>
        </p:nvSpPr>
        <p:spPr>
          <a:xfrm>
            <a:off x="2051720" y="188640"/>
            <a:ext cx="4618856" cy="654032"/>
          </a:xfrm>
          <a:solidFill>
            <a:schemeClr val="bg1"/>
          </a:solidFill>
          <a:ln>
            <a:solidFill>
              <a:schemeClr val="bg2"/>
            </a:solidFill>
          </a:ln>
        </p:spPr>
        <p:txBody>
          <a:bodyPr>
            <a:normAutofit/>
          </a:bodyPr>
          <a:lstStyle/>
          <a:p>
            <a:pPr fontAlgn="auto">
              <a:spcAft>
                <a:spcPts val="0"/>
              </a:spcAft>
              <a:defRPr/>
            </a:pPr>
            <a:r>
              <a:rPr lang="ru-RU" dirty="0" smtClean="0"/>
              <a:t>Советы родителям</a:t>
            </a:r>
            <a:endParaRPr lang="ru-RU" dirty="0"/>
          </a:p>
        </p:txBody>
      </p:sp>
      <p:pic>
        <p:nvPicPr>
          <p:cNvPr id="6" name="Рисунок 5" descr="x_b898fcd0.jpg"/>
          <p:cNvPicPr>
            <a:picLocks noChangeAspect="1"/>
          </p:cNvPicPr>
          <p:nvPr/>
        </p:nvPicPr>
        <p:blipFill>
          <a:blip r:embed="rId2" cstate="print"/>
          <a:stretch>
            <a:fillRect/>
          </a:stretch>
        </p:blipFill>
        <p:spPr>
          <a:xfrm>
            <a:off x="4572000" y="1196752"/>
            <a:ext cx="4399136" cy="439248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4797152"/>
            <a:ext cx="8568952" cy="14773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365760" indent="-256032" algn="ctr" fontAlgn="auto">
              <a:spcAft>
                <a:spcPts val="0"/>
              </a:spcAft>
              <a:buFont typeface="Wingdings 3"/>
              <a:buNone/>
              <a:defRPr/>
            </a:pPr>
            <a:r>
              <a:rPr lang="ru-RU" i="1" dirty="0" smtClean="0"/>
              <a:t>Молодёжи свойственна страсть, старости свойственна мудрость. Если в семье сохраняется уважение к старшим, новое поколение сможет избежать многих ошибок и неприятностей. Главное правило семейного этикета гласит: старшим никогда нельзя перечить и отвечать грубо, даже если кажется, что они неправы.</a:t>
            </a:r>
          </a:p>
        </p:txBody>
      </p:sp>
      <p:pic>
        <p:nvPicPr>
          <p:cNvPr id="4" name="Рисунок 3" descr="Уважение-к-старшим.jpg"/>
          <p:cNvPicPr>
            <a:picLocks noChangeAspect="1"/>
          </p:cNvPicPr>
          <p:nvPr/>
        </p:nvPicPr>
        <p:blipFill>
          <a:blip r:embed="rId2" cstate="print"/>
          <a:stretch>
            <a:fillRect/>
          </a:stretch>
        </p:blipFill>
        <p:spPr>
          <a:xfrm>
            <a:off x="1763688" y="242435"/>
            <a:ext cx="5184576" cy="383463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4797152"/>
            <a:ext cx="8568952" cy="14773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365760" indent="-256032" algn="ctr" fontAlgn="auto">
              <a:spcAft>
                <a:spcPts val="0"/>
              </a:spcAft>
              <a:buFont typeface="Wingdings 3"/>
              <a:buNone/>
              <a:defRPr/>
            </a:pPr>
            <a:r>
              <a:rPr lang="ru-RU" i="1" dirty="0" smtClean="0"/>
              <a:t>Если Вы желаете добра себе и своим детям,— покажите им хороший пример: всегда поступайте и говорите нравственно, научитесь ценить своих родителей, служите им и окружите их уважением и любовью. Учась у родителей, дети будут поступать так же. Каждый человек несёт большую ответственность за связь поколений.</a:t>
            </a:r>
          </a:p>
        </p:txBody>
      </p:sp>
      <p:pic>
        <p:nvPicPr>
          <p:cNvPr id="5" name="Рисунок 4" descr="106604.jpg"/>
          <p:cNvPicPr>
            <a:picLocks noChangeAspect="1"/>
          </p:cNvPicPr>
          <p:nvPr/>
        </p:nvPicPr>
        <p:blipFill>
          <a:blip r:embed="rId2" cstate="print"/>
          <a:stretch>
            <a:fillRect/>
          </a:stretch>
        </p:blipFill>
        <p:spPr>
          <a:xfrm>
            <a:off x="1619672" y="188640"/>
            <a:ext cx="6047234" cy="45400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emya-ris-300x224.jpg"/>
          <p:cNvPicPr>
            <a:picLocks noChangeAspect="1"/>
          </p:cNvPicPr>
          <p:nvPr/>
        </p:nvPicPr>
        <p:blipFill>
          <a:blip r:embed="rId2" cstate="print"/>
          <a:stretch>
            <a:fillRect/>
          </a:stretch>
        </p:blipFill>
        <p:spPr>
          <a:xfrm>
            <a:off x="0" y="15240"/>
            <a:ext cx="9144000" cy="6827520"/>
          </a:xfrm>
          <a:prstGeom prst="rect">
            <a:avLst/>
          </a:prstGeom>
        </p:spPr>
      </p:pic>
      <p:sp>
        <p:nvSpPr>
          <p:cNvPr id="3" name="TextBox 2"/>
          <p:cNvSpPr txBox="1"/>
          <p:nvPr/>
        </p:nvSpPr>
        <p:spPr>
          <a:xfrm>
            <a:off x="899592" y="404664"/>
            <a:ext cx="7560840" cy="1200329"/>
          </a:xfrm>
          <a:prstGeom prst="rect">
            <a:avLst/>
          </a:prstGeom>
        </p:spPr>
        <p:style>
          <a:lnRef idx="0">
            <a:scrgbClr r="0" g="0" b="0"/>
          </a:lnRef>
          <a:fillRef idx="1002">
            <a:schemeClr val="lt2"/>
          </a:fillRef>
          <a:effectRef idx="0">
            <a:scrgbClr r="0" g="0" b="0"/>
          </a:effectRef>
          <a:fontRef idx="major"/>
        </p:style>
        <p:txBody>
          <a:bodyPr wrap="square" rtlCol="0">
            <a:spAutoFit/>
          </a:bodyPr>
          <a:lstStyle/>
          <a:p>
            <a:pPr algn="ctr"/>
            <a:r>
              <a:rPr lang="ru-RU" dirty="0" smtClean="0"/>
              <a:t>Человек может быть счастлив только в семье, в которой все счастливы и имеют возможность для развития и совершенствования. Каждый член её создает семейное счастье, всю жизнь не прекращая этой сложной и важной работы.</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43578197_serdechko.jpg"/>
          <p:cNvPicPr>
            <a:picLocks noChangeAspect="1"/>
          </p:cNvPicPr>
          <p:nvPr/>
        </p:nvPicPr>
        <p:blipFill>
          <a:blip r:embed="rId2" cstate="print"/>
          <a:stretch>
            <a:fillRect/>
          </a:stretch>
        </p:blipFill>
        <p:spPr>
          <a:xfrm>
            <a:off x="8113" y="0"/>
            <a:ext cx="9135887" cy="6858000"/>
          </a:xfrm>
          <a:prstGeom prst="rect">
            <a:avLst/>
          </a:prstGeom>
        </p:spPr>
      </p:pic>
      <p:sp>
        <p:nvSpPr>
          <p:cNvPr id="4" name="TextBox 3"/>
          <p:cNvSpPr txBox="1"/>
          <p:nvPr/>
        </p:nvSpPr>
        <p:spPr>
          <a:xfrm>
            <a:off x="1619672" y="1268760"/>
            <a:ext cx="5832648" cy="1938992"/>
          </a:xfrm>
          <a:prstGeom prst="rect">
            <a:avLst/>
          </a:prstGeom>
        </p:spPr>
        <p:style>
          <a:lnRef idx="0">
            <a:scrgbClr r="0" g="0" b="0"/>
          </a:lnRef>
          <a:fillRef idx="1003">
            <a:schemeClr val="lt1"/>
          </a:fillRef>
          <a:effectRef idx="0">
            <a:scrgbClr r="0" g="0" b="0"/>
          </a:effectRef>
          <a:fontRef idx="major"/>
        </p:style>
        <p:txBody>
          <a:bodyPr wrap="square" rtlCol="0">
            <a:spAutoFit/>
          </a:bodyPr>
          <a:lstStyle/>
          <a:p>
            <a:pPr algn="ctr"/>
            <a:r>
              <a:rPr lang="ru-RU" sz="4000" i="1" dirty="0" smtClean="0"/>
              <a:t>Правила, которые помогут сделать семью крепкой</a:t>
            </a:r>
            <a:endParaRPr lang="ru-RU" sz="40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75973_7d5af5d5_L.png"/>
          <p:cNvPicPr>
            <a:picLocks noChangeAspect="1"/>
          </p:cNvPicPr>
          <p:nvPr/>
        </p:nvPicPr>
        <p:blipFill>
          <a:blip r:embed="rId2" cstate="print"/>
          <a:stretch>
            <a:fillRect/>
          </a:stretch>
        </p:blipFill>
        <p:spPr>
          <a:xfrm>
            <a:off x="0" y="0"/>
            <a:ext cx="9144000" cy="6858000"/>
          </a:xfrm>
          <a:prstGeom prst="rect">
            <a:avLst/>
          </a:prstGeom>
        </p:spPr>
      </p:pic>
      <p:pic>
        <p:nvPicPr>
          <p:cNvPr id="3" name="Рисунок 2" descr="0_75949_8bab6348_L.png"/>
          <p:cNvPicPr>
            <a:picLocks noChangeAspect="1"/>
          </p:cNvPicPr>
          <p:nvPr/>
        </p:nvPicPr>
        <p:blipFill>
          <a:blip r:embed="rId3" cstate="print"/>
          <a:stretch>
            <a:fillRect/>
          </a:stretch>
        </p:blipFill>
        <p:spPr>
          <a:xfrm>
            <a:off x="-252536" y="836712"/>
            <a:ext cx="6349207" cy="6260318"/>
          </a:xfrm>
          <a:prstGeom prst="rect">
            <a:avLst/>
          </a:prstGeom>
        </p:spPr>
      </p:pic>
      <p:sp>
        <p:nvSpPr>
          <p:cNvPr id="4" name="TextBox 3"/>
          <p:cNvSpPr txBox="1"/>
          <p:nvPr/>
        </p:nvSpPr>
        <p:spPr>
          <a:xfrm>
            <a:off x="1763688" y="404664"/>
            <a:ext cx="5832648"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ru-RU" sz="2800" b="1" i="1" dirty="0" smtClean="0"/>
              <a:t>Кодекс вежливости для мужа</a:t>
            </a:r>
            <a:endParaRPr lang="ru-RU" sz="2800" b="1" i="1" dirty="0"/>
          </a:p>
        </p:txBody>
      </p:sp>
      <p:sp>
        <p:nvSpPr>
          <p:cNvPr id="5" name="TextBox 4"/>
          <p:cNvSpPr txBox="1"/>
          <p:nvPr/>
        </p:nvSpPr>
        <p:spPr>
          <a:xfrm>
            <a:off x="2411760" y="1052736"/>
            <a:ext cx="6120680" cy="480131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buAutoNum type="arabicPeriod"/>
            </a:pPr>
            <a:r>
              <a:rPr lang="ru-RU" i="1" dirty="0" smtClean="0"/>
              <a:t>Помогать жене надевать верхнюю одежду как дома, так и вне его</a:t>
            </a:r>
          </a:p>
          <a:p>
            <a:pPr marL="342900" indent="-342900">
              <a:buAutoNum type="arabicPeriod"/>
            </a:pPr>
            <a:r>
              <a:rPr lang="ru-RU" i="1" dirty="0" smtClean="0"/>
              <a:t>Не читать газету во время совместного застолья</a:t>
            </a:r>
          </a:p>
          <a:p>
            <a:pPr marL="342900" indent="-342900">
              <a:buAutoNum type="arabicPeriod"/>
            </a:pPr>
            <a:r>
              <a:rPr lang="ru-RU" i="1" dirty="0" smtClean="0"/>
              <a:t>На первый танец всегда приглашать жену</a:t>
            </a:r>
          </a:p>
          <a:p>
            <a:pPr marL="342900" indent="-342900">
              <a:buAutoNum type="arabicPeriod"/>
            </a:pPr>
            <a:r>
              <a:rPr lang="ru-RU" i="1" dirty="0" smtClean="0"/>
              <a:t>Всегда замечать новые наряды жены и говорить ей комплименты</a:t>
            </a:r>
          </a:p>
          <a:p>
            <a:pPr marL="342900" indent="-342900">
              <a:buAutoNum type="arabicPeriod"/>
            </a:pPr>
            <a:r>
              <a:rPr lang="ru-RU" i="1" dirty="0" smtClean="0"/>
              <a:t>Всегда оказывать жене помощь и поддержку</a:t>
            </a:r>
          </a:p>
          <a:p>
            <a:pPr marL="342900" indent="-342900">
              <a:buAutoNum type="arabicPeriod"/>
            </a:pPr>
            <a:r>
              <a:rPr lang="ru-RU" i="1" dirty="0" smtClean="0"/>
              <a:t>Дарить жене цветы и подарки без обязательной причины</a:t>
            </a:r>
          </a:p>
          <a:p>
            <a:pPr marL="342900" indent="-342900">
              <a:buAutoNum type="arabicPeriod"/>
            </a:pPr>
            <a:r>
              <a:rPr lang="ru-RU" i="1" dirty="0" smtClean="0"/>
              <a:t>В присутствии жены не оглядываться на других женщин</a:t>
            </a:r>
          </a:p>
          <a:p>
            <a:pPr marL="342900" indent="-342900">
              <a:buAutoNum type="arabicPeriod"/>
            </a:pPr>
            <a:r>
              <a:rPr lang="ru-RU" i="1" dirty="0" smtClean="0"/>
              <a:t>Не употреблять унижающие её достоинство аргументы</a:t>
            </a:r>
          </a:p>
          <a:p>
            <a:pPr marL="342900" indent="-342900">
              <a:buAutoNum type="arabicPeriod"/>
            </a:pPr>
            <a:r>
              <a:rPr lang="ru-RU" i="1" dirty="0" smtClean="0"/>
              <a:t>Интересоваться делами жены</a:t>
            </a:r>
          </a:p>
          <a:p>
            <a:pPr marL="342900" indent="-342900">
              <a:buAutoNum type="arabicPeriod"/>
            </a:pPr>
            <a:r>
              <a:rPr lang="ru-RU" i="1" dirty="0" smtClean="0"/>
              <a:t>Разговаривать с женой, а не сводить беседу только к своим делам.</a:t>
            </a:r>
            <a:endParaRPr lang="ru-RU"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0_75931_e2c9d511_XL.png"/>
          <p:cNvPicPr>
            <a:picLocks noChangeAspect="1"/>
          </p:cNvPicPr>
          <p:nvPr/>
        </p:nvPicPr>
        <p:blipFill>
          <a:blip r:embed="rId2" cstate="print"/>
          <a:stretch>
            <a:fillRect/>
          </a:stretch>
        </p:blipFill>
        <p:spPr>
          <a:xfrm>
            <a:off x="0" y="0"/>
            <a:ext cx="9144000" cy="6857999"/>
          </a:xfrm>
          <a:prstGeom prst="rect">
            <a:avLst/>
          </a:prstGeom>
        </p:spPr>
      </p:pic>
      <p:sp>
        <p:nvSpPr>
          <p:cNvPr id="4" name="TextBox 3"/>
          <p:cNvSpPr txBox="1"/>
          <p:nvPr/>
        </p:nvSpPr>
        <p:spPr>
          <a:xfrm>
            <a:off x="1979712" y="1196752"/>
            <a:ext cx="5832648"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ru-RU" sz="2800" b="1" i="1" dirty="0" smtClean="0"/>
              <a:t>Кодекс вежливости для жены</a:t>
            </a:r>
            <a:endParaRPr lang="ru-RU" sz="2800" b="1" i="1" dirty="0"/>
          </a:p>
        </p:txBody>
      </p:sp>
      <p:sp>
        <p:nvSpPr>
          <p:cNvPr id="5" name="TextBox 4"/>
          <p:cNvSpPr txBox="1"/>
          <p:nvPr/>
        </p:nvSpPr>
        <p:spPr>
          <a:xfrm>
            <a:off x="1475656" y="1844825"/>
            <a:ext cx="5040560" cy="424731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buAutoNum type="arabicPeriod"/>
            </a:pPr>
            <a:r>
              <a:rPr lang="ru-RU" i="1" dirty="0" smtClean="0"/>
              <a:t>Всегда выбирать наряд, учитывая вкус мужа</a:t>
            </a:r>
          </a:p>
          <a:p>
            <a:pPr marL="342900" indent="-342900">
              <a:buAutoNum type="arabicPeriod"/>
            </a:pPr>
            <a:r>
              <a:rPr lang="ru-RU" i="1" dirty="0" smtClean="0"/>
              <a:t>Готовить для него любимые блюда, о которых следует поинтересоваться у свекрови</a:t>
            </a:r>
          </a:p>
          <a:p>
            <a:pPr marL="342900" indent="-342900">
              <a:buAutoNum type="arabicPeriod"/>
            </a:pPr>
            <a:r>
              <a:rPr lang="ru-RU" i="1" dirty="0" smtClean="0"/>
              <a:t>Не наводить порядок в «заветных» вещах мужа, не трогать их</a:t>
            </a:r>
          </a:p>
          <a:p>
            <a:pPr marL="342900" indent="-342900">
              <a:buAutoNum type="arabicPeriod"/>
            </a:pPr>
            <a:r>
              <a:rPr lang="ru-RU" i="1" dirty="0" smtClean="0"/>
              <a:t>Не обыскивать вещи мужа и не контролировать его</a:t>
            </a:r>
          </a:p>
          <a:p>
            <a:pPr marL="342900" indent="-342900">
              <a:buAutoNum type="arabicPeriod"/>
            </a:pPr>
            <a:r>
              <a:rPr lang="ru-RU" i="1" dirty="0" smtClean="0"/>
              <a:t>В обществе выслушивать, не моргнув глазом, рассказы мужа, даже если известные наизусть, не высказывать сомнений в его компетентности по обсуждаемому вопросу</a:t>
            </a:r>
          </a:p>
          <a:p>
            <a:pPr marL="342900" indent="-342900">
              <a:buAutoNum type="arabicPeriod"/>
            </a:pP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0_75931_e2c9d511_XL.png"/>
          <p:cNvPicPr>
            <a:picLocks noChangeAspect="1"/>
          </p:cNvPicPr>
          <p:nvPr/>
        </p:nvPicPr>
        <p:blipFill>
          <a:blip r:embed="rId2" cstate="print"/>
          <a:stretch>
            <a:fillRect/>
          </a:stretch>
        </p:blipFill>
        <p:spPr>
          <a:xfrm>
            <a:off x="0" y="0"/>
            <a:ext cx="9144000" cy="6857999"/>
          </a:xfrm>
          <a:prstGeom prst="rect">
            <a:avLst/>
          </a:prstGeom>
        </p:spPr>
      </p:pic>
      <p:sp>
        <p:nvSpPr>
          <p:cNvPr id="4" name="TextBox 3"/>
          <p:cNvSpPr txBox="1"/>
          <p:nvPr/>
        </p:nvSpPr>
        <p:spPr>
          <a:xfrm>
            <a:off x="1979712" y="1196752"/>
            <a:ext cx="5832648"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ru-RU" sz="2800" b="1" i="1" dirty="0" smtClean="0"/>
              <a:t>Кодекс вежливости для жены</a:t>
            </a:r>
            <a:endParaRPr lang="ru-RU" sz="2800" b="1" i="1" dirty="0"/>
          </a:p>
        </p:txBody>
      </p:sp>
      <p:sp>
        <p:nvSpPr>
          <p:cNvPr id="5" name="TextBox 4"/>
          <p:cNvSpPr txBox="1"/>
          <p:nvPr/>
        </p:nvSpPr>
        <p:spPr>
          <a:xfrm>
            <a:off x="1475656" y="1844825"/>
            <a:ext cx="5040560" cy="313932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r>
              <a:rPr lang="ru-RU" i="1" dirty="0" smtClean="0"/>
              <a:t>6. На людях не называть его уменьшительными и интимными прозвищами</a:t>
            </a:r>
          </a:p>
          <a:p>
            <a:pPr marL="342900" indent="-342900"/>
            <a:r>
              <a:rPr lang="ru-RU" i="1" dirty="0" smtClean="0"/>
              <a:t>7. Как можно реже критиковать мужа и никогда не делать этого в присутствии</a:t>
            </a:r>
          </a:p>
          <a:p>
            <a:pPr marL="342900" indent="-342900"/>
            <a:r>
              <a:rPr lang="ru-RU" i="1" dirty="0" smtClean="0"/>
              <a:t>8. Говорить мужу комплименты и прислушиваться к его советам</a:t>
            </a:r>
          </a:p>
          <a:p>
            <a:pPr marL="342900" indent="-342900"/>
            <a:r>
              <a:rPr lang="ru-RU" i="1" dirty="0" smtClean="0"/>
              <a:t>9. Не приглашать в дом неприятных мужу гостей</a:t>
            </a:r>
          </a:p>
          <a:p>
            <a:pPr marL="342900" indent="-342900"/>
            <a:r>
              <a:rPr lang="ru-RU" i="1" dirty="0" smtClean="0"/>
              <a:t>10. При повторном браке не расхваливать первого мужа.</a:t>
            </a:r>
            <a:endParaRPr lang="ru-RU"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Содержимое 1"/>
          <p:cNvSpPr>
            <a:spLocks noGrp="1"/>
          </p:cNvSpPr>
          <p:nvPr>
            <p:ph idx="1"/>
          </p:nvPr>
        </p:nvSpPr>
        <p:spPr>
          <a:xfrm>
            <a:off x="251520" y="4653136"/>
            <a:ext cx="8784976" cy="1944216"/>
          </a:xfrm>
        </p:spPr>
        <p:style>
          <a:lnRef idx="2">
            <a:schemeClr val="accent6"/>
          </a:lnRef>
          <a:fillRef idx="1">
            <a:schemeClr val="lt1"/>
          </a:fillRef>
          <a:effectRef idx="0">
            <a:schemeClr val="accent6"/>
          </a:effectRef>
          <a:fontRef idx="minor">
            <a:schemeClr val="dk1"/>
          </a:fontRef>
        </p:style>
        <p:txBody>
          <a:bodyPr>
            <a:normAutofit fontScale="77500" lnSpcReduction="20000"/>
          </a:bodyPr>
          <a:lstStyle/>
          <a:p>
            <a:pPr>
              <a:buFont typeface="Wingdings 3" pitchFamily="18" charset="2"/>
              <a:buNone/>
            </a:pPr>
            <a:r>
              <a:rPr lang="ru-RU" dirty="0" smtClean="0"/>
              <a:t>	</a:t>
            </a:r>
            <a:r>
              <a:rPr lang="ru-RU" sz="2300" b="1" i="1" dirty="0" smtClean="0"/>
              <a:t>Каждый член семьи должен уважать интересы и вкусы друг друга</a:t>
            </a:r>
            <a:r>
              <a:rPr lang="ru-RU" sz="2300" i="1" dirty="0" smtClean="0"/>
              <a:t>. Если муж любит смотреть футбол или по выходным дням ездит на рыбалку, жене не стоит возмущаться этим. Если субботу он проведет с удочкой на берегу реки, то уж воскресный день точно посвятит делам семейным. Так же и муж должен учитывать интересы жены. Ни в коем случае не следует говорить с осуждением: «Разве умная женщина/может смотреть такой глупый фильм!», когда жена смотрит свой любимый сериал по телевизору.</a:t>
            </a:r>
          </a:p>
          <a:p>
            <a:pPr>
              <a:buFont typeface="Wingdings 3" pitchFamily="18" charset="2"/>
              <a:buNone/>
            </a:pPr>
            <a:endParaRPr lang="ru-RU" dirty="0" smtClean="0"/>
          </a:p>
        </p:txBody>
      </p:sp>
      <p:pic>
        <p:nvPicPr>
          <p:cNvPr id="5" name="Рисунок 4" descr="101945480_76958825_4003916_002984.jpg"/>
          <p:cNvPicPr>
            <a:picLocks noChangeAspect="1"/>
          </p:cNvPicPr>
          <p:nvPr/>
        </p:nvPicPr>
        <p:blipFill>
          <a:blip r:embed="rId2" cstate="print"/>
          <a:stretch>
            <a:fillRect/>
          </a:stretch>
        </p:blipFill>
        <p:spPr>
          <a:xfrm>
            <a:off x="1475656" y="260648"/>
            <a:ext cx="6382866" cy="430090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Содержимое 1"/>
          <p:cNvSpPr>
            <a:spLocks noGrp="1"/>
          </p:cNvSpPr>
          <p:nvPr>
            <p:ph idx="1"/>
          </p:nvPr>
        </p:nvSpPr>
        <p:spPr>
          <a:xfrm>
            <a:off x="251520" y="4653136"/>
            <a:ext cx="8784976" cy="1944216"/>
          </a:xfrm>
        </p:spPr>
        <p:style>
          <a:lnRef idx="2">
            <a:schemeClr val="accent6"/>
          </a:lnRef>
          <a:fillRef idx="1001">
            <a:schemeClr val="lt2"/>
          </a:fillRef>
          <a:effectRef idx="0">
            <a:schemeClr val="accent6"/>
          </a:effectRef>
          <a:fontRef idx="minor">
            <a:schemeClr val="dk1"/>
          </a:fontRef>
        </p:style>
        <p:txBody>
          <a:bodyPr>
            <a:normAutofit fontScale="70000" lnSpcReduction="20000"/>
          </a:bodyPr>
          <a:lstStyle/>
          <a:p>
            <a:pPr>
              <a:buFont typeface="Wingdings 3" pitchFamily="18" charset="2"/>
              <a:buNone/>
            </a:pPr>
            <a:r>
              <a:rPr lang="ru-RU" i="1" dirty="0" smtClean="0"/>
              <a:t>	Большую роль в общении супругов играют жесты и взгляды. Сесть рядом и помолчать, коснуться руки, прислониться, поцеловать – существует много способов показать, что мы все еще влюблены и нуждаемся друг в друге. С годами супруги все больше нуждаются в словах о том, что они единственные и неизменимые.</a:t>
            </a:r>
            <a:endParaRPr lang="ru-RU" sz="2300" i="1" dirty="0" smtClean="0"/>
          </a:p>
          <a:p>
            <a:pPr>
              <a:buFont typeface="Wingdings 3" pitchFamily="18" charset="2"/>
              <a:buNone/>
            </a:pPr>
            <a:endParaRPr lang="ru-RU" dirty="0" smtClean="0"/>
          </a:p>
        </p:txBody>
      </p:sp>
      <p:pic>
        <p:nvPicPr>
          <p:cNvPr id="6" name="Рисунок 5" descr="71398148_502310.jpg"/>
          <p:cNvPicPr>
            <a:picLocks noChangeAspect="1"/>
          </p:cNvPicPr>
          <p:nvPr/>
        </p:nvPicPr>
        <p:blipFill>
          <a:blip r:embed="rId2" cstate="print"/>
          <a:stretch>
            <a:fillRect/>
          </a:stretch>
        </p:blipFill>
        <p:spPr>
          <a:xfrm>
            <a:off x="1475656" y="116632"/>
            <a:ext cx="6657975" cy="443865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162</TotalTime>
  <Words>622</Words>
  <Application>Microsoft Office PowerPoint</Application>
  <PresentationFormat>Экран (4:3)</PresentationFormat>
  <Paragraphs>82</Paragraphs>
  <Slides>23</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Советы родителям</vt:lpstr>
      <vt:lpstr>Советы родителям</vt:lpstr>
      <vt:lpstr>Советы родителям</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Maximka</cp:lastModifiedBy>
  <cp:revision>35</cp:revision>
  <dcterms:modified xsi:type="dcterms:W3CDTF">2014-04-15T17:14:59Z</dcterms:modified>
</cp:coreProperties>
</file>