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69" r:id="rId2"/>
    <p:sldId id="256" r:id="rId3"/>
    <p:sldId id="265" r:id="rId4"/>
    <p:sldId id="262" r:id="rId5"/>
    <p:sldId id="264" r:id="rId6"/>
    <p:sldId id="258" r:id="rId7"/>
    <p:sldId id="260" r:id="rId8"/>
    <p:sldId id="263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84" d="100"/>
          <a:sy n="84" d="100"/>
        </p:scale>
        <p:origin x="-11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A6E91-C778-4583-8C99-A093F4EBC297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4BB8D-8DF1-49E8-B0D6-496BF0DBCF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39859DA-22CF-41EC-AD9A-685242C230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BF306-8192-44BF-AC15-76D699E99E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E6DCA-5A79-4156-83FE-9E62408CC3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E698CBA-1961-4616-B021-BC0BDE8840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246C1-81A0-475A-A915-3FBBAF1BD9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58A30-3151-4739-BA1F-A7D9D440E1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D81B0-FD7D-42EA-A844-AE7A7438BA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4F456-5995-42FD-9227-58E12829BA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2A02D-D0EA-416A-85BA-70870BE9CD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024F9-6709-4E36-97E3-2A28066F1D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C23A2-2578-489D-A32E-A8EE81E55F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B03F0-C2D3-43F7-8678-672FC71D5F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3628EAA-0C30-493A-89DE-7FD6917D78B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72;\Documents\&#1084;&#1091;&#1079;&#1099;&#1082;&#1072;\&#1064;&#1086;&#1087;&#1077;&#1085;_&#1060;._-_&#1042;&#1077;&#1089;&#1077;&#1085;&#1085;&#1080;&#1081;_&#1074;&#1072;&#1083;&#1100;&#1089;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214688" y="1785938"/>
            <a:ext cx="5929312" cy="47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Шопен_Ф._-_Весенний_вальс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60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4000" dirty="0" smtClean="0"/>
              <a:t>Комментированное письмо</a:t>
            </a: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н…чую (в) старой </a:t>
            </a:r>
            <a:r>
              <a:rPr lang="ru-RU" b="1" i="1" dirty="0" smtClean="0"/>
              <a:t>бесе…</a:t>
            </a:r>
            <a:r>
              <a:rPr lang="ru-RU" b="1" i="1" dirty="0" err="1" smtClean="0"/>
              <a:t>ке</a:t>
            </a:r>
            <a:r>
              <a:rPr lang="ru-RU" dirty="0" smtClean="0"/>
              <a:t>. Она (за)росла диким в…</a:t>
            </a:r>
            <a:r>
              <a:rPr lang="ru-RU" dirty="0" err="1" smtClean="0"/>
              <a:t>ноградом</a:t>
            </a:r>
            <a:r>
              <a:rPr lang="ru-RU" dirty="0" smtClean="0"/>
              <a:t>. (По) утрам со…</a:t>
            </a:r>
            <a:r>
              <a:rPr lang="ru-RU" dirty="0" err="1" smtClean="0"/>
              <a:t>нце</a:t>
            </a:r>
            <a:r>
              <a:rPr lang="ru-RU" dirty="0" smtClean="0"/>
              <a:t> б…</a:t>
            </a:r>
            <a:r>
              <a:rPr lang="ru-RU" dirty="0" err="1" smtClean="0"/>
              <a:t>ёт</a:t>
            </a:r>
            <a:r>
              <a:rPr lang="ru-RU" dirty="0" smtClean="0"/>
              <a:t> </a:t>
            </a:r>
            <a:r>
              <a:rPr lang="ru-RU" dirty="0" err="1" smtClean="0"/>
              <a:t>скво</a:t>
            </a:r>
            <a:r>
              <a:rPr lang="ru-RU" dirty="0" smtClean="0"/>
              <a:t>…</a:t>
            </a:r>
            <a:r>
              <a:rPr lang="ru-RU" dirty="0" err="1" smtClean="0"/>
              <a:t>ь</a:t>
            </a:r>
            <a:r>
              <a:rPr lang="ru-RU" dirty="0" smtClean="0"/>
              <a:t> л…</a:t>
            </a:r>
            <a:r>
              <a:rPr lang="ru-RU" dirty="0" err="1" smtClean="0"/>
              <a:t>ству</a:t>
            </a:r>
            <a:r>
              <a:rPr lang="ru-RU" dirty="0" smtClean="0"/>
              <a:t>. Вор…</a:t>
            </a:r>
            <a:r>
              <a:rPr lang="ru-RU" dirty="0" err="1" smtClean="0"/>
              <a:t>бьи</a:t>
            </a:r>
            <a:r>
              <a:rPr lang="ru-RU" dirty="0" smtClean="0"/>
              <a:t> с уд…</a:t>
            </a:r>
            <a:r>
              <a:rPr lang="ru-RU" dirty="0" err="1" smtClean="0"/>
              <a:t>влением</a:t>
            </a:r>
            <a:r>
              <a:rPr lang="ru-RU" dirty="0" smtClean="0"/>
              <a:t> </a:t>
            </a:r>
            <a:r>
              <a:rPr lang="ru-RU" dirty="0" err="1" smtClean="0"/>
              <a:t>заглядыва</a:t>
            </a:r>
            <a:r>
              <a:rPr lang="ru-RU" dirty="0" smtClean="0"/>
              <a:t>…т   (в) бесе…</a:t>
            </a:r>
            <a:r>
              <a:rPr lang="ru-RU" dirty="0" err="1" smtClean="0"/>
              <a:t>ку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2" name="Picture 4" descr="school22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5165725"/>
            <a:ext cx="1573212" cy="1468438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4071942"/>
            <a:ext cx="2714644" cy="257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46C1-81A0-475A-A915-3FBBAF1BD96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Члены предложения.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00B050"/>
                </a:solidFill>
              </a:rPr>
              <a:t>Главные члены предложения</a:t>
            </a:r>
          </a:p>
          <a:p>
            <a:r>
              <a:rPr lang="ru-RU" sz="6000" dirty="0" smtClean="0">
                <a:solidFill>
                  <a:srgbClr val="FF0000"/>
                </a:solidFill>
              </a:rPr>
              <a:t>     Подлежащее</a:t>
            </a:r>
            <a:r>
              <a:rPr lang="ru-RU" sz="6000" dirty="0" smtClean="0">
                <a:solidFill>
                  <a:srgbClr val="00B050"/>
                </a:solidFill>
              </a:rPr>
              <a:t>  </a:t>
            </a:r>
            <a:endParaRPr lang="ru-RU" sz="6000" dirty="0">
              <a:solidFill>
                <a:srgbClr val="00B05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4500570"/>
            <a:ext cx="4286280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28662" y="2214554"/>
            <a:ext cx="7772400" cy="4114800"/>
          </a:xfrm>
        </p:spPr>
        <p:txBody>
          <a:bodyPr/>
          <a:lstStyle/>
          <a:p>
            <a:pPr>
              <a:buAutoNum type="arabicPeriod"/>
            </a:pPr>
            <a:r>
              <a:rPr lang="ru-RU" sz="2800" dirty="0" smtClean="0"/>
              <a:t>Сто ужей на двух ребят подозрительно шипят.</a:t>
            </a:r>
          </a:p>
          <a:p>
            <a:pPr>
              <a:buAutoNum type="arabicPeriod"/>
            </a:pPr>
            <a:r>
              <a:rPr lang="ru-RU" sz="2800" dirty="0" smtClean="0"/>
              <a:t>Три часа у проруби три вороны пробыли.</a:t>
            </a:r>
          </a:p>
          <a:p>
            <a:pPr>
              <a:buAutoNum type="arabicPeriod" startAt="3"/>
            </a:pPr>
            <a:r>
              <a:rPr lang="ru-RU" sz="2800" dirty="0" smtClean="0"/>
              <a:t>Но кто там в колодце так громко смеётся?</a:t>
            </a:r>
          </a:p>
          <a:p>
            <a:pPr>
              <a:buAutoNum type="arabicPeriod" startAt="4"/>
            </a:pPr>
            <a:r>
              <a:rPr lang="ru-RU" sz="2800" dirty="0" smtClean="0"/>
              <a:t>Я увидел на стекле три капли дождя.</a:t>
            </a:r>
          </a:p>
          <a:p>
            <a:pPr>
              <a:buAutoNum type="arabicPeriod" startAt="4"/>
            </a:pPr>
            <a:r>
              <a:rPr lang="ru-RU" sz="2800" dirty="0" smtClean="0"/>
              <a:t>Под ногами пестреет шуршащий ковёр.</a:t>
            </a:r>
          </a:p>
          <a:p>
            <a:pPr>
              <a:buAutoNum type="arabicPeriod" startAt="4"/>
            </a:pPr>
            <a:r>
              <a:rPr lang="ru-RU" sz="2800" dirty="0" smtClean="0"/>
              <a:t>Петя залюбовался морем. </a:t>
            </a:r>
            <a:endParaRPr lang="ru-RU" sz="2800" dirty="0"/>
          </a:p>
          <a:p>
            <a:pPr>
              <a:buNone/>
            </a:pPr>
            <a:r>
              <a:rPr lang="ru-RU" sz="2800" dirty="0" smtClean="0"/>
              <a:t> 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14313"/>
            <a:ext cx="7793037" cy="1462087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hlink"/>
                </a:solidFill>
                <a:latin typeface="Stylo" pitchFamily="66" charset="0"/>
              </a:rPr>
              <a:t>Выпиши грамматическую основу предложения </a:t>
            </a:r>
            <a:endParaRPr lang="ru-RU" sz="3200" b="1" dirty="0">
              <a:solidFill>
                <a:schemeClr val="hlink"/>
              </a:solidFill>
              <a:latin typeface="Stylo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</a:t>
            </a:r>
            <a:r>
              <a:rPr lang="ru-RU" dirty="0" smtClean="0"/>
              <a:t>Подлежащее</a:t>
            </a:r>
            <a:r>
              <a:rPr lang="ru-RU" u="sng" dirty="0"/>
              <a:t/>
            </a:r>
            <a:br>
              <a:rPr lang="ru-RU" u="sng" dirty="0"/>
            </a:br>
            <a:r>
              <a:rPr lang="ru-RU" dirty="0"/>
              <a:t>кто?                        что?</a:t>
            </a: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 rot="3579682">
            <a:off x="2549525" y="842963"/>
            <a:ext cx="485775" cy="615950"/>
          </a:xfrm>
          <a:prstGeom prst="downArrow">
            <a:avLst>
              <a:gd name="adj1" fmla="val 50000"/>
              <a:gd name="adj2" fmla="val 316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9" name="AutoShape 15"/>
          <p:cNvSpPr>
            <a:spLocks noChangeArrowheads="1"/>
          </p:cNvSpPr>
          <p:nvPr/>
        </p:nvSpPr>
        <p:spPr bwMode="auto">
          <a:xfrm rot="-3082569">
            <a:off x="6005512" y="842963"/>
            <a:ext cx="485775" cy="615950"/>
          </a:xfrm>
          <a:prstGeom prst="downArrow">
            <a:avLst>
              <a:gd name="adj1" fmla="val 50000"/>
              <a:gd name="adj2" fmla="val 316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6445" name="Group 61"/>
          <p:cNvGraphicFramePr>
            <a:graphicFrameLocks noGrp="1"/>
          </p:cNvGraphicFramePr>
          <p:nvPr>
            <p:ph idx="1"/>
          </p:nvPr>
        </p:nvGraphicFramePr>
        <p:xfrm>
          <a:off x="323850" y="1989138"/>
          <a:ext cx="8631238" cy="4575621"/>
        </p:xfrm>
        <a:graphic>
          <a:graphicData uri="http://schemas.openxmlformats.org/drawingml/2006/table">
            <a:tbl>
              <a:tblPr/>
              <a:tblGrid>
                <a:gridCol w="4103688"/>
                <a:gridCol w="4527550"/>
              </a:tblGrid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Имя существительное в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им.п.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ursivC" pitchFamily="82" charset="0"/>
                        </a:rPr>
                        <a:t>Но </a:t>
                      </a: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KursivC" pitchFamily="82" charset="0"/>
                        </a:rPr>
                        <a:t>лето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ursivC" pitchFamily="82" charset="0"/>
                        </a:rPr>
                        <a:t>быстрое летит.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Местоимение в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им.п.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KursivC" pitchFamily="82" charset="0"/>
                        </a:rPr>
                        <a:t>Я</a:t>
                      </a:r>
                      <a:r>
                        <a:rPr kumimoji="0" lang="ru-RU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KursivC" pitchFamily="82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ursivC" pitchFamily="82" charset="0"/>
                        </a:rPr>
                        <a:t>прислушиваюсь.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Н.ф.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глагола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KursivC" pitchFamily="82" charset="0"/>
                        </a:rPr>
                        <a:t>Жить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ursivC" pitchFamily="82" charset="0"/>
                        </a:rPr>
                        <a:t>– Родине служить.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Неделимое словосочетание.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ursivC" pitchFamily="82" charset="0"/>
                        </a:rPr>
                        <a:t>Входят </a:t>
                      </a: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KursivC" pitchFamily="82" charset="0"/>
                        </a:rPr>
                        <a:t>семь богатырей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ursivC" pitchFamily="82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Числительное.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KursivC" pitchFamily="82" charset="0"/>
                        </a:rPr>
                        <a:t>Три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ursivC" pitchFamily="82" charset="0"/>
                        </a:rPr>
                        <a:t>– магическое число.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Другими частями речи.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KursivC" pitchFamily="82" charset="0"/>
                        </a:rPr>
                        <a:t>Больной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KursivC" pitchFamily="82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ursivC" pitchFamily="82" charset="0"/>
                        </a:rPr>
                        <a:t>выздоравливал.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KursivC" pitchFamily="82" charset="0"/>
                        </a:rPr>
                        <a:t>Присутствующие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ursivC" pitchFamily="82" charset="0"/>
                        </a:rPr>
                        <a:t> согласились с выступающим.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hlink"/>
                </a:solidFill>
                <a:latin typeface="Ariston" pitchFamily="66" charset="0"/>
              </a:rPr>
              <a:t>Составь предложение, используя данные слова</a:t>
            </a:r>
            <a:endParaRPr lang="ru-RU" b="1" dirty="0">
              <a:solidFill>
                <a:schemeClr val="hlink"/>
              </a:solidFill>
              <a:latin typeface="Ariston" pitchFamily="66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 w="38100" cmpd="dbl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0070C0"/>
                </a:solidFill>
              </a:rPr>
              <a:t>1 группа</a:t>
            </a:r>
          </a:p>
          <a:p>
            <a:r>
              <a:rPr lang="ru-RU" dirty="0" smtClean="0"/>
              <a:t>Ходить, прекрасный, цветы, сад</a:t>
            </a:r>
          </a:p>
          <a:p>
            <a:endParaRPr lang="ru-RU" dirty="0" smtClean="0"/>
          </a:p>
          <a:p>
            <a:pPr algn="ctr"/>
            <a:r>
              <a:rPr lang="ru-RU" sz="4000" dirty="0" smtClean="0">
                <a:solidFill>
                  <a:srgbClr val="0070C0"/>
                </a:solidFill>
              </a:rPr>
              <a:t>2 группа</a:t>
            </a:r>
          </a:p>
          <a:p>
            <a:r>
              <a:rPr lang="ru-RU" dirty="0" smtClean="0"/>
              <a:t>Лес, грибы, смеяться, собрались.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solidFill>
                  <a:schemeClr val="hlink"/>
                </a:solidFill>
                <a:latin typeface="Ariston" pitchFamily="66" charset="0"/>
              </a:rPr>
              <a:t>Проверочная работа.</a:t>
            </a:r>
            <a:br>
              <a:rPr lang="ru-RU" sz="3200" b="1">
                <a:solidFill>
                  <a:schemeClr val="hlink"/>
                </a:solidFill>
                <a:latin typeface="Ariston" pitchFamily="66" charset="0"/>
              </a:rPr>
            </a:br>
            <a:r>
              <a:rPr lang="ru-RU" sz="3200" b="1">
                <a:solidFill>
                  <a:schemeClr val="hlink"/>
                </a:solidFill>
                <a:latin typeface="Ariston" pitchFamily="66" charset="0"/>
              </a:rPr>
              <a:t>1.</a:t>
            </a:r>
            <a:r>
              <a:rPr lang="ru-RU" sz="2400" b="1">
                <a:latin typeface="Ariston" pitchFamily="66" charset="0"/>
              </a:rPr>
              <a:t>Выпишите номера предложений, в которых подлежащее выражено именем существительным.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 smtClean="0"/>
              <a:t>1.Воротился старик ко старухе.</a:t>
            </a:r>
            <a:endParaRPr lang="ru-RU" sz="2800" dirty="0"/>
          </a:p>
          <a:p>
            <a:pPr>
              <a:buFont typeface="Wingdings" pitchFamily="2" charset="2"/>
              <a:buNone/>
            </a:pPr>
            <a:r>
              <a:rPr lang="ru-RU" sz="2800" dirty="0"/>
              <a:t>2. </a:t>
            </a:r>
            <a:r>
              <a:rPr lang="ru-RU" sz="2800" dirty="0" smtClean="0"/>
              <a:t>Вот пошёл он к синему морю.</a:t>
            </a:r>
            <a:endParaRPr lang="ru-RU" sz="2800" dirty="0"/>
          </a:p>
          <a:p>
            <a:pPr>
              <a:buFont typeface="Wingdings" pitchFamily="2" charset="2"/>
              <a:buNone/>
            </a:pPr>
            <a:r>
              <a:rPr lang="ru-RU" sz="2800" dirty="0"/>
              <a:t>3. </a:t>
            </a:r>
            <a:r>
              <a:rPr lang="ru-RU" sz="2800" dirty="0" smtClean="0"/>
              <a:t>И стоят в глазах царя Тридцать три богатыря.</a:t>
            </a:r>
            <a:endParaRPr lang="ru-RU" sz="2800" dirty="0"/>
          </a:p>
          <a:p>
            <a:pPr>
              <a:buFont typeface="Wingdings" pitchFamily="2" charset="2"/>
              <a:buNone/>
            </a:pPr>
            <a:r>
              <a:rPr lang="ru-RU" sz="2800" dirty="0"/>
              <a:t>4. </a:t>
            </a:r>
            <a:r>
              <a:rPr lang="ru-RU" sz="2800" dirty="0" smtClean="0"/>
              <a:t>Пушки с пристани палят.</a:t>
            </a:r>
            <a:endParaRPr lang="ru-RU" sz="2800" dirty="0"/>
          </a:p>
          <a:p>
            <a:pPr>
              <a:buFont typeface="Wingdings" pitchFamily="2" charset="2"/>
              <a:buNone/>
            </a:pPr>
            <a:r>
              <a:rPr lang="ru-RU" sz="2800" dirty="0"/>
              <a:t>5. </a:t>
            </a:r>
            <a:r>
              <a:rPr lang="ru-RU" sz="2800" dirty="0" smtClean="0"/>
              <a:t>Море вздуется бурливо.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Итог урока.</a:t>
            </a:r>
            <a:br>
              <a:rPr lang="ru-RU"/>
            </a:br>
            <a:r>
              <a:rPr lang="ru-RU">
                <a:solidFill>
                  <a:schemeClr val="hlink"/>
                </a:solidFill>
                <a:latin typeface="KursivC" pitchFamily="82" charset="0"/>
              </a:rPr>
              <a:t>Дополните предложения</a:t>
            </a:r>
            <a:r>
              <a:rPr lang="ru-RU">
                <a:latin typeface="KursivC" pitchFamily="82" charset="0"/>
              </a:rPr>
              <a:t>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_________ и _________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главные члены предложения.</a:t>
            </a:r>
          </a:p>
          <a:p>
            <a:r>
              <a:rPr lang="ru-RU" dirty="0"/>
              <a:t>Они составляют его _____________.</a:t>
            </a:r>
          </a:p>
          <a:p>
            <a:r>
              <a:rPr lang="ru-RU" dirty="0"/>
              <a:t>Подлежащее отвечает на </a:t>
            </a:r>
            <a:r>
              <a:rPr lang="ru-RU" dirty="0" err="1"/>
              <a:t>вопросы_________</a:t>
            </a:r>
            <a:r>
              <a:rPr lang="ru-RU" dirty="0"/>
              <a:t>.</a:t>
            </a:r>
          </a:p>
          <a:p>
            <a:r>
              <a:rPr lang="ru-RU" dirty="0"/>
              <a:t>В предложении подлежащее может быть </a:t>
            </a:r>
            <a:r>
              <a:rPr lang="ru-RU" dirty="0" err="1"/>
              <a:t>выражено_____________</a:t>
            </a:r>
            <a:r>
              <a:rPr lang="ru-RU" dirty="0"/>
              <a:t>.</a:t>
            </a:r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  <p:pic>
        <p:nvPicPr>
          <p:cNvPr id="15364" name="Picture 4" descr="7769379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3075" y="260350"/>
            <a:ext cx="2254250" cy="2411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ru-RU" dirty="0" smtClean="0"/>
              <a:t>П.31, 32 упр.№162</a:t>
            </a:r>
            <a:endParaRPr lang="ru-RU" dirty="0"/>
          </a:p>
        </p:txBody>
      </p:sp>
      <p:pic>
        <p:nvPicPr>
          <p:cNvPr id="7" name="Picture 4" descr="0_84c1d_1408ba0c_XL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14282" y="2214554"/>
            <a:ext cx="392909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178</TotalTime>
  <Words>246</Words>
  <Application>Microsoft Office PowerPoint</Application>
  <PresentationFormat>Экран (4:3)</PresentationFormat>
  <Paragraphs>48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Палитра</vt:lpstr>
      <vt:lpstr>Слайд 1</vt:lpstr>
      <vt:lpstr>Комментированное письмо</vt:lpstr>
      <vt:lpstr>   Члены предложения. </vt:lpstr>
      <vt:lpstr>Выпиши грамматическую основу предложения </vt:lpstr>
      <vt:lpstr>          Подлежащее кто?                        что?</vt:lpstr>
      <vt:lpstr>Составь предложение, используя данные слова</vt:lpstr>
      <vt:lpstr>Проверочная работа. 1.Выпишите номера предложений, в которых подлежащее выражено именем существительным.</vt:lpstr>
      <vt:lpstr>Итог урока. Дополните предложения.</vt:lpstr>
      <vt:lpstr>Домашнее задание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Восьмое октября. Классная работа.</dc:title>
  <dc:creator>Loner-XP</dc:creator>
  <cp:lastModifiedBy>glazkina</cp:lastModifiedBy>
  <cp:revision>19</cp:revision>
  <dcterms:created xsi:type="dcterms:W3CDTF">2012-10-07T05:54:01Z</dcterms:created>
  <dcterms:modified xsi:type="dcterms:W3CDTF">2013-10-16T11:36:28Z</dcterms:modified>
</cp:coreProperties>
</file>