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5" r:id="rId3"/>
    <p:sldId id="277" r:id="rId4"/>
    <p:sldId id="261" r:id="rId5"/>
    <p:sldId id="262" r:id="rId6"/>
    <p:sldId id="263" r:id="rId7"/>
    <p:sldId id="264" r:id="rId8"/>
    <p:sldId id="274" r:id="rId9"/>
    <p:sldId id="266" r:id="rId10"/>
    <p:sldId id="267" r:id="rId11"/>
    <p:sldId id="278" r:id="rId12"/>
    <p:sldId id="288" r:id="rId13"/>
    <p:sldId id="279" r:id="rId14"/>
    <p:sldId id="280" r:id="rId15"/>
    <p:sldId id="281" r:id="rId16"/>
    <p:sldId id="285" r:id="rId17"/>
    <p:sldId id="282" r:id="rId18"/>
    <p:sldId id="283" r:id="rId19"/>
    <p:sldId id="286" r:id="rId20"/>
    <p:sldId id="287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A06F-82D7-416F-A578-E6C5B4673C7F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1A14-3648-4D7C-875D-9DC3D5E7C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A06F-82D7-416F-A578-E6C5B4673C7F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1A14-3648-4D7C-875D-9DC3D5E7C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A06F-82D7-416F-A578-E6C5B4673C7F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1A14-3648-4D7C-875D-9DC3D5E7C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липарты\Оформляшки\5e226a3bbf95.png"/>
          <p:cNvPicPr>
            <a:picLocks noChangeAspect="1" noChangeArrowheads="1"/>
          </p:cNvPicPr>
          <p:nvPr userDrawn="1"/>
        </p:nvPicPr>
        <p:blipFill>
          <a:blip r:embed="rId3"/>
          <a:srcRect l="-877" t="46841" r="51527"/>
          <a:stretch>
            <a:fillRect/>
          </a:stretch>
        </p:blipFill>
        <p:spPr bwMode="auto">
          <a:xfrm>
            <a:off x="357188" y="0"/>
            <a:ext cx="8532812" cy="640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CD414-F6E0-467D-B7FF-B6562056390E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DB878-E28D-48B9-9941-4B7039387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липарты\Оформляшки\5e226a3bbf95.png"/>
          <p:cNvPicPr>
            <a:picLocks noChangeAspect="1" noChangeArrowheads="1"/>
          </p:cNvPicPr>
          <p:nvPr userDrawn="1"/>
        </p:nvPicPr>
        <p:blipFill>
          <a:blip r:embed="rId3"/>
          <a:srcRect l="-877" t="46841" r="51527"/>
          <a:stretch>
            <a:fillRect/>
          </a:stretch>
        </p:blipFill>
        <p:spPr bwMode="auto">
          <a:xfrm>
            <a:off x="357188" y="0"/>
            <a:ext cx="8532812" cy="640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CD414-F6E0-467D-B7FF-B6562056390E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DB878-E28D-48B9-9941-4B7039387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A06F-82D7-416F-A578-E6C5B4673C7F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1A14-3648-4D7C-875D-9DC3D5E7C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A06F-82D7-416F-A578-E6C5B4673C7F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1A14-3648-4D7C-875D-9DC3D5E7C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A06F-82D7-416F-A578-E6C5B4673C7F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1A14-3648-4D7C-875D-9DC3D5E7C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A06F-82D7-416F-A578-E6C5B4673C7F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1A14-3648-4D7C-875D-9DC3D5E7C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A06F-82D7-416F-A578-E6C5B4673C7F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1A14-3648-4D7C-875D-9DC3D5E7C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A06F-82D7-416F-A578-E6C5B4673C7F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1A14-3648-4D7C-875D-9DC3D5E7C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A06F-82D7-416F-A578-E6C5B4673C7F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1A14-3648-4D7C-875D-9DC3D5E7C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A06F-82D7-416F-A578-E6C5B4673C7F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1A14-3648-4D7C-875D-9DC3D5E7C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4A06F-82D7-416F-A578-E6C5B4673C7F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B1A14-3648-4D7C-875D-9DC3D5E7C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286644" y="5572140"/>
            <a:ext cx="485756" cy="66660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285860"/>
            <a:ext cx="51435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kern="10" dirty="0" smtClean="0">
                <a:ln w="38100">
                  <a:solidFill>
                    <a:srgbClr val="FFCC00"/>
                  </a:solidFill>
                  <a:prstDash val="lgDash"/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Проектная</a:t>
            </a:r>
          </a:p>
          <a:p>
            <a:pPr algn="ctr"/>
            <a:r>
              <a:rPr lang="ru-RU" sz="4800" b="1" i="1" kern="10" dirty="0" smtClean="0">
                <a:ln w="38100">
                  <a:solidFill>
                    <a:srgbClr val="FFCC00"/>
                  </a:solidFill>
                  <a:prstDash val="lgDash"/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деятельность</a:t>
            </a:r>
          </a:p>
          <a:p>
            <a:pPr algn="ctr"/>
            <a:r>
              <a:rPr lang="ru-RU" sz="4800" b="1" i="1" kern="10" dirty="0" smtClean="0">
                <a:ln w="38100">
                  <a:solidFill>
                    <a:srgbClr val="FFCC00"/>
                  </a:solidFill>
                  <a:prstDash val="lgDash"/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младших</a:t>
            </a:r>
          </a:p>
          <a:p>
            <a:pPr algn="ctr"/>
            <a:r>
              <a:rPr lang="ru-RU" sz="4800" b="1" i="1" kern="10" dirty="0" smtClean="0">
                <a:ln w="38100">
                  <a:solidFill>
                    <a:srgbClr val="FFCC00"/>
                  </a:solidFill>
                  <a:prstDash val="lgDash"/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школьников</a:t>
            </a:r>
            <a:endParaRPr lang="ru-RU" sz="4800" b="1" i="1" kern="10" dirty="0">
              <a:ln w="38100">
                <a:solidFill>
                  <a:srgbClr val="FFCC00"/>
                </a:solidFill>
                <a:prstDash val="lgDash"/>
                <a:round/>
                <a:headEnd/>
                <a:tailEnd/>
              </a:ln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87375"/>
          </a:xfrm>
        </p:spPr>
        <p:txBody>
          <a:bodyPr/>
          <a:lstStyle/>
          <a:p>
            <a:r>
              <a:rPr lang="ru-RU" sz="3200" b="1" dirty="0">
                <a:solidFill>
                  <a:srgbClr val="CC0000"/>
                </a:solidFill>
              </a:rPr>
              <a:t>Условия успешной работы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7772400" cy="4330700"/>
          </a:xfrm>
        </p:spPr>
        <p:txBody>
          <a:bodyPr/>
          <a:lstStyle/>
          <a:p>
            <a:pPr algn="l">
              <a:buClr>
                <a:srgbClr val="CC0000"/>
              </a:buClr>
              <a:buFont typeface="Wingdings" pitchFamily="2" charset="2"/>
              <a:buChar char="Ø"/>
            </a:pPr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желание самого ребенка;</a:t>
            </a:r>
          </a:p>
          <a:p>
            <a:pPr algn="l">
              <a:buClr>
                <a:srgbClr val="CC0000"/>
              </a:buClr>
              <a:buFont typeface="Wingdings" pitchFamily="2" charset="2"/>
              <a:buChar char="Ø"/>
            </a:pPr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благоприятная среда;</a:t>
            </a:r>
          </a:p>
          <a:p>
            <a:pPr algn="l">
              <a:buClr>
                <a:srgbClr val="CC0000"/>
              </a:buClr>
              <a:buFont typeface="Wingdings" pitchFamily="2" charset="2"/>
              <a:buChar char="Ø"/>
            </a:pPr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доброжелательный руководитель;</a:t>
            </a:r>
          </a:p>
          <a:p>
            <a:pPr algn="l">
              <a:buClr>
                <a:srgbClr val="CC0000"/>
              </a:buClr>
              <a:buFont typeface="Wingdings" pitchFamily="2" charset="2"/>
              <a:buChar char="Ø"/>
            </a:pPr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заинтересованный родитель.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9284" y="714356"/>
            <a:ext cx="43854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Положительные стороны метода проекта :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1928802"/>
            <a:ext cx="52149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это решение какой -либо проблемы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самостоятельная деятельность учащихся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использование продуктивного мышления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обязательное обращение учащихся к своему собственному опыту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ребенок обязательно увидит продукт своей деятельности.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АСЕЛЬ КАРЛ\фото\P101341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5984" y="2357430"/>
            <a:ext cx="5904656" cy="350046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71736" y="1142984"/>
            <a:ext cx="4071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/>
              </a:rPr>
              <a:t>«Территория творчества»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214422"/>
            <a:ext cx="25003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3" pitchFamily="18" charset="2"/>
              <a:buNone/>
            </a:pPr>
            <a:r>
              <a:rPr lang="ru-RU" dirty="0" smtClean="0"/>
              <a:t> </a:t>
            </a:r>
            <a:r>
              <a:rPr lang="ru-RU" sz="2400" b="1" dirty="0" smtClean="0"/>
              <a:t>Любой ученик имеет возможность выбора темы  проекта  </a:t>
            </a:r>
          </a:p>
          <a:p>
            <a:pPr>
              <a:buFont typeface="Wingdings 3" pitchFamily="18" charset="2"/>
              <a:buNone/>
            </a:pPr>
            <a:r>
              <a:rPr lang="ru-RU" sz="2400" b="1" dirty="0" smtClean="0"/>
              <a:t>  в соответствии </a:t>
            </a:r>
          </a:p>
          <a:p>
            <a:pPr>
              <a:buFont typeface="Wingdings 3" pitchFamily="18" charset="2"/>
              <a:buNone/>
            </a:pPr>
            <a:r>
              <a:rPr lang="ru-RU" sz="2400" b="1" dirty="0" smtClean="0"/>
              <a:t>  со своими возможностями </a:t>
            </a:r>
          </a:p>
          <a:p>
            <a:pPr>
              <a:buFont typeface="Wingdings 3" pitchFamily="18" charset="2"/>
              <a:buNone/>
            </a:pPr>
            <a:r>
              <a:rPr lang="ru-RU" sz="2400" b="1" dirty="0" smtClean="0"/>
              <a:t>  и интересами. </a:t>
            </a:r>
            <a:endParaRPr lang="ru-RU" sz="2400" b="1" dirty="0"/>
          </a:p>
        </p:txBody>
      </p:sp>
      <p:pic>
        <p:nvPicPr>
          <p:cNvPr id="3" name="Picture 3" descr="C:\Users\Инна\Pictures\2011-12-28 Всякие\Всякие 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071546"/>
            <a:ext cx="3321870" cy="442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1000108"/>
            <a:ext cx="56436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Учащимся моего класса проектная работа очень нравится. Она предполагает активное сотрудничество с учителем и родителями, в результате чего успешнее идёт личностное, познавательное , коммуникативное развитие </a:t>
            </a:r>
            <a:r>
              <a:rPr lang="ru-RU" b="1" dirty="0" smtClean="0"/>
              <a:t>детей</a:t>
            </a:r>
            <a:endParaRPr lang="ru-RU" b="1" dirty="0"/>
          </a:p>
        </p:txBody>
      </p:sp>
      <p:pic>
        <p:nvPicPr>
          <p:cNvPr id="3" name="Picture 2" descr="J:\АСЕЛЬ КАРЛ\фото\P1013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500306"/>
            <a:ext cx="5064026" cy="3263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2904" y="1142984"/>
            <a:ext cx="51280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Проект по окружающему миру «Растения»</a:t>
            </a:r>
            <a:endParaRPr lang="ru-RU" sz="2400" b="1" dirty="0"/>
          </a:p>
        </p:txBody>
      </p:sp>
      <p:pic>
        <p:nvPicPr>
          <p:cNvPr id="3" name="Picture 2" descr="D:\Мои документы\Школа\3 МОЯ ШКОЛА\Мой класс 2011 -2015\проектная деятельность\ПРОЕКТЫ МОЕГО КЛАССА\P1000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071678"/>
            <a:ext cx="2808312" cy="2106234"/>
          </a:xfrm>
          <a:prstGeom prst="rect">
            <a:avLst/>
          </a:prstGeom>
          <a:noFill/>
        </p:spPr>
      </p:pic>
      <p:pic>
        <p:nvPicPr>
          <p:cNvPr id="4" name="Picture 4" descr="D:\Мои документы\Школа\3 МОЯ ШКОЛА\Мой класс 2011 -2015\проектная деятельность\ПРОЕКТЫ МОЕГО КЛАССА\P1000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071678"/>
            <a:ext cx="321471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нна\Pictures\2011-12-28 Всякие\Всякие 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786058"/>
            <a:ext cx="4544996" cy="3997683"/>
          </a:xfrm>
          <a:prstGeom prst="rect">
            <a:avLst/>
          </a:prstGeom>
          <a:noFill/>
        </p:spPr>
      </p:pic>
      <p:pic>
        <p:nvPicPr>
          <p:cNvPr id="3" name="Picture 3" descr="C:\Users\Инна\Pictures\2011-12-28 Всякие\Всякие 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11" y="74259"/>
            <a:ext cx="4544427" cy="2895566"/>
          </a:xfrm>
          <a:prstGeom prst="rect">
            <a:avLst/>
          </a:prstGeom>
          <a:noFill/>
        </p:spPr>
      </p:pic>
      <p:pic>
        <p:nvPicPr>
          <p:cNvPr id="4" name="Picture 2" descr="C:\Users\Инна\Pictures\2011-12-28 Всякие\Всякие 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753544"/>
            <a:ext cx="4357718" cy="4104456"/>
          </a:xfrm>
          <a:prstGeom prst="rect">
            <a:avLst/>
          </a:prstGeom>
          <a:noFill/>
        </p:spPr>
      </p:pic>
      <p:pic>
        <p:nvPicPr>
          <p:cNvPr id="5" name="Содержимое 3" descr="PICT0091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9" y="1071546"/>
            <a:ext cx="5786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Проект по обучению грамоте «Наша речь»</a:t>
            </a:r>
            <a:endParaRPr lang="ru-RU" sz="2400" b="1" dirty="0"/>
          </a:p>
        </p:txBody>
      </p:sp>
      <p:pic>
        <p:nvPicPr>
          <p:cNvPr id="3" name="Picture 4" descr="D:\Мои документы\Школа\3 МОЯ ШКОЛА\Мой класс 2011 -2015\проектная деятельность\ПРОЕКТЫ МОЕГО КЛАССА\P1000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928802"/>
            <a:ext cx="3333773" cy="2500330"/>
          </a:xfrm>
          <a:prstGeom prst="rect">
            <a:avLst/>
          </a:prstGeom>
          <a:noFill/>
        </p:spPr>
      </p:pic>
      <p:pic>
        <p:nvPicPr>
          <p:cNvPr id="4" name="Picture 2" descr="D:\Мои документы\Школа\3 МОЯ ШКОЛА\Мой класс 2011 -2015\проектная деятельность\ПРОЕКТЫ МОЕГО КЛАССА\P1000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158086" y="2700038"/>
            <a:ext cx="3312368" cy="2484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071546"/>
            <a:ext cx="51435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Как видим, и обучающиеся, и их родители с удовольствием работают над проектами. Им это нравится, у них появляется возможность больше общаться друг с другом. Проектная деятельность развивает у детей фантазию, коммуникабельность, речь, память, интерес к предмету.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АСЕЛЬ КАРЛ\фото\P1013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668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928671"/>
            <a:ext cx="44291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60066"/>
                </a:solidFill>
              </a:rPr>
              <a:t>«Ученик -- это не сосуд, который надо наполнить, а факел, который надо зажечь».</a:t>
            </a:r>
            <a:r>
              <a:rPr lang="ru-RU" sz="2400" dirty="0" smtClean="0"/>
              <a:t> </a:t>
            </a:r>
          </a:p>
          <a:p>
            <a:pPr algn="r"/>
            <a:r>
              <a:rPr lang="ru-RU" sz="2400" b="1" dirty="0" smtClean="0"/>
              <a:t>Б. Паскаль</a:t>
            </a:r>
            <a:endParaRPr lang="ru-RU" sz="2400" b="1" dirty="0"/>
          </a:p>
        </p:txBody>
      </p:sp>
      <p:pic>
        <p:nvPicPr>
          <p:cNvPr id="4" name="Picture 2" descr="J:\АСЕЛЬ КАРЛ\фото\P10134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480" y="3143248"/>
            <a:ext cx="6497419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АСЕЛЬ КАРЛ\фото\P10133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76530" cy="3498044"/>
          </a:xfrm>
          <a:prstGeom prst="rect">
            <a:avLst/>
          </a:prstGeom>
          <a:noFill/>
        </p:spPr>
      </p:pic>
      <p:pic>
        <p:nvPicPr>
          <p:cNvPr id="3" name="Picture 2" descr="J:\АСЕЛЬ КАРЛ\фото\P10133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42664"/>
            <a:ext cx="4605662" cy="3415336"/>
          </a:xfrm>
          <a:prstGeom prst="rect">
            <a:avLst/>
          </a:prstGeom>
          <a:noFill/>
        </p:spPr>
      </p:pic>
      <p:pic>
        <p:nvPicPr>
          <p:cNvPr id="4" name="Picture 2" descr="J:\АСЕЛЬ КАРЛ\фото\P10133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1332" y="0"/>
            <a:ext cx="4542668" cy="3357562"/>
          </a:xfrm>
          <a:prstGeom prst="rect">
            <a:avLst/>
          </a:prstGeom>
          <a:noFill/>
        </p:spPr>
      </p:pic>
      <p:pic>
        <p:nvPicPr>
          <p:cNvPr id="5" name="Picture 2" descr="J:\АСЕЛЬ КАРЛ\фото\P10133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7470" y="3286124"/>
            <a:ext cx="4676530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071546"/>
            <a:ext cx="53578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 заключение хочется отметить , что нельзя не согласиться с мнением отечественных и зарубежных педагогов и психологов, согласно которому "проектное обучение не должно вытеснять классно-урочную систему, и его следует использовать как дополнение к другим видам традиционного обучения.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1571612"/>
            <a:ext cx="4714892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Детство</a:t>
            </a: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неповторимая по своим возможностям пора развития. Дети младшего школьного возраста мыслят образами, они эмоциональны и чувствительны, и чтобы учеба была им в радость, нужно, чтобы они все время, каждый день получали и создавали что-то новое.</a:t>
            </a:r>
            <a:endParaRPr lang="ru-RU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620713"/>
            <a:ext cx="7772400" cy="547211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ru-RU" sz="2800" b="1" dirty="0">
              <a:solidFill>
                <a:srgbClr val="6633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663300"/>
                </a:solidFill>
              </a:rPr>
              <a:t> </a:t>
            </a:r>
            <a:r>
              <a:rPr lang="ru-RU" sz="4000" b="1" dirty="0">
                <a:solidFill>
                  <a:srgbClr val="CC0000"/>
                </a:solidFill>
              </a:rPr>
              <a:t>Метод проекта</a:t>
            </a:r>
            <a:r>
              <a:rPr lang="ru-RU" sz="4000" b="1" dirty="0"/>
              <a:t> – это одна из личностно-ориентированных технологий, в основе которой лежит развитие познавательных навыков учащихся, умений самостоятельно конструировать свои знания, ориентироваться в информационном пространстве, развитие критического и творческого мышления.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620713"/>
            <a:ext cx="7921625" cy="5475287"/>
          </a:xfrm>
        </p:spPr>
        <p:txBody>
          <a:bodyPr>
            <a:normAutofit fontScale="92500"/>
          </a:bodyPr>
          <a:lstStyle/>
          <a:p>
            <a:endParaRPr lang="ru-RU" sz="4800" b="1" u="sng" dirty="0"/>
          </a:p>
          <a:p>
            <a:pPr algn="l"/>
            <a:r>
              <a:rPr lang="ru-RU" sz="4800" b="1" u="sng" dirty="0">
                <a:solidFill>
                  <a:srgbClr val="CC0000"/>
                </a:solidFill>
              </a:rPr>
              <a:t>Учебное проектирование</a:t>
            </a:r>
            <a:r>
              <a:rPr lang="ru-RU" sz="4800" b="1" dirty="0"/>
              <a:t> – это процесс работы над учебным проектом, процесс достижения намеченного результата в виде конкретного «продукта».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58813"/>
          </a:xfrm>
        </p:spPr>
        <p:txBody>
          <a:bodyPr>
            <a:normAutofit fontScale="90000"/>
          </a:bodyPr>
          <a:lstStyle/>
          <a:p>
            <a:r>
              <a:rPr lang="ru-RU" sz="4400" b="1" u="sng" dirty="0">
                <a:solidFill>
                  <a:srgbClr val="CC0000"/>
                </a:solidFill>
              </a:rPr>
              <a:t>Актуальность: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7772400" cy="45466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«… Проектное обучение поощряет и усиливает истинное учение со стороны учеников, расширяет сферу субъективности в процессе самоопределения, творчества и конкретного участия …» В. </a:t>
            </a:r>
            <a:r>
              <a:rPr lang="ru-RU" sz="40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Гузеев</a:t>
            </a:r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31838"/>
          </a:xfrm>
        </p:spPr>
        <p:txBody>
          <a:bodyPr>
            <a:normAutofit fontScale="90000"/>
          </a:bodyPr>
          <a:lstStyle/>
          <a:p>
            <a:r>
              <a:rPr lang="ru-RU" sz="36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Задачи проектной деятельности</a:t>
            </a:r>
            <a:r>
              <a:rPr lang="ru-RU" sz="4400" dirty="0"/>
              <a:t> 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571612"/>
            <a:ext cx="7772400" cy="4467225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dirty="0"/>
              <a:t>- выработка у школьников самостоятельного, критического мышления,  умения работать с информацией;</a:t>
            </a:r>
          </a:p>
          <a:p>
            <a:pPr algn="l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dirty="0"/>
              <a:t>- научить учащихся размышлять, опираясь на знание фактов, закономерностей науки, делать обоснованные выводы;</a:t>
            </a:r>
          </a:p>
          <a:p>
            <a:pPr algn="l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dirty="0"/>
              <a:t>- принимать самостоятельные аргументированные решения; </a:t>
            </a:r>
          </a:p>
          <a:p>
            <a:pPr algn="l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dirty="0"/>
              <a:t>- научить работать в команде.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85728"/>
            <a:ext cx="45005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/>
              <a:t>Отличительной особенностью нового ФГОС является его </a:t>
            </a:r>
            <a:r>
              <a:rPr lang="ru-RU" sz="2800" b="1" dirty="0" err="1" smtClean="0"/>
              <a:t>деятельностный</a:t>
            </a:r>
            <a:r>
              <a:rPr lang="ru-RU" sz="2800" b="1" dirty="0" smtClean="0"/>
              <a:t> характер, ставящий главной целью развитие личности учащегося, формирование универсальных учебных действий.</a:t>
            </a:r>
            <a:endParaRPr lang="ru-RU" sz="2800" b="1" dirty="0"/>
          </a:p>
        </p:txBody>
      </p:sp>
      <p:pic>
        <p:nvPicPr>
          <p:cNvPr id="4" name="Picture 2" descr="J:\АСЕЛЬ КАРЛ\фото\P1013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786190"/>
            <a:ext cx="3747266" cy="278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58813"/>
          </a:xfrm>
        </p:spPr>
        <p:txBody>
          <a:bodyPr/>
          <a:lstStyle/>
          <a:p>
            <a:r>
              <a:rPr lang="ru-RU" sz="3600" b="1" dirty="0">
                <a:solidFill>
                  <a:srgbClr val="CC0000"/>
                </a:solidFill>
              </a:rPr>
              <a:t>Разработка проекта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7772400" cy="4691063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/>
              <a:t>I этап: </a:t>
            </a:r>
            <a:r>
              <a:rPr lang="ru-RU" dirty="0"/>
              <a:t>«Погружение» в проблему </a:t>
            </a:r>
          </a:p>
          <a:p>
            <a:pPr algn="l"/>
            <a:r>
              <a:rPr lang="ru-RU" b="1" dirty="0"/>
              <a:t>II этап: </a:t>
            </a:r>
            <a:r>
              <a:rPr lang="ru-RU" dirty="0"/>
              <a:t>Сбор и обработка информации </a:t>
            </a:r>
            <a:endParaRPr lang="ru-RU" b="1" dirty="0"/>
          </a:p>
          <a:p>
            <a:pPr algn="l"/>
            <a:r>
              <a:rPr lang="ru-RU" b="1" dirty="0"/>
              <a:t>III этап:</a:t>
            </a:r>
            <a:r>
              <a:rPr lang="ru-RU" dirty="0"/>
              <a:t> Разработка собственного варианта решения проблемы. </a:t>
            </a:r>
          </a:p>
          <a:p>
            <a:pPr algn="l"/>
            <a:r>
              <a:rPr lang="ru-RU" dirty="0"/>
              <a:t> </a:t>
            </a:r>
            <a:r>
              <a:rPr lang="ru-RU" b="1" dirty="0"/>
              <a:t>IV этап: </a:t>
            </a:r>
            <a:r>
              <a:rPr lang="ru-RU" dirty="0"/>
              <a:t>Реализация плана действий (проекта) </a:t>
            </a:r>
            <a:endParaRPr lang="ru-RU" b="1" dirty="0"/>
          </a:p>
          <a:p>
            <a:pPr algn="l"/>
            <a:r>
              <a:rPr lang="ru-RU" b="1" dirty="0"/>
              <a:t>V этап: </a:t>
            </a:r>
            <a:r>
              <a:rPr lang="ru-RU" dirty="0"/>
              <a:t>Подготовка к защите проекта  </a:t>
            </a:r>
          </a:p>
          <a:p>
            <a:pPr algn="l"/>
            <a:r>
              <a:rPr lang="ru-RU" b="1" dirty="0"/>
              <a:t>VI этап:</a:t>
            </a:r>
            <a:r>
              <a:rPr lang="ru-RU" dirty="0"/>
              <a:t> Презентация проекта  </a:t>
            </a:r>
            <a:endParaRPr lang="ru-RU" b="1" dirty="0"/>
          </a:p>
          <a:p>
            <a:pPr algn="l"/>
            <a:r>
              <a:rPr lang="ru-RU" b="1" dirty="0"/>
              <a:t>VII этап:</a:t>
            </a:r>
            <a:r>
              <a:rPr lang="ru-RU" dirty="0"/>
              <a:t> Рефлексия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477</Words>
  <Application>Microsoft Office PowerPoint</Application>
  <PresentationFormat>Экран (4:3)</PresentationFormat>
  <Paragraphs>48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Актуальность:</vt:lpstr>
      <vt:lpstr>Задачи проектной деятельности </vt:lpstr>
      <vt:lpstr>Слайд 8</vt:lpstr>
      <vt:lpstr>Разработка проекта</vt:lpstr>
      <vt:lpstr>Условия успешной работы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НЧ №2</cp:lastModifiedBy>
  <cp:revision>12</cp:revision>
  <dcterms:created xsi:type="dcterms:W3CDTF">2013-04-03T13:37:11Z</dcterms:created>
  <dcterms:modified xsi:type="dcterms:W3CDTF">2013-04-04T15:49:41Z</dcterms:modified>
</cp:coreProperties>
</file>