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35"/>
  </p:notesMasterIdLst>
  <p:sldIdLst>
    <p:sldId id="256" r:id="rId2"/>
    <p:sldId id="260" r:id="rId3"/>
    <p:sldId id="291" r:id="rId4"/>
    <p:sldId id="292" r:id="rId5"/>
    <p:sldId id="293" r:id="rId6"/>
    <p:sldId id="313" r:id="rId7"/>
    <p:sldId id="315" r:id="rId8"/>
    <p:sldId id="316" r:id="rId9"/>
    <p:sldId id="317" r:id="rId10"/>
    <p:sldId id="319" r:id="rId11"/>
    <p:sldId id="259" r:id="rId12"/>
    <p:sldId id="322" r:id="rId13"/>
    <p:sldId id="320" r:id="rId14"/>
    <p:sldId id="321"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0690"/>
    <a:srgbClr val="990000"/>
    <a:srgbClr val="FF00FF"/>
    <a:srgbClr val="FF0000"/>
    <a:srgbClr val="FFFFB3"/>
    <a:srgbClr val="FCF3BC"/>
    <a:srgbClr val="FAE986"/>
    <a:srgbClr val="F8E25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7" autoAdjust="0"/>
    <p:restoredTop sz="94603" autoAdjust="0"/>
  </p:normalViewPr>
  <p:slideViewPr>
    <p:cSldViewPr>
      <p:cViewPr>
        <p:scale>
          <a:sx n="90" d="100"/>
          <a:sy n="90" d="100"/>
        </p:scale>
        <p:origin x="-140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C0DD20AA-2B5A-4631-A583-A4D5F79A5969}" type="datetimeFigureOut">
              <a:rPr lang="ru-RU"/>
              <a:pPr>
                <a:defRPr/>
              </a:pPr>
              <a:t>10.03.2019</a:t>
            </a:fld>
            <a:endParaRPr lang="ru-RU"/>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6DEC704-F067-4188-9B94-09CC3F29AD4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ая соединительная линия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Прямая соединительная линия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Прямая соединительная линия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Прямоугольник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Овал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Овал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Овал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fld id="{D7E0645F-43BC-407A-AE3B-D7ADA6C452C4}" type="datetimeFigureOut">
              <a:rPr lang="ru-RU"/>
              <a:pPr>
                <a:defRPr/>
              </a:pPr>
              <a:t>10.03.2019</a:t>
            </a:fld>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9B0EE8D7-6284-4FCE-B8EB-BB4B5CABB2EB}"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ED0ABBC-975D-46D0-BBB7-3FFAAC9F369A}" type="datetimeFigureOut">
              <a:rPr lang="ru-RU"/>
              <a:pPr>
                <a:defRPr/>
              </a:pPr>
              <a:t>10.03.2019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4C63187-8A4F-4BEC-A9CF-327DBE20B0F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CB420D2-06EF-41B1-A604-2204E81D5D01}" type="datetimeFigureOut">
              <a:rPr lang="ru-RU"/>
              <a:pPr>
                <a:defRPr/>
              </a:pPr>
              <a:t>10.03.2019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968B1D7-62D5-4394-83DB-70B6171BC14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fld id="{8132D433-808F-42C6-B1A4-68F81CA558BF}" type="datetimeFigureOut">
              <a:rPr lang="ru-RU"/>
              <a:pPr>
                <a:defRPr/>
              </a:pPr>
              <a:t>10.03.2019</a:t>
            </a:fld>
            <a:endParaRPr lang="ru-RU"/>
          </a:p>
        </p:txBody>
      </p:sp>
      <p:sp>
        <p:nvSpPr>
          <p:cNvPr id="5" name="Номер слайда 8"/>
          <p:cNvSpPr>
            <a:spLocks noGrp="1"/>
          </p:cNvSpPr>
          <p:nvPr>
            <p:ph type="sldNum" sz="quarter" idx="11"/>
          </p:nvPr>
        </p:nvSpPr>
        <p:spPr/>
        <p:txBody>
          <a:bodyPr rtlCol="0"/>
          <a:lstStyle>
            <a:lvl1pPr>
              <a:defRPr/>
            </a:lvl1pPr>
          </a:lstStyle>
          <a:p>
            <a:pPr>
              <a:defRPr/>
            </a:pPr>
            <a:fld id="{A59DAE4B-8E9E-435C-96D7-49E8128DC6E6}"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Прямая соединительная линия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Прямая соединительная линия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Прямая соединительная линия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Прямая соединительная линия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Прямоугольник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Овал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Овал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Овал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Овал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Овал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Прямая соединительная линия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fld id="{1931B5D2-375A-49CE-8C27-9708B90E6869}" type="datetimeFigureOut">
              <a:rPr lang="ru-RU"/>
              <a:pPr>
                <a:defRPr/>
              </a:pPr>
              <a:t>10.03.2019</a:t>
            </a:fld>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E377946E-F9C1-44ED-8939-DEDB0840128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88B03406-ECB5-4FA9-9557-BA685F5E2B30}" type="datetimeFigureOut">
              <a:rPr lang="ru-RU"/>
              <a:pPr>
                <a:defRPr/>
              </a:pPr>
              <a:t>10.03.2019</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0B9E0523-0D72-48A8-B47D-DBD2C979536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fld id="{0717E9AD-319A-4D03-8E91-E2DB3C643CBA}" type="datetimeFigureOut">
              <a:rPr lang="ru-RU"/>
              <a:pPr>
                <a:defRPr/>
              </a:pPr>
              <a:t>10.03.2019</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04F8CF85-1734-44A7-8223-5066A265C3A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fld id="{0B75C2AD-F041-487B-8995-997E10C8E68D}" type="datetimeFigureOut">
              <a:rPr lang="ru-RU"/>
              <a:pPr>
                <a:defRPr/>
              </a:pPr>
              <a:t>10.03.2019</a:t>
            </a:fld>
            <a:endParaRPr lang="ru-RU"/>
          </a:p>
        </p:txBody>
      </p:sp>
      <p:sp>
        <p:nvSpPr>
          <p:cNvPr id="4" name="Номер слайда 6"/>
          <p:cNvSpPr>
            <a:spLocks noGrp="1"/>
          </p:cNvSpPr>
          <p:nvPr>
            <p:ph type="sldNum" sz="quarter" idx="11"/>
          </p:nvPr>
        </p:nvSpPr>
        <p:spPr/>
        <p:txBody>
          <a:bodyPr rtlCol="0"/>
          <a:lstStyle>
            <a:lvl1pPr>
              <a:defRPr/>
            </a:lvl1pPr>
          </a:lstStyle>
          <a:p>
            <a:pPr>
              <a:defRPr/>
            </a:pPr>
            <a:fld id="{6206692E-F3C4-4650-AB1C-84F6565068AD}"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4B00A12A-BEBF-487D-AC3E-0B56B724E6E6}" type="datetimeFigureOut">
              <a:rPr lang="ru-RU"/>
              <a:pPr>
                <a:defRPr/>
              </a:pPr>
              <a:t>10.03.2019</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2A709C60-051A-466D-B0C9-798A69DFF05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Прямая соединительная линия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Прямая соединительная линия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Прямая соединительная линия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Прямоугольник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ая соединительная линия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Овал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fld id="{AC4FBBB7-F8A2-4459-B122-E768712C2EAF}" type="datetimeFigureOut">
              <a:rPr lang="ru-RU"/>
              <a:pPr>
                <a:defRPr/>
              </a:pPr>
              <a:t>10.03.2019</a:t>
            </a:fld>
            <a:endParaRPr lang="ru-RU"/>
          </a:p>
        </p:txBody>
      </p:sp>
      <p:sp>
        <p:nvSpPr>
          <p:cNvPr id="13" name="Номер слайда 21"/>
          <p:cNvSpPr>
            <a:spLocks noGrp="1"/>
          </p:cNvSpPr>
          <p:nvPr>
            <p:ph type="sldNum" sz="quarter" idx="11"/>
          </p:nvPr>
        </p:nvSpPr>
        <p:spPr/>
        <p:txBody>
          <a:bodyPr rtlCol="0"/>
          <a:lstStyle>
            <a:lvl1pPr>
              <a:defRPr/>
            </a:lvl1pPr>
          </a:lstStyle>
          <a:p>
            <a:pPr>
              <a:defRPr/>
            </a:pPr>
            <a:fld id="{70A4344A-0A2D-4DA1-B649-6DE82FB203A9}"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Овал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Прямая соединительная линия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Прямоугольник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рямая соединительная линия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Прямая соединительная линия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Прямая соединительная линия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fld id="{91AB2210-71FC-4B7D-98FD-BE83F09C43E8}" type="datetimeFigureOut">
              <a:rPr lang="ru-RU"/>
              <a:pPr>
                <a:defRPr/>
              </a:pPr>
              <a:t>10.03.2019</a:t>
            </a:fld>
            <a:endParaRPr lang="ru-RU"/>
          </a:p>
        </p:txBody>
      </p:sp>
      <p:sp>
        <p:nvSpPr>
          <p:cNvPr id="13" name="Номер слайда 17"/>
          <p:cNvSpPr>
            <a:spLocks noGrp="1"/>
          </p:cNvSpPr>
          <p:nvPr>
            <p:ph type="sldNum" sz="quarter" idx="11"/>
          </p:nvPr>
        </p:nvSpPr>
        <p:spPr/>
        <p:txBody>
          <a:bodyPr rtlCol="0"/>
          <a:lstStyle>
            <a:lvl1pPr>
              <a:defRPr/>
            </a:lvl1pPr>
          </a:lstStyle>
          <a:p>
            <a:pPr>
              <a:defRPr/>
            </a:pPr>
            <a:fld id="{1527B8D2-3128-44FB-A00D-F96BB6A2ED5D}"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fld id="{30A4F44D-43DD-4D9C-ABEE-BD7BDC12D8A7}" type="datetimeFigureOut">
              <a:rPr lang="ru-RU"/>
              <a:pPr>
                <a:defRPr/>
              </a:pPr>
              <a:t>10.03.2019</a:t>
            </a:fld>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B1C8557D-8B89-41DA-8DBF-CC08D685CFC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0" r:id="rId4"/>
    <p:sldLayoutId id="2147484231" r:id="rId5"/>
    <p:sldLayoutId id="2147484238" r:id="rId6"/>
    <p:sldLayoutId id="2147484232" r:id="rId7"/>
    <p:sldLayoutId id="2147484239" r:id="rId8"/>
    <p:sldLayoutId id="2147484240" r:id="rId9"/>
    <p:sldLayoutId id="2147484233" r:id="rId10"/>
    <p:sldLayoutId id="2147484234"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B3"/>
        </a:solidFill>
        <a:effectLst/>
      </p:bgPr>
    </p:bg>
    <p:spTree>
      <p:nvGrpSpPr>
        <p:cNvPr id="1" name=""/>
        <p:cNvGrpSpPr/>
        <p:nvPr/>
      </p:nvGrpSpPr>
      <p:grpSpPr>
        <a:xfrm>
          <a:off x="0" y="0"/>
          <a:ext cx="0" cy="0"/>
          <a:chOff x="0" y="0"/>
          <a:chExt cx="0" cy="0"/>
        </a:xfrm>
      </p:grpSpPr>
      <p:sp>
        <p:nvSpPr>
          <p:cNvPr id="8194" name="Заголовок 1"/>
          <p:cNvSpPr>
            <a:spLocks noGrp="1"/>
          </p:cNvSpPr>
          <p:nvPr>
            <p:ph type="ctrTitle"/>
          </p:nvPr>
        </p:nvSpPr>
        <p:spPr bwMode="auto">
          <a:xfrm>
            <a:off x="1785938" y="357188"/>
            <a:ext cx="7031037" cy="1714500"/>
          </a:xfrm>
        </p:spPr>
        <p:txBody>
          <a:bodyPr wrap="square" lIns="91440" tIns="45720" rIns="91440" bIns="45720" numCol="1" anchorCtr="0" compatLnSpc="1">
            <a:prstTxWarp prst="textNoShape">
              <a:avLst/>
            </a:prstTxWarp>
          </a:bodyPr>
          <a:lstStyle/>
          <a:p>
            <a:pPr algn="ctr" eaLnBrk="1" hangingPunct="1"/>
            <a:r>
              <a:rPr lang="ru-RU" sz="4400" cap="none" smtClean="0">
                <a:solidFill>
                  <a:srgbClr val="2A0690"/>
                </a:solidFill>
                <a:latin typeface="Calibri" pitchFamily="34" charset="0"/>
                <a:cs typeface="Arial" charset="0"/>
              </a:rPr>
              <a:t>Формула решения школьных конфликтов.</a:t>
            </a:r>
          </a:p>
        </p:txBody>
      </p:sp>
      <p:sp>
        <p:nvSpPr>
          <p:cNvPr id="5" name="Подзаголовок 2"/>
          <p:cNvSpPr txBox="1">
            <a:spLocks/>
          </p:cNvSpPr>
          <p:nvPr/>
        </p:nvSpPr>
        <p:spPr bwMode="auto">
          <a:xfrm>
            <a:off x="4286250" y="3857625"/>
            <a:ext cx="4714875" cy="1571625"/>
          </a:xfrm>
          <a:prstGeom prst="rect">
            <a:avLst/>
          </a:prstGeom>
          <a:noFill/>
          <a:ln w="9525">
            <a:noFill/>
            <a:miter lim="800000"/>
            <a:headEnd/>
            <a:tailEnd/>
          </a:ln>
        </p:spPr>
        <p:txBody>
          <a:bodyPr/>
          <a:lstStyle/>
          <a:p>
            <a:pPr eaLnBrk="0" hangingPunct="0">
              <a:spcBef>
                <a:spcPts val="600"/>
              </a:spcBef>
              <a:buClr>
                <a:schemeClr val="accent1"/>
              </a:buClr>
              <a:buSzPct val="70000"/>
              <a:buFont typeface="Wingdings" pitchFamily="2" charset="2"/>
              <a:buNone/>
              <a:defRPr/>
            </a:pPr>
            <a:r>
              <a:rPr lang="ru-RU" sz="2800" b="1" dirty="0">
                <a:solidFill>
                  <a:schemeClr val="tx2"/>
                </a:solidFill>
                <a:latin typeface="Calibri" pitchFamily="34" charset="0"/>
                <a:cs typeface="+mn-cs"/>
              </a:rPr>
              <a:t>Игнатьева Лариса Юрьевна</a:t>
            </a:r>
          </a:p>
          <a:p>
            <a:pPr eaLnBrk="0" hangingPunct="0">
              <a:spcBef>
                <a:spcPts val="600"/>
              </a:spcBef>
              <a:buClr>
                <a:schemeClr val="accent1"/>
              </a:buClr>
              <a:buSzPct val="70000"/>
              <a:buFont typeface="Wingdings" pitchFamily="2" charset="2"/>
              <a:buNone/>
              <a:defRPr/>
            </a:pPr>
            <a:r>
              <a:rPr lang="ru-RU" sz="2800" b="1" dirty="0">
                <a:solidFill>
                  <a:schemeClr val="tx2"/>
                </a:solidFill>
                <a:latin typeface="Calibri" pitchFamily="34" charset="0"/>
                <a:cs typeface="+mn-cs"/>
              </a:rPr>
              <a:t>Учитель начальных классов</a:t>
            </a:r>
          </a:p>
          <a:p>
            <a:pPr eaLnBrk="0" hangingPunct="0">
              <a:spcBef>
                <a:spcPts val="600"/>
              </a:spcBef>
              <a:buClr>
                <a:schemeClr val="accent1"/>
              </a:buClr>
              <a:buSzPct val="70000"/>
              <a:buFont typeface="Wingdings" pitchFamily="2" charset="2"/>
              <a:buNone/>
              <a:defRPr/>
            </a:pPr>
            <a:r>
              <a:rPr lang="ru-RU" sz="2800" b="1" dirty="0">
                <a:solidFill>
                  <a:schemeClr val="tx2"/>
                </a:solidFill>
                <a:latin typeface="Calibri" pitchFamily="34" charset="0"/>
                <a:cs typeface="+mn-cs"/>
              </a:rPr>
              <a:t>МБОУ СОШ №8 г. Конаково</a:t>
            </a:r>
          </a:p>
        </p:txBody>
      </p:sp>
      <p:sp>
        <p:nvSpPr>
          <p:cNvPr id="8196" name="Подзаголовок 6"/>
          <p:cNvSpPr>
            <a:spLocks noGrp="1"/>
          </p:cNvSpPr>
          <p:nvPr>
            <p:ph type="subTitle" idx="1"/>
          </p:nvPr>
        </p:nvSpPr>
        <p:spPr>
          <a:xfrm>
            <a:off x="3857625" y="6143625"/>
            <a:ext cx="1643063" cy="369888"/>
          </a:xfrm>
        </p:spPr>
        <p:txBody>
          <a:bodyPr>
            <a:spAutoFit/>
          </a:bodyPr>
          <a:lstStyle/>
          <a:p>
            <a:pPr algn="ctr"/>
            <a:r>
              <a:rPr lang="ru-RU" smtClean="0">
                <a:latin typeface="Calibri" pitchFamily="34" charset="0"/>
              </a:rPr>
              <a:t>2019 год</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5" descr="elitefon.ru-9166.jpg"/>
          <p:cNvPicPr>
            <a:picLocks noChangeAspect="1"/>
          </p:cNvPicPr>
          <p:nvPr/>
        </p:nvPicPr>
        <p:blipFill>
          <a:blip r:embed="rId2"/>
          <a:srcRect/>
          <a:stretch>
            <a:fillRect/>
          </a:stretch>
        </p:blipFill>
        <p:spPr bwMode="auto">
          <a:xfrm>
            <a:off x="785813" y="642938"/>
            <a:ext cx="7286625" cy="5357812"/>
          </a:xfrm>
          <a:prstGeom prst="rect">
            <a:avLst/>
          </a:prstGeom>
          <a:noFill/>
          <a:ln w="9525">
            <a:noFill/>
            <a:miter lim="800000"/>
            <a:headEnd/>
            <a:tailEnd/>
          </a:ln>
        </p:spPr>
      </p:pic>
      <p:sp>
        <p:nvSpPr>
          <p:cNvPr id="7" name="TextBox 6"/>
          <p:cNvSpPr txBox="1">
            <a:spLocks noChangeArrowheads="1"/>
          </p:cNvSpPr>
          <p:nvPr/>
        </p:nvSpPr>
        <p:spPr bwMode="auto">
          <a:xfrm>
            <a:off x="928688" y="4071938"/>
            <a:ext cx="7000875" cy="1200150"/>
          </a:xfrm>
          <a:prstGeom prst="rect">
            <a:avLst/>
          </a:prstGeom>
          <a:noFill/>
          <a:ln w="9525">
            <a:noFill/>
            <a:miter lim="800000"/>
            <a:headEnd/>
            <a:tailEnd/>
          </a:ln>
        </p:spPr>
        <p:txBody>
          <a:bodyPr>
            <a:spAutoFit/>
          </a:bodyPr>
          <a:lstStyle/>
          <a:p>
            <a:r>
              <a:rPr lang="ru-RU" sz="2400" b="1">
                <a:solidFill>
                  <a:srgbClr val="2A0690"/>
                </a:solidFill>
                <a:latin typeface="Comic Sans MS" pitchFamily="66" charset="0"/>
                <a:cs typeface="Times New Roman" pitchFamily="18" charset="0"/>
              </a:rPr>
              <a:t>Для этого я предлагаю вам выполнить расслабляющее упражнение «Золотистый поток».</a:t>
            </a:r>
          </a:p>
        </p:txBody>
      </p:sp>
      <p:sp>
        <p:nvSpPr>
          <p:cNvPr id="8" name="TextBox 7"/>
          <p:cNvSpPr txBox="1">
            <a:spLocks noChangeArrowheads="1"/>
          </p:cNvSpPr>
          <p:nvPr/>
        </p:nvSpPr>
        <p:spPr bwMode="auto">
          <a:xfrm>
            <a:off x="2000250" y="642938"/>
            <a:ext cx="6000750" cy="1570037"/>
          </a:xfrm>
          <a:prstGeom prst="rect">
            <a:avLst/>
          </a:prstGeom>
          <a:noFill/>
          <a:ln w="9525">
            <a:noFill/>
            <a:miter lim="800000"/>
            <a:headEnd/>
            <a:tailEnd/>
          </a:ln>
        </p:spPr>
        <p:txBody>
          <a:bodyPr>
            <a:spAutoFit/>
          </a:bodyPr>
          <a:lstStyle/>
          <a:p>
            <a:r>
              <a:rPr lang="ru-RU" sz="2400" b="1">
                <a:solidFill>
                  <a:srgbClr val="2A0690"/>
                </a:solidFill>
                <a:latin typeface="Comic Sans MS" pitchFamily="66" charset="0"/>
                <a:cs typeface="Times New Roman" pitchFamily="18" charset="0"/>
              </a:rPr>
              <a:t>Когда вы слишком злы, не принимайте решения, пока не снимите излишнее напряжение и не успокоитесь.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out)">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2"/>
          <p:cNvSpPr>
            <a:spLocks noGrp="1"/>
          </p:cNvSpPr>
          <p:nvPr>
            <p:ph type="title"/>
          </p:nvPr>
        </p:nvSpPr>
        <p:spPr>
          <a:xfrm>
            <a:off x="142844" y="928670"/>
            <a:ext cx="8786874" cy="1143000"/>
          </a:xfrm>
        </p:spPr>
        <p:txBody>
          <a:bodyPr>
            <a:noAutofit/>
          </a:bodyPr>
          <a:lstStyle/>
          <a:p>
            <a:pPr algn="ctr">
              <a:defRPr/>
            </a:pPr>
            <a:r>
              <a:rPr lang="ru-RU" sz="4000" b="1" spc="300" dirty="0" smtClean="0">
                <a:ln w="11430" cmpd="sng">
                  <a:solidFill>
                    <a:schemeClr val="accent1">
                      <a:tint val="10000"/>
                    </a:schemeClr>
                  </a:solidFill>
                  <a:prstDash val="solid"/>
                  <a:miter lim="800000"/>
                </a:ln>
                <a:solidFill>
                  <a:srgbClr val="2A0690"/>
                </a:solidFill>
                <a:effectLst>
                  <a:glow rad="101600">
                    <a:schemeClr val="accent4">
                      <a:satMod val="175000"/>
                      <a:alpha val="40000"/>
                    </a:schemeClr>
                  </a:glow>
                </a:effectLst>
              </a:rPr>
              <a:t>СПАСИБО ЗА ВНИМАНИЕ.</a:t>
            </a:r>
            <a:endParaRPr lang="ru-RU" sz="4000" b="1" spc="300" dirty="0">
              <a:ln w="11430" cmpd="sng">
                <a:solidFill>
                  <a:schemeClr val="accent1">
                    <a:tint val="10000"/>
                  </a:schemeClr>
                </a:solidFill>
                <a:prstDash val="solid"/>
                <a:miter lim="800000"/>
              </a:ln>
              <a:solidFill>
                <a:srgbClr val="2A0690"/>
              </a:solidFill>
              <a:effectLst>
                <a:glow rad="101600">
                  <a:schemeClr val="accent4">
                    <a:satMod val="175000"/>
                    <a:alpha val="40000"/>
                  </a:schemeClr>
                </a:glow>
              </a:effectLst>
            </a:endParaRPr>
          </a:p>
        </p:txBody>
      </p:sp>
      <p:sp>
        <p:nvSpPr>
          <p:cNvPr id="8" name="Содержимое 1"/>
          <p:cNvSpPr>
            <a:spLocks noGrp="1"/>
          </p:cNvSpPr>
          <p:nvPr>
            <p:ph idx="1"/>
          </p:nvPr>
        </p:nvSpPr>
        <p:spPr>
          <a:xfrm>
            <a:off x="571472" y="2714620"/>
            <a:ext cx="8229600" cy="876102"/>
          </a:xfrm>
        </p:spPr>
        <p:txBody>
          <a:bodyPr>
            <a:normAutofit/>
          </a:bodyPr>
          <a:lstStyle/>
          <a:p>
            <a:pPr algn="ctr">
              <a:buFont typeface="Wingdings" pitchFamily="2" charset="2"/>
              <a:buNone/>
              <a:defRPr/>
            </a:pPr>
            <a:r>
              <a:rPr lang="ru-RU" sz="4400" b="1" spc="300" dirty="0" smtClean="0">
                <a:ln w="11430" cmpd="sng">
                  <a:solidFill>
                    <a:schemeClr val="accent1">
                      <a:tint val="10000"/>
                    </a:schemeClr>
                  </a:solidFill>
                  <a:prstDash val="solid"/>
                  <a:miter lim="800000"/>
                </a:ln>
                <a:solidFill>
                  <a:srgbClr val="2A0690"/>
                </a:solidFill>
                <a:effectLst>
                  <a:glow rad="101600">
                    <a:schemeClr val="accent4">
                      <a:satMod val="175000"/>
                      <a:alpha val="40000"/>
                    </a:schemeClr>
                  </a:glow>
                </a:effectLst>
              </a:rPr>
              <a:t>ЖЕЛАЮ УДАЧИ!</a:t>
            </a:r>
            <a:endParaRPr lang="ru-RU" sz="4400" b="1" spc="300" dirty="0">
              <a:ln w="11430" cmpd="sng">
                <a:solidFill>
                  <a:schemeClr val="accent1">
                    <a:tint val="10000"/>
                  </a:schemeClr>
                </a:solidFill>
                <a:prstDash val="solid"/>
                <a:miter lim="800000"/>
              </a:ln>
              <a:solidFill>
                <a:srgbClr val="2A0690"/>
              </a:solidFill>
              <a:effectLst>
                <a:glow rad="101600">
                  <a:schemeClr val="accent4">
                    <a:satMod val="175000"/>
                    <a:alpha val="40000"/>
                  </a:schemeClr>
                </a:glo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p:txBody>
          <a:bodyPr/>
          <a:lstStyle/>
          <a:p>
            <a:r>
              <a:rPr lang="ru-RU" b="1" dirty="0" smtClean="0"/>
              <a:t>Вам </a:t>
            </a:r>
            <a:r>
              <a:rPr lang="ru-RU" b="1" dirty="0" smtClean="0"/>
              <a:t>приходилось встречаться с рассерженными родителями?</a:t>
            </a:r>
            <a:endParaRPr lang="ru-RU" dirty="0" smtClean="0"/>
          </a:p>
          <a:p>
            <a:r>
              <a:rPr lang="ru-RU" b="1" dirty="0" smtClean="0"/>
              <a:t>Или с рассерженным учителем?</a:t>
            </a:r>
            <a:endParaRPr lang="ru-RU" dirty="0" smtClean="0"/>
          </a:p>
          <a:p>
            <a:r>
              <a:rPr lang="ru-RU" b="1" dirty="0" smtClean="0"/>
              <a:t>А с рассерженным учеником</a:t>
            </a:r>
            <a:r>
              <a:rPr lang="ru-RU" b="1" dirty="0" smtClean="0"/>
              <a:t>?</a:t>
            </a:r>
          </a:p>
          <a:p>
            <a:endParaRPr lang="ru-RU" b="1" dirty="0" smtClean="0"/>
          </a:p>
          <a:p>
            <a:endParaRPr lang="ru-RU" b="1" dirty="0" smtClean="0"/>
          </a:p>
          <a:p>
            <a:endParaRPr lang="ru-RU" dirty="0" smtClean="0"/>
          </a:p>
          <a:p>
            <a:r>
              <a:rPr lang="ru-RU" dirty="0" smtClean="0"/>
              <a:t>Думаю, что все ответили на эти вопросы положительно</a:t>
            </a:r>
            <a:r>
              <a:rPr lang="ru-RU" dirty="0" smtClean="0"/>
              <a:t>.</a:t>
            </a:r>
            <a:endParaRPr lang="ru-RU" dirty="0" smtClean="0"/>
          </a:p>
        </p:txBody>
      </p:sp>
      <p:sp>
        <p:nvSpPr>
          <p:cNvPr id="4" name="Заголовок 1"/>
          <p:cNvSpPr txBox="1">
            <a:spLocks/>
          </p:cNvSpPr>
          <p:nvPr/>
        </p:nvSpPr>
        <p:spPr>
          <a:xfrm>
            <a:off x="500034" y="1000108"/>
            <a:ext cx="3471858" cy="488968"/>
          </a:xfrm>
          <a:prstGeom prst="rect">
            <a:avLst/>
          </a:prstGeom>
        </p:spPr>
        <p:txBody>
          <a:bodyPr vert="horz" anchor="b">
            <a:normAutofit fontScale="900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№2</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a:xfrm>
            <a:off x="457200" y="1785926"/>
            <a:ext cx="7467600" cy="3543312"/>
          </a:xfrm>
        </p:spPr>
        <p:txBody>
          <a:bodyPr/>
          <a:lstStyle/>
          <a:p>
            <a:r>
              <a:rPr lang="ru-RU" b="1" dirty="0" smtClean="0"/>
              <a:t>Инстинкт выживания побуждает нас к участию в перепалке, когда спорщики питают ярость друг друга. Но это не выбор для профессионалов. Умение сохранять спокойствие в трудной ситуации требует навыков, развитие которых обязательно для любого, кто смеет называть себя учителем.</a:t>
            </a:r>
            <a:endParaRPr lang="ru-RU" dirty="0" smtClean="0"/>
          </a:p>
        </p:txBody>
      </p:sp>
      <p:sp>
        <p:nvSpPr>
          <p:cNvPr id="6" name="Заголовок 1"/>
          <p:cNvSpPr txBox="1">
            <a:spLocks/>
          </p:cNvSpPr>
          <p:nvPr/>
        </p:nvSpPr>
        <p:spPr>
          <a:xfrm>
            <a:off x="428596" y="928670"/>
            <a:ext cx="3471858" cy="488968"/>
          </a:xfrm>
          <a:prstGeom prst="rect">
            <a:avLst/>
          </a:prstGeom>
        </p:spPr>
        <p:txBody>
          <a:bodyPr vert="horz" anchor="b">
            <a:normAutofit fontScale="900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№3</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a:xfrm>
            <a:off x="457200" y="1957390"/>
            <a:ext cx="7467600" cy="4186254"/>
          </a:xfrm>
        </p:spPr>
        <p:txBody>
          <a:bodyPr/>
          <a:lstStyle/>
          <a:p>
            <a:r>
              <a:rPr lang="ru-RU" dirty="0" smtClean="0"/>
              <a:t>Конечно</a:t>
            </a:r>
            <a:r>
              <a:rPr lang="ru-RU" dirty="0" smtClean="0"/>
              <a:t>, для овладения этими навыками нужно иметь массу терпения и практики.</a:t>
            </a:r>
          </a:p>
          <a:p>
            <a:r>
              <a:rPr lang="ru-RU" b="1" dirty="0" smtClean="0"/>
              <a:t>Большинство учителей гораздо эффективнее справлялись с конфликтами, зная, как это делается.</a:t>
            </a:r>
            <a:endParaRPr lang="ru-RU" dirty="0" smtClean="0"/>
          </a:p>
          <a:p>
            <a:r>
              <a:rPr lang="ru-RU" b="1" dirty="0" smtClean="0"/>
              <a:t>Вполне вероятно, что некоторые из вас никогда не учились спокойно, профессионально решать конфликты.</a:t>
            </a:r>
            <a:endParaRPr lang="ru-RU" dirty="0" smtClean="0"/>
          </a:p>
          <a:p>
            <a:r>
              <a:rPr lang="ru-RU" dirty="0" smtClean="0"/>
              <a:t>Сегодня мы попробуем этому поучиться.</a:t>
            </a:r>
          </a:p>
          <a:p>
            <a:pPr>
              <a:buNone/>
            </a:pPr>
            <a:endParaRPr lang="ru-RU" dirty="0"/>
          </a:p>
        </p:txBody>
      </p:sp>
      <p:sp>
        <p:nvSpPr>
          <p:cNvPr id="4" name="Заголовок 1"/>
          <p:cNvSpPr txBox="1">
            <a:spLocks/>
          </p:cNvSpPr>
          <p:nvPr/>
        </p:nvSpPr>
        <p:spPr>
          <a:xfrm>
            <a:off x="457200" y="1011206"/>
            <a:ext cx="3471858" cy="488968"/>
          </a:xfrm>
          <a:prstGeom prst="rect">
            <a:avLst/>
          </a:prstGeom>
        </p:spPr>
        <p:txBody>
          <a:bodyPr vert="horz" anchor="b">
            <a:normAutofit fontScale="900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№4</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a:xfrm>
            <a:off x="457200" y="1957390"/>
            <a:ext cx="7467600" cy="3686188"/>
          </a:xfrm>
        </p:spPr>
        <p:txBody>
          <a:bodyPr/>
          <a:lstStyle/>
          <a:p>
            <a:r>
              <a:rPr lang="ru-RU" dirty="0" smtClean="0"/>
              <a:t>На </a:t>
            </a:r>
            <a:r>
              <a:rPr lang="ru-RU" dirty="0" smtClean="0"/>
              <a:t>первом этапе нашего обучения я предлагаю вам пройти тест, выявляющий степень вашей психоэнергетической опустошенности.</a:t>
            </a:r>
          </a:p>
          <a:p>
            <a:r>
              <a:rPr lang="ru-RU" dirty="0" smtClean="0"/>
              <a:t>Это исследование вы проводите только для себя. С целью определения вашей усталости, напряженности на работе и дома, нуждаетесь ли вы в помощи со стороны психолога.</a:t>
            </a:r>
          </a:p>
          <a:p>
            <a:r>
              <a:rPr lang="ru-RU" b="1" dirty="0" smtClean="0"/>
              <a:t>Тест «Индекс психоэнергетической опустошенности</a:t>
            </a:r>
            <a:r>
              <a:rPr lang="ru-RU" b="1" dirty="0" smtClean="0"/>
              <a:t>»</a:t>
            </a:r>
            <a:endParaRPr lang="ru-RU" dirty="0" smtClean="0"/>
          </a:p>
        </p:txBody>
      </p:sp>
      <p:sp>
        <p:nvSpPr>
          <p:cNvPr id="4" name="Заголовок 1"/>
          <p:cNvSpPr txBox="1">
            <a:spLocks/>
          </p:cNvSpPr>
          <p:nvPr/>
        </p:nvSpPr>
        <p:spPr>
          <a:xfrm>
            <a:off x="500034" y="939768"/>
            <a:ext cx="3471858" cy="488968"/>
          </a:xfrm>
          <a:prstGeom prst="rect">
            <a:avLst/>
          </a:prstGeom>
        </p:spPr>
        <p:txBody>
          <a:bodyPr vert="horz" anchor="b">
            <a:normAutofit fontScale="900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№5</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a:xfrm>
            <a:off x="457200" y="1743076"/>
            <a:ext cx="7467600" cy="4614882"/>
          </a:xfrm>
        </p:spPr>
        <p:txBody>
          <a:bodyPr/>
          <a:lstStyle/>
          <a:p>
            <a:r>
              <a:rPr lang="ru-RU" dirty="0" smtClean="0"/>
              <a:t>А </a:t>
            </a:r>
            <a:r>
              <a:rPr lang="ru-RU" dirty="0" smtClean="0"/>
              <a:t>теперь, предлагаю вам рассмотреть следующие темы для размышления.</a:t>
            </a:r>
          </a:p>
          <a:p>
            <a:r>
              <a:rPr lang="ru-RU" b="1" dirty="0" smtClean="0"/>
              <a:t>Темы для размышления</a:t>
            </a:r>
            <a:endParaRPr lang="ru-RU" dirty="0" smtClean="0"/>
          </a:p>
          <a:p>
            <a:pPr lvl="0"/>
            <a:r>
              <a:rPr lang="ru-RU" b="1" dirty="0" smtClean="0"/>
              <a:t>Если не подбрасывать дров в костер, огонь вскоре погаснет.</a:t>
            </a:r>
            <a:endParaRPr lang="ru-RU" dirty="0" smtClean="0"/>
          </a:p>
          <a:p>
            <a:pPr lvl="0"/>
            <a:r>
              <a:rPr lang="ru-RU" b="1" dirty="0" smtClean="0"/>
              <a:t>Если человек выходит из себя, а вы отвечаете тем же, вы подбрасываете дрова в костер.</a:t>
            </a:r>
            <a:endParaRPr lang="ru-RU" dirty="0" smtClean="0"/>
          </a:p>
          <a:p>
            <a:pPr lvl="0"/>
            <a:r>
              <a:rPr lang="ru-RU" b="1" dirty="0" smtClean="0"/>
              <a:t>Если человек выходит из себя, а вы сохраняете спокойствие, то пламя, в конце концов, гаснет</a:t>
            </a:r>
            <a:r>
              <a:rPr lang="ru-RU" b="1" dirty="0" smtClean="0"/>
              <a:t>.</a:t>
            </a:r>
            <a:endParaRPr lang="ru-RU" dirty="0" smtClean="0"/>
          </a:p>
        </p:txBody>
      </p:sp>
      <p:sp>
        <p:nvSpPr>
          <p:cNvPr id="4" name="Заголовок 1"/>
          <p:cNvSpPr txBox="1">
            <a:spLocks/>
          </p:cNvSpPr>
          <p:nvPr/>
        </p:nvSpPr>
        <p:spPr>
          <a:xfrm>
            <a:off x="457200" y="939768"/>
            <a:ext cx="3471858" cy="488968"/>
          </a:xfrm>
          <a:prstGeom prst="rect">
            <a:avLst/>
          </a:prstGeom>
        </p:spPr>
        <p:txBody>
          <a:bodyPr vert="horz" anchor="b">
            <a:normAutofit fontScale="900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№6</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a:xfrm>
            <a:off x="457200" y="1814514"/>
            <a:ext cx="7467600" cy="4543444"/>
          </a:xfrm>
        </p:spPr>
        <p:txBody>
          <a:bodyPr/>
          <a:lstStyle/>
          <a:p>
            <a:pPr lvl="0"/>
            <a:r>
              <a:rPr lang="ru-RU" b="1" dirty="0" smtClean="0"/>
              <a:t>Человеку </a:t>
            </a:r>
            <a:r>
              <a:rPr lang="ru-RU" b="1" dirty="0" smtClean="0"/>
              <a:t>свойственно кричать в ответ, если кто – то кричит на него.</a:t>
            </a:r>
            <a:endParaRPr lang="ru-RU" dirty="0" smtClean="0"/>
          </a:p>
          <a:p>
            <a:pPr lvl="0"/>
            <a:r>
              <a:rPr lang="ru-RU" b="1" dirty="0" smtClean="0"/>
              <a:t>На работе непрофессионально кричать на того, кто кричит на вас.</a:t>
            </a:r>
            <a:endParaRPr lang="ru-RU" dirty="0" smtClean="0"/>
          </a:p>
          <a:p>
            <a:pPr lvl="0"/>
            <a:r>
              <a:rPr lang="ru-RU" b="1" dirty="0" smtClean="0"/>
              <a:t>Два человека, которые кричат друг на друга, не в состоянии решить проблему.</a:t>
            </a:r>
            <a:endParaRPr lang="ru-RU" dirty="0" smtClean="0"/>
          </a:p>
          <a:p>
            <a:pPr lvl="0"/>
            <a:r>
              <a:rPr lang="ru-RU" b="1" dirty="0" smtClean="0"/>
              <a:t>Как преподаватели вы иногда сталкиваетесь с родителями или учениками, которые теряют выдержку. Когда это происходит, они часто хотят, чтобы вы подбросили дров в костер</a:t>
            </a:r>
            <a:r>
              <a:rPr lang="ru-RU" b="1" dirty="0" smtClean="0"/>
              <a:t>.</a:t>
            </a:r>
            <a:endParaRPr lang="ru-RU" dirty="0" smtClean="0"/>
          </a:p>
        </p:txBody>
      </p:sp>
      <p:sp>
        <p:nvSpPr>
          <p:cNvPr id="4" name="Заголовок 1"/>
          <p:cNvSpPr txBox="1">
            <a:spLocks/>
          </p:cNvSpPr>
          <p:nvPr/>
        </p:nvSpPr>
        <p:spPr>
          <a:xfrm>
            <a:off x="457200" y="939768"/>
            <a:ext cx="3471858" cy="488968"/>
          </a:xfrm>
          <a:prstGeom prst="rect">
            <a:avLst/>
          </a:prstGeom>
        </p:spPr>
        <p:txBody>
          <a:bodyPr vert="horz" anchor="b">
            <a:normAutofit fontScale="6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№6 (продолжение)</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a:xfrm>
            <a:off x="457200" y="1857364"/>
            <a:ext cx="7467600" cy="3043246"/>
          </a:xfrm>
        </p:spPr>
        <p:txBody>
          <a:bodyPr/>
          <a:lstStyle/>
          <a:p>
            <a:pPr lvl="0"/>
            <a:r>
              <a:rPr lang="ru-RU" b="1" dirty="0" smtClean="0"/>
              <a:t>Профессионалу </a:t>
            </a:r>
            <a:r>
              <a:rPr lang="ru-RU" b="1" dirty="0" smtClean="0"/>
              <a:t>недопустимо и неуместно выходить из себя независимо от того, насколько ученики или родители теряют контроль над собой.</a:t>
            </a:r>
            <a:endParaRPr lang="ru-RU" dirty="0" smtClean="0"/>
          </a:p>
          <a:p>
            <a:pPr lvl="0"/>
            <a:r>
              <a:rPr lang="ru-RU" b="1" dirty="0" smtClean="0"/>
              <a:t>Чтобы справится с человеком, вышедшим из себя, нужно разрядить гнев, прежде чем обратиться к причине этого гнева.</a:t>
            </a:r>
            <a:endParaRPr lang="ru-RU" dirty="0" smtClean="0"/>
          </a:p>
          <a:p>
            <a:endParaRPr lang="ru-RU" dirty="0" smtClean="0"/>
          </a:p>
        </p:txBody>
      </p:sp>
      <p:sp>
        <p:nvSpPr>
          <p:cNvPr id="4" name="Заголовок 1"/>
          <p:cNvSpPr txBox="1">
            <a:spLocks/>
          </p:cNvSpPr>
          <p:nvPr/>
        </p:nvSpPr>
        <p:spPr>
          <a:xfrm>
            <a:off x="528638" y="939768"/>
            <a:ext cx="3471858" cy="488968"/>
          </a:xfrm>
          <a:prstGeom prst="rect">
            <a:avLst/>
          </a:prstGeom>
        </p:spPr>
        <p:txBody>
          <a:bodyPr vert="horz" anchor="b">
            <a:normAutofit fontScale="6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№6 (продолжение)</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a:xfrm>
            <a:off x="457200" y="1743076"/>
            <a:ext cx="7467600" cy="4686320"/>
          </a:xfrm>
        </p:spPr>
        <p:txBody>
          <a:bodyPr/>
          <a:lstStyle/>
          <a:p>
            <a:r>
              <a:rPr lang="ru-RU" dirty="0" smtClean="0"/>
              <a:t>Есть </a:t>
            </a:r>
            <a:r>
              <a:rPr lang="ru-RU" dirty="0" smtClean="0"/>
              <a:t>ли среди вас те, кто не согласен с вышесказанным?</a:t>
            </a:r>
          </a:p>
          <a:p>
            <a:r>
              <a:rPr lang="ru-RU" dirty="0" smtClean="0"/>
              <a:t>Я не нахожу логических аргументов, опровергающих любое из этих соображений и предлагаю вам послушать стихотворение.</a:t>
            </a:r>
          </a:p>
          <a:p>
            <a:r>
              <a:rPr lang="ru-RU" b="1" dirty="0" smtClean="0"/>
              <a:t>Когда мы чему – то научимся?</a:t>
            </a:r>
            <a:endParaRPr lang="ru-RU" dirty="0" smtClean="0"/>
          </a:p>
          <a:p>
            <a:r>
              <a:rPr lang="ru-RU" b="1" dirty="0" smtClean="0"/>
              <a:t>Я рассержен и даю вам понять это, </a:t>
            </a:r>
            <a:endParaRPr lang="ru-RU" dirty="0" smtClean="0"/>
          </a:p>
          <a:p>
            <a:r>
              <a:rPr lang="ru-RU" b="1" dirty="0" smtClean="0"/>
              <a:t>Я рассержу вас, и вы дадите понять это.</a:t>
            </a:r>
            <a:endParaRPr lang="ru-RU" dirty="0" smtClean="0"/>
          </a:p>
          <a:p>
            <a:r>
              <a:rPr lang="ru-RU" b="1" dirty="0" smtClean="0"/>
              <a:t>Скоро мы будем перекладывать вину друг на друга,</a:t>
            </a:r>
            <a:endParaRPr lang="ru-RU" dirty="0" smtClean="0"/>
          </a:p>
          <a:p>
            <a:r>
              <a:rPr lang="ru-RU" b="1" dirty="0" smtClean="0"/>
              <a:t>Будем спорить и покажемся </a:t>
            </a:r>
            <a:r>
              <a:rPr lang="ru-RU" b="1" dirty="0" smtClean="0"/>
              <a:t>смешными</a:t>
            </a:r>
            <a:endParaRPr lang="ru-RU" dirty="0" smtClean="0"/>
          </a:p>
        </p:txBody>
      </p:sp>
      <p:sp>
        <p:nvSpPr>
          <p:cNvPr id="4" name="Заголовок 1"/>
          <p:cNvSpPr txBox="1">
            <a:spLocks/>
          </p:cNvSpPr>
          <p:nvPr/>
        </p:nvSpPr>
        <p:spPr>
          <a:xfrm>
            <a:off x="500034" y="928670"/>
            <a:ext cx="3471858" cy="488968"/>
          </a:xfrm>
          <a:prstGeom prst="rect">
            <a:avLst/>
          </a:prstGeom>
        </p:spPr>
        <p:txBody>
          <a:bodyPr vert="horz" anchor="b">
            <a:normAutofit fontScale="900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№7</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sz="quarter" idx="1"/>
          </p:nvPr>
        </p:nvSpPr>
        <p:spPr>
          <a:xfrm>
            <a:off x="-214313" y="500063"/>
            <a:ext cx="6429376" cy="1143000"/>
          </a:xfrm>
        </p:spPr>
        <p:txBody>
          <a:bodyPr/>
          <a:lstStyle/>
          <a:p>
            <a:pPr eaLnBrk="1" hangingPunct="1">
              <a:buFont typeface="Wingdings" pitchFamily="2" charset="2"/>
              <a:buNone/>
            </a:pPr>
            <a:r>
              <a:rPr lang="ru-RU" sz="3000" b="1" smtClean="0">
                <a:solidFill>
                  <a:srgbClr val="2A0690"/>
                </a:solidFill>
                <a:latin typeface="Comic Sans MS" pitchFamily="66" charset="0"/>
                <a:ea typeface="Arial Unicode MS" pitchFamily="34" charset="-128"/>
                <a:cs typeface="Times New Roman" pitchFamily="18" charset="0"/>
              </a:rPr>
              <a:t>	Вам приходилось встречаться с рассерженными родителями?</a:t>
            </a:r>
          </a:p>
          <a:p>
            <a:pPr eaLnBrk="1" hangingPunct="1">
              <a:buFont typeface="Wingdings" pitchFamily="2" charset="2"/>
              <a:buNone/>
            </a:pPr>
            <a:r>
              <a:rPr lang="ru-RU" sz="3000" b="1" smtClean="0">
                <a:solidFill>
                  <a:srgbClr val="2A0690"/>
                </a:solidFill>
                <a:latin typeface="Comic Sans MS" pitchFamily="66" charset="0"/>
                <a:ea typeface="Arial Unicode MS" pitchFamily="34" charset="-128"/>
                <a:cs typeface="Times New Roman" pitchFamily="18" charset="0"/>
              </a:rPr>
              <a:t>  </a:t>
            </a:r>
          </a:p>
        </p:txBody>
      </p:sp>
      <p:sp>
        <p:nvSpPr>
          <p:cNvPr id="3" name="Содержимое 2"/>
          <p:cNvSpPr txBox="1">
            <a:spLocks/>
          </p:cNvSpPr>
          <p:nvPr/>
        </p:nvSpPr>
        <p:spPr bwMode="auto">
          <a:xfrm>
            <a:off x="2143125" y="2500313"/>
            <a:ext cx="6643688" cy="571500"/>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None/>
            </a:pPr>
            <a:r>
              <a:rPr lang="ru-RU" sz="3000" b="1">
                <a:solidFill>
                  <a:srgbClr val="2A0690"/>
                </a:solidFill>
                <a:latin typeface="Comic Sans MS" pitchFamily="66" charset="0"/>
                <a:ea typeface="Arial Unicode MS" pitchFamily="34" charset="-128"/>
                <a:cs typeface="Times New Roman" pitchFamily="18" charset="0"/>
              </a:rPr>
              <a:t>	Или с рассерженным учителем?</a:t>
            </a:r>
          </a:p>
          <a:p>
            <a:pPr marL="273050" indent="-273050">
              <a:spcBef>
                <a:spcPts val="600"/>
              </a:spcBef>
              <a:buClr>
                <a:schemeClr val="accent1"/>
              </a:buClr>
              <a:buSzPct val="70000"/>
              <a:buFont typeface="Wingdings" pitchFamily="2" charset="2"/>
              <a:buNone/>
            </a:pPr>
            <a:r>
              <a:rPr lang="ru-RU" sz="3000" b="1">
                <a:solidFill>
                  <a:srgbClr val="2A0690"/>
                </a:solidFill>
                <a:latin typeface="Comic Sans MS" pitchFamily="66" charset="0"/>
                <a:ea typeface="Arial Unicode MS" pitchFamily="34" charset="-128"/>
                <a:cs typeface="Times New Roman" pitchFamily="18" charset="0"/>
              </a:rPr>
              <a:t>  </a:t>
            </a:r>
          </a:p>
        </p:txBody>
      </p:sp>
      <p:sp>
        <p:nvSpPr>
          <p:cNvPr id="4" name="Содержимое 2"/>
          <p:cNvSpPr txBox="1">
            <a:spLocks/>
          </p:cNvSpPr>
          <p:nvPr/>
        </p:nvSpPr>
        <p:spPr bwMode="auto">
          <a:xfrm>
            <a:off x="-71438" y="5214938"/>
            <a:ext cx="6286501" cy="642937"/>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None/>
            </a:pPr>
            <a:r>
              <a:rPr lang="ru-RU" sz="3000" b="1">
                <a:solidFill>
                  <a:srgbClr val="2A0690"/>
                </a:solidFill>
                <a:latin typeface="Comic Sans MS" pitchFamily="66" charset="0"/>
                <a:ea typeface="Arial Unicode MS" pitchFamily="34" charset="-128"/>
                <a:cs typeface="Times New Roman" pitchFamily="18" charset="0"/>
              </a:rPr>
              <a:t>	А с рассерженным учеником?</a:t>
            </a:r>
          </a:p>
          <a:p>
            <a:pPr marL="273050" indent="-273050">
              <a:spcBef>
                <a:spcPts val="600"/>
              </a:spcBef>
              <a:buClr>
                <a:schemeClr val="accent1"/>
              </a:buClr>
              <a:buSzPct val="70000"/>
              <a:buFont typeface="Wingdings" pitchFamily="2" charset="2"/>
              <a:buNone/>
            </a:pPr>
            <a:r>
              <a:rPr lang="ru-RU" sz="3000" b="1">
                <a:solidFill>
                  <a:srgbClr val="2A0690"/>
                </a:solidFill>
                <a:latin typeface="Comic Sans MS" pitchFamily="66" charset="0"/>
                <a:ea typeface="Arial Unicode MS" pitchFamily="34" charset="-128"/>
                <a:cs typeface="Times New Roman" pitchFamily="18" charset="0"/>
              </a:rPr>
              <a:t>  </a:t>
            </a:r>
          </a:p>
        </p:txBody>
      </p:sp>
      <p:pic>
        <p:nvPicPr>
          <p:cNvPr id="5" name="Рисунок 4" descr="rasserzhennaya-devushka-krichit-0005082278-preview.jpg"/>
          <p:cNvPicPr>
            <a:picLocks noChangeAspect="1"/>
          </p:cNvPicPr>
          <p:nvPr/>
        </p:nvPicPr>
        <p:blipFill>
          <a:blip r:embed="rId3"/>
          <a:srcRect l="20601" t="8139" r="11781" b="17296"/>
          <a:stretch>
            <a:fillRect/>
          </a:stretch>
        </p:blipFill>
        <p:spPr bwMode="auto">
          <a:xfrm>
            <a:off x="6143625" y="142875"/>
            <a:ext cx="2571750" cy="2124075"/>
          </a:xfrm>
          <a:prstGeom prst="rect">
            <a:avLst/>
          </a:prstGeom>
          <a:noFill/>
          <a:ln w="9525">
            <a:noFill/>
            <a:miter lim="800000"/>
            <a:headEnd/>
            <a:tailEnd/>
          </a:ln>
        </p:spPr>
      </p:pic>
      <p:pic>
        <p:nvPicPr>
          <p:cNvPr id="6" name="Рисунок 5" descr="nedovolnaya-devushka-zatykaet-paltsami-ushi-0004217423-preview.jpg"/>
          <p:cNvPicPr>
            <a:picLocks noChangeAspect="1"/>
          </p:cNvPicPr>
          <p:nvPr/>
        </p:nvPicPr>
        <p:blipFill>
          <a:blip r:embed="rId4"/>
          <a:srcRect l="2548" b="17523"/>
          <a:stretch>
            <a:fillRect/>
          </a:stretch>
        </p:blipFill>
        <p:spPr bwMode="auto">
          <a:xfrm>
            <a:off x="142875" y="2928938"/>
            <a:ext cx="2952750" cy="2035175"/>
          </a:xfrm>
          <a:prstGeom prst="rect">
            <a:avLst/>
          </a:prstGeom>
          <a:noFill/>
          <a:ln w="9525">
            <a:noFill/>
            <a:miter lim="800000"/>
            <a:headEnd/>
            <a:tailEnd/>
          </a:ln>
        </p:spPr>
      </p:pic>
      <p:pic>
        <p:nvPicPr>
          <p:cNvPr id="7" name="Рисунок 6" descr="42609844.jpg"/>
          <p:cNvPicPr>
            <a:picLocks noChangeAspect="1"/>
          </p:cNvPicPr>
          <p:nvPr/>
        </p:nvPicPr>
        <p:blipFill>
          <a:blip r:embed="rId5"/>
          <a:srcRect t="10106" b="3723"/>
          <a:stretch>
            <a:fillRect/>
          </a:stretch>
        </p:blipFill>
        <p:spPr bwMode="auto">
          <a:xfrm>
            <a:off x="6215063" y="3429000"/>
            <a:ext cx="2320925"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diamond(in)">
                                      <p:cBhvr>
                                        <p:cTn id="7" dur="2000"/>
                                        <p:tgtEl>
                                          <p:spTgt spid="921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par>
                                <p:cTn id="16" presetID="5"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par>
                                <p:cTn id="24" presetID="5"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a:xfrm>
            <a:off x="457200" y="1743076"/>
            <a:ext cx="7467600" cy="4043378"/>
          </a:xfrm>
        </p:spPr>
        <p:txBody>
          <a:bodyPr/>
          <a:lstStyle/>
          <a:p>
            <a:r>
              <a:rPr lang="ru-RU" b="1" dirty="0" smtClean="0"/>
              <a:t>Любому, кто сможет нас услышать.</a:t>
            </a:r>
            <a:endParaRPr lang="ru-RU" dirty="0" smtClean="0"/>
          </a:p>
          <a:p>
            <a:r>
              <a:rPr lang="ru-RU" b="1" dirty="0" smtClean="0"/>
              <a:t>Два человека, утративших контроль над собой, </a:t>
            </a:r>
            <a:endParaRPr lang="ru-RU" dirty="0" smtClean="0"/>
          </a:p>
          <a:p>
            <a:r>
              <a:rPr lang="ru-RU" b="1" dirty="0" smtClean="0"/>
              <a:t>Отталкивающие друг друга,</a:t>
            </a:r>
            <a:endParaRPr lang="ru-RU" dirty="0" smtClean="0"/>
          </a:p>
          <a:p>
            <a:r>
              <a:rPr lang="ru-RU" b="1" dirty="0" smtClean="0"/>
              <a:t>Словно магниты с одинаковыми полюсами.</a:t>
            </a:r>
            <a:endParaRPr lang="ru-RU" dirty="0" smtClean="0"/>
          </a:p>
          <a:p>
            <a:r>
              <a:rPr lang="ru-RU" b="1" dirty="0" smtClean="0"/>
              <a:t>Какая ирония, что в этой игре нет победивших!</a:t>
            </a:r>
            <a:endParaRPr lang="ru-RU" dirty="0" smtClean="0"/>
          </a:p>
          <a:p>
            <a:r>
              <a:rPr lang="ru-RU" b="1" dirty="0" smtClean="0"/>
              <a:t>Научимся ли мы чему – нибудь?</a:t>
            </a:r>
            <a:endParaRPr lang="ru-RU" dirty="0" smtClean="0"/>
          </a:p>
          <a:p>
            <a:r>
              <a:rPr lang="ru-RU" b="1" dirty="0" smtClean="0"/>
              <a:t>Какой стыд, если нет!</a:t>
            </a:r>
            <a:endParaRPr lang="ru-RU" dirty="0" smtClean="0"/>
          </a:p>
          <a:p>
            <a:pPr>
              <a:buNone/>
            </a:pPr>
            <a:endParaRPr lang="ru-RU" dirty="0" smtClean="0"/>
          </a:p>
        </p:txBody>
      </p:sp>
      <p:sp>
        <p:nvSpPr>
          <p:cNvPr id="4" name="Заголовок 1"/>
          <p:cNvSpPr txBox="1">
            <a:spLocks/>
          </p:cNvSpPr>
          <p:nvPr/>
        </p:nvSpPr>
        <p:spPr>
          <a:xfrm>
            <a:off x="500034" y="939768"/>
            <a:ext cx="3471858" cy="488968"/>
          </a:xfrm>
          <a:prstGeom prst="rect">
            <a:avLst/>
          </a:prstGeom>
        </p:spPr>
        <p:txBody>
          <a:bodyPr vert="horz" anchor="b">
            <a:normAutofit fontScale="6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№7 (продолжение)</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p:txBody>
          <a:bodyPr/>
          <a:lstStyle/>
          <a:p>
            <a:r>
              <a:rPr lang="ru-RU" b="1" dirty="0" smtClean="0"/>
              <a:t>Картинки </a:t>
            </a:r>
            <a:endParaRPr lang="ru-RU" dirty="0" smtClean="0"/>
          </a:p>
          <a:p>
            <a:r>
              <a:rPr lang="ru-RU" dirty="0" smtClean="0"/>
              <a:t>Сейчас я приведу несколько примеров общения учителей с рассерженными родителями и учениками. А вы сами решите, что работает, а что нет.</a:t>
            </a:r>
          </a:p>
          <a:p>
            <a:r>
              <a:rPr lang="ru-RU" b="1" u="sng" dirty="0" smtClean="0"/>
              <a:t>Пример 1.</a:t>
            </a:r>
            <a:r>
              <a:rPr lang="ru-RU" b="1" dirty="0" smtClean="0"/>
              <a:t> </a:t>
            </a:r>
            <a:r>
              <a:rPr lang="ru-RU" dirty="0" smtClean="0"/>
              <a:t>Ученица отказывается выполнять задание. Учитель предупреждает, что пора взяться за дело, а она кричит: «Я не хочу, и вы меня не заставите!» Учитель: «Нет, заставлю. Выполняй задание, иначе…» - «Что иначе?» - «отправишься к директору». «Ну и что! Отправляйте!»</a:t>
            </a:r>
          </a:p>
        </p:txBody>
      </p:sp>
      <p:sp>
        <p:nvSpPr>
          <p:cNvPr id="4" name="Заголовок 1"/>
          <p:cNvSpPr txBox="1">
            <a:spLocks/>
          </p:cNvSpPr>
          <p:nvPr/>
        </p:nvSpPr>
        <p:spPr>
          <a:xfrm>
            <a:off x="528638" y="939768"/>
            <a:ext cx="3471858" cy="488968"/>
          </a:xfrm>
          <a:prstGeom prst="rect">
            <a:avLst/>
          </a:prstGeom>
        </p:spPr>
        <p:txBody>
          <a:bodyPr vert="horz" anchor="b">
            <a:normAutofit fontScale="900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№8</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a:xfrm>
            <a:off x="457200" y="1928802"/>
            <a:ext cx="7467600" cy="2543180"/>
          </a:xfrm>
        </p:spPr>
        <p:txBody>
          <a:bodyPr/>
          <a:lstStyle/>
          <a:p>
            <a:r>
              <a:rPr lang="ru-RU" b="1" u="sng" dirty="0" smtClean="0"/>
              <a:t>Пример 2.</a:t>
            </a:r>
            <a:r>
              <a:rPr lang="ru-RU" b="1" dirty="0" smtClean="0"/>
              <a:t> </a:t>
            </a:r>
            <a:r>
              <a:rPr lang="ru-RU" dirty="0" smtClean="0"/>
              <a:t>Ученица отказывается выполнять задание. Учитель спокойно подходит к ней и шепотом спрашивает: «Ты нормально себя чувствуешь? Может, как – то помочь? Сегодня ты не похожа на себя. Скажи, если я что – то могу для тебя сделать».</a:t>
            </a:r>
          </a:p>
          <a:p>
            <a:pPr>
              <a:buNone/>
            </a:pPr>
            <a:endParaRPr lang="ru-RU" dirty="0"/>
          </a:p>
        </p:txBody>
      </p:sp>
      <p:sp>
        <p:nvSpPr>
          <p:cNvPr id="4" name="Заголовок 1"/>
          <p:cNvSpPr txBox="1">
            <a:spLocks/>
          </p:cNvSpPr>
          <p:nvPr/>
        </p:nvSpPr>
        <p:spPr>
          <a:xfrm>
            <a:off x="500034" y="939768"/>
            <a:ext cx="3471858" cy="488968"/>
          </a:xfrm>
          <a:prstGeom prst="rect">
            <a:avLst/>
          </a:prstGeom>
        </p:spPr>
        <p:txBody>
          <a:bodyPr vert="horz" anchor="b">
            <a:normAutofit fontScale="6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№8 (продолжение)</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p:txBody>
          <a:bodyPr/>
          <a:lstStyle/>
          <a:p>
            <a:r>
              <a:rPr lang="ru-RU" dirty="0" smtClean="0"/>
              <a:t>	Очевидно, что в примере 2 учитель пользуется более эффективной техникой. Он сохраняет спокойствие и вместо раздражения проявляет заботу! Учитель мгновенно устраняет соблазн борьбы характеров. Даже если ученик не сразу возвращается к заданию, отсутствие борьбы характеров делает такой подход неизмеримо более эффективным, чем в примере 1, где противоборство выходит на первый план. Учителя, которые обращаются с учениками так, как показано в примере 2, редко испытывают проблемы в сотрудничестве с упрямцами.</a:t>
            </a:r>
          </a:p>
        </p:txBody>
      </p:sp>
      <p:sp>
        <p:nvSpPr>
          <p:cNvPr id="4" name="Заголовок 1"/>
          <p:cNvSpPr txBox="1">
            <a:spLocks/>
          </p:cNvSpPr>
          <p:nvPr/>
        </p:nvSpPr>
        <p:spPr>
          <a:xfrm>
            <a:off x="500034" y="1000108"/>
            <a:ext cx="3471858" cy="488968"/>
          </a:xfrm>
          <a:prstGeom prst="rect">
            <a:avLst/>
          </a:prstGeom>
        </p:spPr>
        <p:txBody>
          <a:bodyPr vert="horz" anchor="b">
            <a:normAutofit fontScale="6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№8 (продолжение)</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p:txBody>
          <a:bodyPr/>
          <a:lstStyle/>
          <a:p>
            <a:r>
              <a:rPr lang="ru-RU" b="1" u="sng" dirty="0" smtClean="0"/>
              <a:t>Пример 3.</a:t>
            </a:r>
            <a:r>
              <a:rPr lang="ru-RU" b="1" dirty="0" smtClean="0"/>
              <a:t> </a:t>
            </a:r>
            <a:r>
              <a:rPr lang="ru-RU" dirty="0" smtClean="0"/>
              <a:t>Сердитый отец кричит учителю: «Я устал от того, как вы обходитесь с моим сыном! Вы наказали его за то, что он не совершал. Вы обвинили его в том, что он дразнил Марию, хотя на самом деле все было наоборот. Вы всегда вините его, потому, что он вам не нравится! Меня тошнит от этого!» Учитель – гневно: «Он в самом деле дразнил Марию. У меня есть свидетели, которые могут подтвердить это. Знаете, в чем его проблема? Вы верите всему, что он говорит. Я вовсе не охочусь на него, и он заслуживает наказания!».</a:t>
            </a:r>
          </a:p>
        </p:txBody>
      </p:sp>
      <p:sp>
        <p:nvSpPr>
          <p:cNvPr id="4" name="Заголовок 1"/>
          <p:cNvSpPr txBox="1">
            <a:spLocks/>
          </p:cNvSpPr>
          <p:nvPr/>
        </p:nvSpPr>
        <p:spPr>
          <a:xfrm>
            <a:off x="428596" y="939768"/>
            <a:ext cx="3471858" cy="488968"/>
          </a:xfrm>
          <a:prstGeom prst="rect">
            <a:avLst/>
          </a:prstGeom>
        </p:spPr>
        <p:txBody>
          <a:bodyPr vert="horz" anchor="b">
            <a:normAutofit fontScale="6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№8 (продолжение)</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p:txBody>
          <a:bodyPr/>
          <a:lstStyle/>
          <a:p>
            <a:r>
              <a:rPr lang="ru-RU" b="1" u="sng" dirty="0" smtClean="0"/>
              <a:t>Пример 4.</a:t>
            </a:r>
            <a:r>
              <a:rPr lang="ru-RU" dirty="0" smtClean="0"/>
              <a:t> Сердитый отец кричит учителю: «Я устал от того, как вы обходитесь с моим сыном! Вы наказали его за то, что он не совершал. Вы обвинили его в том, что он дразнил Марию, хотя на самом деле все было наоборот. Вы всегда вините его, потому, что он вам не нравится! Меня тошнит от этого!» Учитель – спокойно: «Я хотел бы поблагодарить вас. Не знаю, сойдемся ли мы сегодня во мнениях относительно поступка вашего сына, но уже то, что вы пришли в школу обсудить это со мной, говорит о том, что вы заинтересованный человек, а это нужно уважать».</a:t>
            </a:r>
          </a:p>
        </p:txBody>
      </p:sp>
      <p:sp>
        <p:nvSpPr>
          <p:cNvPr id="4" name="Заголовок 1"/>
          <p:cNvSpPr txBox="1">
            <a:spLocks/>
          </p:cNvSpPr>
          <p:nvPr/>
        </p:nvSpPr>
        <p:spPr>
          <a:xfrm>
            <a:off x="457200" y="939768"/>
            <a:ext cx="3471858" cy="488968"/>
          </a:xfrm>
          <a:prstGeom prst="rect">
            <a:avLst/>
          </a:prstGeom>
        </p:spPr>
        <p:txBody>
          <a:bodyPr vert="horz" anchor="b">
            <a:normAutofit fontScale="6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№8 (продолжение)</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a:xfrm>
            <a:off x="457200" y="2100266"/>
            <a:ext cx="7467600" cy="3186122"/>
          </a:xfrm>
        </p:spPr>
        <p:txBody>
          <a:bodyPr/>
          <a:lstStyle/>
          <a:p>
            <a:r>
              <a:rPr lang="ru-RU" dirty="0" smtClean="0"/>
              <a:t>	Как вы думаете, в каком из этих двух случаев отец будет более склонен к сотрудничеству с учителем? Нетрудно догадаться. Разговор в спокойной, профессиональной манере намного увеличит шансы на то, что вы сможете работать вместе над решением проблемы. Перепалка гарантирует обратный результат.</a:t>
            </a:r>
          </a:p>
        </p:txBody>
      </p:sp>
      <p:sp>
        <p:nvSpPr>
          <p:cNvPr id="4" name="Заголовок 1"/>
          <p:cNvSpPr txBox="1">
            <a:spLocks/>
          </p:cNvSpPr>
          <p:nvPr/>
        </p:nvSpPr>
        <p:spPr>
          <a:xfrm>
            <a:off x="528638" y="1000108"/>
            <a:ext cx="3471858" cy="488968"/>
          </a:xfrm>
          <a:prstGeom prst="rect">
            <a:avLst/>
          </a:prstGeom>
        </p:spPr>
        <p:txBody>
          <a:bodyPr vert="horz" anchor="b">
            <a:normAutofit fontScale="6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№8 (продолжение)</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a:xfrm>
            <a:off x="457200" y="1743076"/>
            <a:ext cx="7467600" cy="4472006"/>
          </a:xfrm>
        </p:spPr>
        <p:txBody>
          <a:bodyPr/>
          <a:lstStyle/>
          <a:p>
            <a:r>
              <a:rPr lang="ru-RU" dirty="0" smtClean="0"/>
              <a:t>А сейчас предлагаю вам в группах самим разыграть сценарии различных ситуаций. Вам необходимо показать эффективный и неэффективный способы как справиться с ситуацией.</a:t>
            </a:r>
          </a:p>
          <a:p>
            <a:r>
              <a:rPr lang="ru-RU" b="1" u="sng" dirty="0" smtClean="0"/>
              <a:t>Ситуация 1</a:t>
            </a:r>
            <a:endParaRPr lang="ru-RU" dirty="0" smtClean="0"/>
          </a:p>
          <a:p>
            <a:r>
              <a:rPr lang="ru-RU" dirty="0" smtClean="0"/>
              <a:t>Сердитый ученик входит в класс и говорит: « Лучше скажите Иванову, чтобы перестал подначивать меня, а то я ему задам!»</a:t>
            </a:r>
          </a:p>
          <a:p>
            <a:r>
              <a:rPr lang="ru-RU" dirty="0" smtClean="0"/>
              <a:t>Опишите эффективный и неэффективный способы справиться с этой ситуацией.</a:t>
            </a:r>
          </a:p>
        </p:txBody>
      </p:sp>
      <p:sp>
        <p:nvSpPr>
          <p:cNvPr id="4" name="Заголовок 1"/>
          <p:cNvSpPr txBox="1">
            <a:spLocks/>
          </p:cNvSpPr>
          <p:nvPr/>
        </p:nvSpPr>
        <p:spPr>
          <a:xfrm>
            <a:off x="457200" y="939768"/>
            <a:ext cx="3471858" cy="488968"/>
          </a:xfrm>
          <a:prstGeom prst="rect">
            <a:avLst/>
          </a:prstGeom>
        </p:spPr>
        <p:txBody>
          <a:bodyPr vert="horz" anchor="b">
            <a:normAutofit fontScale="900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№9</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p:txBody>
          <a:bodyPr/>
          <a:lstStyle/>
          <a:p>
            <a:r>
              <a:rPr lang="ru-RU" b="1" u="sng" dirty="0" smtClean="0"/>
              <a:t>Ситуация 2</a:t>
            </a:r>
            <a:endParaRPr lang="ru-RU" dirty="0" smtClean="0"/>
          </a:p>
          <a:p>
            <a:r>
              <a:rPr lang="ru-RU" dirty="0" smtClean="0"/>
              <a:t>Ученица явно расстроена во время контрольной. Она рвет лист пополам и говорит: «Я не буду этого делать. Это глупо!»</a:t>
            </a:r>
          </a:p>
          <a:p>
            <a:r>
              <a:rPr lang="ru-RU" dirty="0" smtClean="0"/>
              <a:t>Опишите эффективный и неэффективный способы справиться с этой ситуацией.</a:t>
            </a:r>
          </a:p>
          <a:p>
            <a:r>
              <a:rPr lang="ru-RU" b="1" u="sng" dirty="0" smtClean="0"/>
              <a:t>Ситуация 3</a:t>
            </a:r>
            <a:endParaRPr lang="ru-RU" dirty="0" smtClean="0"/>
          </a:p>
          <a:p>
            <a:r>
              <a:rPr lang="ru-RU" dirty="0" smtClean="0"/>
              <a:t>На уроке ученик постоянно издает разные звуки. Вы попросили его прекратить – он не унимается.</a:t>
            </a:r>
          </a:p>
          <a:p>
            <a:r>
              <a:rPr lang="ru-RU" dirty="0" smtClean="0"/>
              <a:t>Опишите эффективный и неэффективный способы справиться с этой ситуацией.</a:t>
            </a:r>
          </a:p>
        </p:txBody>
      </p:sp>
      <p:sp>
        <p:nvSpPr>
          <p:cNvPr id="4" name="Заголовок 1"/>
          <p:cNvSpPr txBox="1">
            <a:spLocks/>
          </p:cNvSpPr>
          <p:nvPr/>
        </p:nvSpPr>
        <p:spPr>
          <a:xfrm>
            <a:off x="528638" y="1011206"/>
            <a:ext cx="3471858" cy="488968"/>
          </a:xfrm>
          <a:prstGeom prst="rect">
            <a:avLst/>
          </a:prstGeom>
        </p:spPr>
        <p:txBody>
          <a:bodyPr vert="horz" anchor="b">
            <a:normAutofit fontScale="6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№9 (продолжение)</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a:xfrm>
            <a:off x="457200" y="1885952"/>
            <a:ext cx="7467600" cy="4400568"/>
          </a:xfrm>
        </p:spPr>
        <p:txBody>
          <a:bodyPr/>
          <a:lstStyle/>
          <a:p>
            <a:r>
              <a:rPr lang="ru-RU" b="1" u="sng" dirty="0" smtClean="0"/>
              <a:t>Ситуация 4</a:t>
            </a:r>
            <a:endParaRPr lang="ru-RU" dirty="0" smtClean="0"/>
          </a:p>
          <a:p>
            <a:r>
              <a:rPr lang="ru-RU" dirty="0" smtClean="0"/>
              <a:t>К вам приходит мать одного учеников и обвиняет вас в несправедливом отношении к ее ребенку. По ее словам, вы не разрешаете ему сидеть рядом с друзьями и задерживаете его на перемене. Это правда, вы пересадили его, но по весомой причине. Действительно, вы задержали его на перемене, чтобы он закончил задание, которое он не успел закончить на уроке.</a:t>
            </a:r>
          </a:p>
          <a:p>
            <a:r>
              <a:rPr lang="ru-RU" dirty="0" smtClean="0"/>
              <a:t>Опишите эффективный и неэффективный способы провести этот разговор. </a:t>
            </a:r>
          </a:p>
          <a:p>
            <a:pPr>
              <a:buNone/>
            </a:pPr>
            <a:endParaRPr lang="ru-RU" dirty="0"/>
          </a:p>
        </p:txBody>
      </p:sp>
      <p:sp>
        <p:nvSpPr>
          <p:cNvPr id="4" name="Заголовок 1"/>
          <p:cNvSpPr txBox="1">
            <a:spLocks/>
          </p:cNvSpPr>
          <p:nvPr/>
        </p:nvSpPr>
        <p:spPr>
          <a:xfrm>
            <a:off x="500034" y="1000108"/>
            <a:ext cx="3471858" cy="488968"/>
          </a:xfrm>
          <a:prstGeom prst="rect">
            <a:avLst/>
          </a:prstGeom>
        </p:spPr>
        <p:txBody>
          <a:bodyPr vert="horz" anchor="b">
            <a:normAutofit fontScale="6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№9 (продолжение)</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sz="quarter" idx="4294967295"/>
          </p:nvPr>
        </p:nvSpPr>
        <p:spPr>
          <a:xfrm>
            <a:off x="214313" y="285750"/>
            <a:ext cx="8497887" cy="1143000"/>
          </a:xfrm>
        </p:spPr>
        <p:txBody>
          <a:bodyPr/>
          <a:lstStyle/>
          <a:p>
            <a:pPr marL="342900" indent="-342900" eaLnBrk="1" hangingPunct="1">
              <a:lnSpc>
                <a:spcPct val="90000"/>
              </a:lnSpc>
              <a:buFont typeface="Wingdings" pitchFamily="2" charset="2"/>
              <a:buNone/>
            </a:pPr>
            <a:r>
              <a:rPr lang="ru-RU" sz="2600" b="1" smtClean="0">
                <a:solidFill>
                  <a:srgbClr val="2A0690"/>
                </a:solidFill>
                <a:latin typeface="Comic Sans MS" pitchFamily="66" charset="0"/>
                <a:cs typeface="Times New Roman" pitchFamily="18" charset="0"/>
              </a:rPr>
              <a:t>	      Инстинкт выживания побуждает нас к участию в перепалке, когда спорщики питают ярость друг друга. </a:t>
            </a:r>
          </a:p>
        </p:txBody>
      </p:sp>
      <p:pic>
        <p:nvPicPr>
          <p:cNvPr id="4" name="Рисунок 3" descr="313.jpg"/>
          <p:cNvPicPr>
            <a:picLocks noChangeAspect="1"/>
          </p:cNvPicPr>
          <p:nvPr/>
        </p:nvPicPr>
        <p:blipFill>
          <a:blip r:embed="rId3"/>
          <a:srcRect/>
          <a:stretch>
            <a:fillRect/>
          </a:stretch>
        </p:blipFill>
        <p:spPr bwMode="auto">
          <a:xfrm>
            <a:off x="5621338" y="1163638"/>
            <a:ext cx="3022600" cy="1908175"/>
          </a:xfrm>
          <a:prstGeom prst="rect">
            <a:avLst/>
          </a:prstGeom>
          <a:noFill/>
          <a:ln w="9525">
            <a:noFill/>
            <a:miter lim="800000"/>
            <a:headEnd/>
            <a:tailEnd/>
          </a:ln>
        </p:spPr>
      </p:pic>
      <p:sp>
        <p:nvSpPr>
          <p:cNvPr id="5" name="Содержимое 2"/>
          <p:cNvSpPr>
            <a:spLocks noGrp="1"/>
          </p:cNvSpPr>
          <p:nvPr>
            <p:ph sz="quarter" idx="4294967295"/>
          </p:nvPr>
        </p:nvSpPr>
        <p:spPr>
          <a:xfrm>
            <a:off x="-285750" y="3214688"/>
            <a:ext cx="8497888" cy="1500187"/>
          </a:xfrm>
        </p:spPr>
        <p:txBody>
          <a:bodyPr/>
          <a:lstStyle/>
          <a:p>
            <a:pPr marL="342900" indent="-342900" eaLnBrk="1" hangingPunct="1">
              <a:lnSpc>
                <a:spcPct val="90000"/>
              </a:lnSpc>
              <a:buFont typeface="Wingdings" pitchFamily="2" charset="2"/>
              <a:buNone/>
            </a:pPr>
            <a:r>
              <a:rPr lang="ru-RU" sz="2600" b="1" smtClean="0">
                <a:solidFill>
                  <a:srgbClr val="2A0690"/>
                </a:solidFill>
                <a:latin typeface="Comic Sans MS" pitchFamily="66" charset="0"/>
                <a:cs typeface="Times New Roman" pitchFamily="18" charset="0"/>
              </a:rPr>
              <a:t>	      Умение сохранять спокойствие в трудной ситуации требует навыков, развитие которых обязательно для любого, кто смеет называть себя учителем. </a:t>
            </a:r>
          </a:p>
        </p:txBody>
      </p:sp>
      <p:sp>
        <p:nvSpPr>
          <p:cNvPr id="6" name="Содержимое 2"/>
          <p:cNvSpPr>
            <a:spLocks noGrp="1"/>
          </p:cNvSpPr>
          <p:nvPr>
            <p:ph sz="quarter" idx="4294967295"/>
          </p:nvPr>
        </p:nvSpPr>
        <p:spPr>
          <a:xfrm>
            <a:off x="-214313" y="2143125"/>
            <a:ext cx="4286251" cy="785813"/>
          </a:xfrm>
        </p:spPr>
        <p:txBody>
          <a:bodyPr/>
          <a:lstStyle/>
          <a:p>
            <a:pPr marL="342900" indent="-342900" eaLnBrk="1" hangingPunct="1">
              <a:lnSpc>
                <a:spcPct val="90000"/>
              </a:lnSpc>
              <a:buFont typeface="Wingdings" pitchFamily="2" charset="2"/>
              <a:buNone/>
            </a:pPr>
            <a:r>
              <a:rPr lang="ru-RU" sz="2600" b="1" smtClean="0">
                <a:solidFill>
                  <a:srgbClr val="2A0690"/>
                </a:solidFill>
                <a:latin typeface="Comic Sans MS" pitchFamily="66" charset="0"/>
                <a:cs typeface="Times New Roman" pitchFamily="18" charset="0"/>
              </a:rPr>
              <a:t>	      Но это не выбор профессионалов. </a:t>
            </a:r>
          </a:p>
        </p:txBody>
      </p:sp>
      <p:pic>
        <p:nvPicPr>
          <p:cNvPr id="7" name="Рисунок 6" descr="2. спокойно.jpg"/>
          <p:cNvPicPr>
            <a:picLocks noChangeAspect="1"/>
          </p:cNvPicPr>
          <p:nvPr/>
        </p:nvPicPr>
        <p:blipFill>
          <a:blip r:embed="rId4"/>
          <a:srcRect/>
          <a:stretch>
            <a:fillRect/>
          </a:stretch>
        </p:blipFill>
        <p:spPr bwMode="auto">
          <a:xfrm>
            <a:off x="3857625" y="4357688"/>
            <a:ext cx="2357438" cy="2357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diamond(in)">
                                      <p:cBhvr>
                                        <p:cTn id="7" dur="2000"/>
                                        <p:tgtEl>
                                          <p:spTgt spid="10242">
                                            <p:txEl>
                                              <p:pRg st="0" end="0"/>
                                            </p:txEl>
                                          </p:spTgt>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amond(in)">
                                      <p:cBhvr>
                                        <p:cTn id="22" dur="2000"/>
                                        <p:tgtEl>
                                          <p:spTgt spid="5">
                                            <p:txEl>
                                              <p:pRg st="0" end="0"/>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P spid="5" grpId="0" build="p"/>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3471858" cy="488968"/>
          </a:xfrm>
        </p:spPr>
        <p:txBody>
          <a:bodyPr>
            <a:normAutofit fontScale="90000"/>
          </a:bodyPr>
          <a:lstStyle/>
          <a:p>
            <a:r>
              <a:rPr lang="ru-RU" dirty="0" smtClean="0"/>
              <a:t>Текст к слайдам</a:t>
            </a:r>
            <a:endParaRPr lang="ru-RU" dirty="0"/>
          </a:p>
        </p:txBody>
      </p:sp>
      <p:sp>
        <p:nvSpPr>
          <p:cNvPr id="3" name="Содержимое 2"/>
          <p:cNvSpPr>
            <a:spLocks noGrp="1"/>
          </p:cNvSpPr>
          <p:nvPr>
            <p:ph sz="quarter" idx="1"/>
          </p:nvPr>
        </p:nvSpPr>
        <p:spPr>
          <a:xfrm>
            <a:off x="457200" y="1428736"/>
            <a:ext cx="7467600" cy="5286412"/>
          </a:xfrm>
        </p:spPr>
        <p:txBody>
          <a:bodyPr/>
          <a:lstStyle/>
          <a:p>
            <a:r>
              <a:rPr lang="ru-RU" b="1" dirty="0" smtClean="0"/>
              <a:t>Когда вы слишком злы, не принимайте решение, пока не снимите излишнее напряжение и не успокоитесь.</a:t>
            </a:r>
            <a:endParaRPr lang="ru-RU" dirty="0" smtClean="0"/>
          </a:p>
          <a:p>
            <a:r>
              <a:rPr lang="ru-RU" b="1" dirty="0" smtClean="0"/>
              <a:t>Для этого я предлагаю вам проделать расслабляющее упражнение «Золотистый поток».</a:t>
            </a:r>
            <a:endParaRPr lang="ru-RU" dirty="0" smtClean="0"/>
          </a:p>
          <a:p>
            <a:r>
              <a:rPr lang="ru-RU" dirty="0" smtClean="0"/>
              <a:t>Это простой и очень эффективный способ снятия стрессового напряжения. Когда вы слишком расстроены, или обижены, или вы напряжены от гнева, от тревоги, вы можете использовать это упражнение. Если немного потренироваться, вы сможете проделывать это упражнение с каждым разом все с большими приятными ощущениями.</a:t>
            </a:r>
            <a:endParaRPr lang="ru-RU" dirty="0"/>
          </a:p>
        </p:txBody>
      </p:sp>
      <p:sp>
        <p:nvSpPr>
          <p:cNvPr id="4" name="Заголовок 1"/>
          <p:cNvSpPr txBox="1">
            <a:spLocks/>
          </p:cNvSpPr>
          <p:nvPr/>
        </p:nvSpPr>
        <p:spPr>
          <a:xfrm>
            <a:off x="528638" y="857232"/>
            <a:ext cx="3471858" cy="488968"/>
          </a:xfrm>
          <a:prstGeom prst="rect">
            <a:avLst/>
          </a:prstGeom>
        </p:spPr>
        <p:txBody>
          <a:bodyPr vert="horz" anchor="b">
            <a:normAutofit fontScale="900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3000" b="0" i="0" u="none" strike="noStrike" kern="1200" cap="small" spc="0" normalizeH="0" baseline="0" noProof="0" dirty="0" smtClean="0">
                <a:ln>
                  <a:noFill/>
                </a:ln>
                <a:solidFill>
                  <a:schemeClr val="tx2"/>
                </a:solidFill>
                <a:effectLst/>
                <a:uLnTx/>
                <a:uFillTx/>
                <a:latin typeface="+mj-lt"/>
                <a:ea typeface="+mj-ea"/>
                <a:cs typeface="+mj-cs"/>
              </a:rPr>
              <a:t>Слайд №10</a:t>
            </a:r>
            <a:endParaRPr kumimoji="0" lang="ru-RU"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5900750" cy="488968"/>
          </a:xfrm>
        </p:spPr>
        <p:txBody>
          <a:bodyPr>
            <a:normAutofit fontScale="90000"/>
          </a:bodyPr>
          <a:lstStyle/>
          <a:p>
            <a:r>
              <a:rPr lang="ru-RU" dirty="0" smtClean="0"/>
              <a:t>Упражнение «золотистый песок».</a:t>
            </a:r>
            <a:endParaRPr lang="ru-RU" dirty="0"/>
          </a:p>
        </p:txBody>
      </p:sp>
      <p:sp>
        <p:nvSpPr>
          <p:cNvPr id="3" name="Содержимое 2"/>
          <p:cNvSpPr>
            <a:spLocks noGrp="1"/>
          </p:cNvSpPr>
          <p:nvPr>
            <p:ph sz="quarter" idx="1"/>
          </p:nvPr>
        </p:nvSpPr>
        <p:spPr>
          <a:xfrm>
            <a:off x="457200" y="714356"/>
            <a:ext cx="7467600" cy="5929354"/>
          </a:xfrm>
        </p:spPr>
        <p:txBody>
          <a:bodyPr/>
          <a:lstStyle/>
          <a:p>
            <a:r>
              <a:rPr lang="ru-RU" sz="2000" b="1" dirty="0" smtClean="0"/>
              <a:t>Упражнение «Золотистый поток» (выполняется под спокойную приятную музыку)</a:t>
            </a:r>
            <a:endParaRPr lang="ru-RU" sz="2000" dirty="0" smtClean="0"/>
          </a:p>
          <a:p>
            <a:r>
              <a:rPr lang="ru-RU" sz="2000" dirty="0" smtClean="0"/>
              <a:t> «Сядьте удобно, закройте глаза и послушайте свое дыхание: вдох и выдох.</a:t>
            </a:r>
          </a:p>
          <a:p>
            <a:r>
              <a:rPr lang="ru-RU" sz="2000" dirty="0" smtClean="0"/>
              <a:t>Теперь представьте, что над вашей головой </a:t>
            </a:r>
            <a:r>
              <a:rPr lang="ru-RU" sz="2000" dirty="0" err="1" smtClean="0"/>
              <a:t>нежно-голубое</a:t>
            </a:r>
            <a:r>
              <a:rPr lang="ru-RU" sz="2000" dirty="0" smtClean="0"/>
              <a:t> чистое небо. И вот вы видите, что оттуда плавно спускается золотистый, искрящийся поток света. Он как будто медленно льется…</a:t>
            </a:r>
          </a:p>
          <a:p>
            <a:r>
              <a:rPr lang="ru-RU" sz="2000" dirty="0" smtClean="0"/>
              <a:t> Золотистый поток направляется к вам, очень-очень мягко, бережно он касается вашей головы, он обволакивает ее и проникает внутрь… Этот золотистый поток словно волшебный бальзам. Он проникает в каждую клеточку вашего мозга и очищает ее… Он лечит там, где болит, и вымывает все лишнее, что там накопилось…</a:t>
            </a:r>
          </a:p>
          <a:p>
            <a:r>
              <a:rPr lang="ru-RU" sz="2000" dirty="0" smtClean="0"/>
              <a:t> 	Теперь золотистый поток спускается по лицу и затылку</a:t>
            </a:r>
            <a:r>
              <a:rPr lang="ru-RU" sz="2000" dirty="0" smtClean="0"/>
              <a:t>..</a:t>
            </a:r>
          </a:p>
          <a:p>
            <a:r>
              <a:rPr lang="ru-RU" sz="2000" dirty="0" smtClean="0"/>
              <a:t>Вот он переместился к шее и по ней медленно стекает к плечам, оставляя после себя чистоту…</a:t>
            </a:r>
          </a:p>
          <a:p>
            <a:endParaRPr lang="ru-RU" sz="2000" dirty="0" smtClean="0"/>
          </a:p>
          <a:p>
            <a:pPr>
              <a:buNone/>
            </a:pPr>
            <a:endParaRPr lang="ru-RU"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5900750" cy="488968"/>
          </a:xfrm>
        </p:spPr>
        <p:txBody>
          <a:bodyPr>
            <a:normAutofit fontScale="90000"/>
          </a:bodyPr>
          <a:lstStyle/>
          <a:p>
            <a:r>
              <a:rPr lang="ru-RU" dirty="0" smtClean="0"/>
              <a:t>Упражнение «золотистый песок».</a:t>
            </a:r>
            <a:endParaRPr lang="ru-RU" dirty="0"/>
          </a:p>
        </p:txBody>
      </p:sp>
      <p:sp>
        <p:nvSpPr>
          <p:cNvPr id="3" name="Содержимое 2"/>
          <p:cNvSpPr>
            <a:spLocks noGrp="1"/>
          </p:cNvSpPr>
          <p:nvPr>
            <p:ph sz="quarter" idx="1"/>
          </p:nvPr>
        </p:nvSpPr>
        <p:spPr>
          <a:xfrm>
            <a:off x="457200" y="1214422"/>
            <a:ext cx="7467600" cy="5286412"/>
          </a:xfrm>
        </p:spPr>
        <p:txBody>
          <a:bodyPr/>
          <a:lstStyle/>
          <a:p>
            <a:r>
              <a:rPr lang="ru-RU" sz="2000" dirty="0" smtClean="0"/>
              <a:t>Вы чувствуете, как ваши плечи расслабляются, тяжелеют…Вот золотистый поток спускается по вашим рукам… Они тяжелые… И вы видите, как из кончиков пальцев стекает что-то мутное…Это то лишнее, что накопилось в вас…Смотрите, как золотистый сверкающий поток выталкивает это…И вот, наконец, поток с кончиков ваших пальцев сливается такой же чистый, золотистый…</a:t>
            </a:r>
          </a:p>
          <a:p>
            <a:r>
              <a:rPr lang="ru-RU" sz="2000" dirty="0" smtClean="0"/>
              <a:t> </a:t>
            </a:r>
            <a:r>
              <a:rPr lang="ru-RU" sz="2000" dirty="0" smtClean="0"/>
              <a:t>	Вы снова возвращаетесь к плечам и наблюдаете, как светящийся поток стекает по вашей груди, по вашим легким…И вы чувствуете, как расправляется ваша грудная клетка, разворачиваются и распрямляются плечи..</a:t>
            </a:r>
          </a:p>
          <a:p>
            <a:r>
              <a:rPr lang="ru-RU" sz="2000" dirty="0" smtClean="0"/>
              <a:t> 	Золотистый поток льется по позвоночнику, и он будто освобождается от чего-то…Распрямляется…Затем поток устремляется вниз… Он очищает таз</a:t>
            </a:r>
            <a:r>
              <a:rPr lang="ru-RU" sz="2000" dirty="0" smtClean="0"/>
              <a:t>…</a:t>
            </a:r>
          </a:p>
          <a:p>
            <a:pPr>
              <a:buNone/>
            </a:pPr>
            <a:r>
              <a:rPr lang="ru-RU" sz="2000" dirty="0" smtClean="0"/>
              <a:t>Теперь он стекает по ногам…Очень медленно он продвигается от бедер к коленям…Вы чувствуете, как тяжелеют ваши ноги…</a:t>
            </a:r>
          </a:p>
          <a:p>
            <a:pPr>
              <a:buNone/>
            </a:pPr>
            <a:endParaRPr lang="ru-RU" sz="2000" dirty="0"/>
          </a:p>
        </p:txBody>
      </p:sp>
      <p:sp>
        <p:nvSpPr>
          <p:cNvPr id="4" name="Заголовок 1"/>
          <p:cNvSpPr txBox="1">
            <a:spLocks/>
          </p:cNvSpPr>
          <p:nvPr/>
        </p:nvSpPr>
        <p:spPr>
          <a:xfrm>
            <a:off x="528638" y="785794"/>
            <a:ext cx="3043230" cy="488968"/>
          </a:xfrm>
          <a:prstGeom prst="rect">
            <a:avLst/>
          </a:prstGeom>
        </p:spPr>
        <p:txBody>
          <a:bodyPr vert="horz" anchor="b">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400" b="0" i="0" u="none" strike="noStrike" kern="1200" cap="small" spc="0" normalizeH="0" baseline="0" noProof="0" dirty="0" smtClean="0">
                <a:ln>
                  <a:noFill/>
                </a:ln>
                <a:solidFill>
                  <a:schemeClr val="tx2"/>
                </a:solidFill>
                <a:effectLst/>
                <a:uLnTx/>
                <a:uFillTx/>
                <a:latin typeface="+mj-lt"/>
                <a:ea typeface="+mj-ea"/>
                <a:cs typeface="+mj-cs"/>
              </a:rPr>
              <a:t>Продолжение.</a:t>
            </a:r>
            <a:endParaRPr kumimoji="0" lang="ru-RU" sz="24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5900750" cy="488968"/>
          </a:xfrm>
        </p:spPr>
        <p:txBody>
          <a:bodyPr>
            <a:normAutofit fontScale="90000"/>
          </a:bodyPr>
          <a:lstStyle/>
          <a:p>
            <a:r>
              <a:rPr lang="ru-RU" dirty="0" smtClean="0"/>
              <a:t>Упражнение «золотистый песок».</a:t>
            </a:r>
            <a:endParaRPr lang="ru-RU" dirty="0"/>
          </a:p>
        </p:txBody>
      </p:sp>
      <p:sp>
        <p:nvSpPr>
          <p:cNvPr id="3" name="Содержимое 2"/>
          <p:cNvSpPr>
            <a:spLocks noGrp="1"/>
          </p:cNvSpPr>
          <p:nvPr>
            <p:ph sz="quarter" idx="1"/>
          </p:nvPr>
        </p:nvSpPr>
        <p:spPr>
          <a:xfrm>
            <a:off x="571472" y="1500174"/>
            <a:ext cx="7467600" cy="4873752"/>
          </a:xfrm>
        </p:spPr>
        <p:txBody>
          <a:bodyPr/>
          <a:lstStyle/>
          <a:p>
            <a:r>
              <a:rPr lang="ru-RU" sz="2000" dirty="0" smtClean="0"/>
              <a:t>От </a:t>
            </a:r>
            <a:r>
              <a:rPr lang="ru-RU" sz="2000" dirty="0" smtClean="0"/>
              <a:t>коленей – к стопам… По стопам он вытекает наружу… Вы видите вытекающий мутный поток… А золотистый поток продолжает вымывать все лишнее…До тех пор пока наружу не начнет вытекать такой же золотистый, искрящийся поток света…</a:t>
            </a:r>
          </a:p>
          <a:p>
            <a:r>
              <a:rPr lang="ru-RU" sz="2000" dirty="0" smtClean="0"/>
              <a:t> 	Медленно откройте глаза… Здравствуйте, очень чистые, золотисто светящиеся люди!»</a:t>
            </a:r>
          </a:p>
          <a:p>
            <a:r>
              <a:rPr lang="ru-RU" sz="2000" dirty="0" smtClean="0"/>
              <a:t>Это простой и очень эффективный способ снятия стрессового напряжения. Когда вы слишком расстроены, или обижены, или вы напряжены от гнева, от тревоги, вы сможете использовать это упражнение. Когда вы слишком злы, не принимайте решение, пока не снимите излишнее напряжение и не успокоитесь. Если немного потренироваться, вы сможете проделывать это упражнение с каждым разом все с большими приятными ощущениями.</a:t>
            </a:r>
            <a:endParaRPr lang="ru-RU" sz="2000" dirty="0"/>
          </a:p>
        </p:txBody>
      </p:sp>
      <p:sp>
        <p:nvSpPr>
          <p:cNvPr id="4" name="Заголовок 1"/>
          <p:cNvSpPr txBox="1">
            <a:spLocks/>
          </p:cNvSpPr>
          <p:nvPr/>
        </p:nvSpPr>
        <p:spPr>
          <a:xfrm>
            <a:off x="457200" y="714356"/>
            <a:ext cx="2828916" cy="488968"/>
          </a:xfrm>
          <a:prstGeom prst="rect">
            <a:avLst/>
          </a:prstGeom>
        </p:spPr>
        <p:txBody>
          <a:bodyPr vert="horz" anchor="b">
            <a:normAutofit fontScale="975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2400" b="0" i="0" u="none" strike="noStrike" kern="1200" cap="small" spc="0" normalizeH="0" baseline="0" noProof="0" dirty="0" smtClean="0">
                <a:ln>
                  <a:noFill/>
                </a:ln>
                <a:solidFill>
                  <a:schemeClr val="tx2"/>
                </a:solidFill>
                <a:effectLst/>
                <a:uLnTx/>
                <a:uFillTx/>
                <a:latin typeface="+mj-lt"/>
                <a:ea typeface="+mj-ea"/>
                <a:cs typeface="+mj-cs"/>
              </a:rPr>
              <a:t>Продолжение.</a:t>
            </a:r>
            <a:endParaRPr kumimoji="0" lang="ru-RU" sz="24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p:cNvSpPr>
            <a:spLocks noGrp="1"/>
          </p:cNvSpPr>
          <p:nvPr>
            <p:ph sz="quarter" idx="4294967295"/>
          </p:nvPr>
        </p:nvSpPr>
        <p:spPr>
          <a:xfrm>
            <a:off x="250825" y="357188"/>
            <a:ext cx="8497888" cy="3071812"/>
          </a:xfrm>
        </p:spPr>
        <p:txBody>
          <a:bodyPr/>
          <a:lstStyle/>
          <a:p>
            <a:pPr marL="457200" indent="-457200" eaLnBrk="1" hangingPunct="1">
              <a:spcBef>
                <a:spcPct val="0"/>
              </a:spcBef>
              <a:buClrTx/>
              <a:buSzTx/>
              <a:buFont typeface="Wingdings" pitchFamily="2" charset="2"/>
              <a:buNone/>
            </a:pPr>
            <a:r>
              <a:rPr lang="ru-RU" sz="2600" b="1" smtClean="0">
                <a:solidFill>
                  <a:srgbClr val="2A0690"/>
                </a:solidFill>
                <a:latin typeface="Comic Sans MS" pitchFamily="66" charset="0"/>
                <a:cs typeface="Times New Roman" pitchFamily="18" charset="0"/>
              </a:rPr>
              <a:t>		Большинство учителей гораздо эффективнее справлялись бы с конфликтами, зная, как это делается.</a:t>
            </a:r>
          </a:p>
          <a:p>
            <a:pPr marL="457200" indent="-457200" eaLnBrk="1" hangingPunct="1">
              <a:spcBef>
                <a:spcPct val="0"/>
              </a:spcBef>
              <a:buClrTx/>
              <a:buSzTx/>
              <a:buFontTx/>
              <a:buAutoNum type="arabicPeriod"/>
            </a:pPr>
            <a:endParaRPr lang="ru-RU" sz="2600" b="1" smtClean="0">
              <a:solidFill>
                <a:srgbClr val="2A0690"/>
              </a:solidFill>
              <a:latin typeface="Comic Sans MS" pitchFamily="66" charset="0"/>
              <a:cs typeface="Times New Roman" pitchFamily="18" charset="0"/>
            </a:endParaRPr>
          </a:p>
          <a:p>
            <a:pPr marL="457200" indent="-457200" eaLnBrk="1" hangingPunct="1">
              <a:spcBef>
                <a:spcPct val="0"/>
              </a:spcBef>
              <a:buClrTx/>
              <a:buSzTx/>
              <a:buFont typeface="Wingdings" pitchFamily="2" charset="2"/>
              <a:buNone/>
            </a:pPr>
            <a:r>
              <a:rPr lang="ru-RU" sz="2600" b="1" smtClean="0">
                <a:solidFill>
                  <a:srgbClr val="2A0690"/>
                </a:solidFill>
                <a:latin typeface="Comic Sans MS" pitchFamily="66" charset="0"/>
                <a:cs typeface="Times New Roman" pitchFamily="18" charset="0"/>
              </a:rPr>
              <a:t>      	Вполне вероятно, что некоторые из вас никогда не учились спокойно, профессионально решать конфликты.</a:t>
            </a:r>
            <a:endParaRPr lang="ru-RU" sz="2600" b="1" smtClean="0">
              <a:latin typeface="Comic Sans MS" pitchFamily="66" charset="0"/>
              <a:cs typeface="Times New Roman" pitchFamily="18" charset="0"/>
            </a:endParaRPr>
          </a:p>
        </p:txBody>
      </p:sp>
      <p:pic>
        <p:nvPicPr>
          <p:cNvPr id="4" name="Рисунок 3" descr="3. обучение.jpg"/>
          <p:cNvPicPr>
            <a:picLocks noChangeAspect="1"/>
          </p:cNvPicPr>
          <p:nvPr/>
        </p:nvPicPr>
        <p:blipFill>
          <a:blip r:embed="rId3"/>
          <a:srcRect l="2856" t="8571" r="12500" b="5714"/>
          <a:stretch>
            <a:fillRect/>
          </a:stretch>
        </p:blipFill>
        <p:spPr bwMode="auto">
          <a:xfrm>
            <a:off x="4449763" y="3500438"/>
            <a:ext cx="3479800" cy="2643187"/>
          </a:xfrm>
          <a:prstGeom prst="rect">
            <a:avLst/>
          </a:prstGeom>
          <a:noFill/>
          <a:ln w="9525">
            <a:noFill/>
            <a:miter lim="800000"/>
            <a:headEnd/>
            <a:tailEnd/>
          </a:ln>
        </p:spPr>
      </p:pic>
      <p:pic>
        <p:nvPicPr>
          <p:cNvPr id="5" name="Рисунок 4" descr="3. обучение 2.png"/>
          <p:cNvPicPr>
            <a:picLocks noChangeAspect="1"/>
          </p:cNvPicPr>
          <p:nvPr/>
        </p:nvPicPr>
        <p:blipFill>
          <a:blip r:embed="rId4"/>
          <a:srcRect/>
          <a:stretch>
            <a:fillRect/>
          </a:stretch>
        </p:blipFill>
        <p:spPr bwMode="auto">
          <a:xfrm>
            <a:off x="357188" y="3370263"/>
            <a:ext cx="3786187" cy="2773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diamond(in)">
                                      <p:cBhvr>
                                        <p:cTn id="7" dur="2000"/>
                                        <p:tgtEl>
                                          <p:spTgt spid="11266">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animEffect transition="in" filter="diamond(in)">
                                      <p:cBhvr>
                                        <p:cTn id="11" dur="2000"/>
                                        <p:tgtEl>
                                          <p:spTgt spid="11266">
                                            <p:txEl>
                                              <p:pRg st="2" end="2"/>
                                            </p:txEl>
                                          </p:spTgt>
                                        </p:tgtEl>
                                      </p:cBhvr>
                                    </p:animEffect>
                                  </p:childTnLst>
                                </p:cTn>
                              </p:par>
                            </p:childTnLst>
                          </p:cTn>
                        </p:par>
                        <p:par>
                          <p:cTn id="12" fill="hold">
                            <p:stCondLst>
                              <p:cond delay="4000"/>
                            </p:stCondLst>
                            <p:childTnLst>
                              <p:par>
                                <p:cTn id="13" presetID="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1+#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2"/>
          <p:cNvSpPr>
            <a:spLocks noGrp="1"/>
          </p:cNvSpPr>
          <p:nvPr>
            <p:ph sz="quarter" idx="4294967295"/>
          </p:nvPr>
        </p:nvSpPr>
        <p:spPr>
          <a:xfrm>
            <a:off x="250825" y="714375"/>
            <a:ext cx="8497888" cy="1643063"/>
          </a:xfrm>
        </p:spPr>
        <p:txBody>
          <a:bodyPr/>
          <a:lstStyle/>
          <a:p>
            <a:pPr marL="342900" indent="-342900" algn="ctr" eaLnBrk="1" hangingPunct="1">
              <a:spcBef>
                <a:spcPct val="0"/>
              </a:spcBef>
              <a:buClrTx/>
              <a:buSzTx/>
              <a:buFontTx/>
              <a:buNone/>
            </a:pPr>
            <a:r>
              <a:rPr lang="ru-RU" sz="3200" b="1" dirty="0" smtClean="0">
                <a:solidFill>
                  <a:srgbClr val="2A0690"/>
                </a:solidFill>
                <a:latin typeface="Comic Sans MS" pitchFamily="66" charset="0"/>
                <a:cs typeface="Times New Roman" pitchFamily="18" charset="0"/>
              </a:rPr>
              <a:t>		Тест для педагогов </a:t>
            </a:r>
          </a:p>
          <a:p>
            <a:pPr marL="342900" indent="-342900" algn="ctr" eaLnBrk="1" hangingPunct="1">
              <a:spcBef>
                <a:spcPct val="0"/>
              </a:spcBef>
              <a:buClrTx/>
              <a:buSzTx/>
              <a:buFontTx/>
              <a:buNone/>
            </a:pPr>
            <a:r>
              <a:rPr lang="ru-RU" sz="3200" b="1" dirty="0" smtClean="0">
                <a:solidFill>
                  <a:srgbClr val="2A0690"/>
                </a:solidFill>
                <a:latin typeface="Comic Sans MS" pitchFamily="66" charset="0"/>
                <a:cs typeface="Times New Roman" pitchFamily="18" charset="0"/>
              </a:rPr>
              <a:t>«Индекс психоэнергетической опустошенности».</a:t>
            </a:r>
          </a:p>
          <a:p>
            <a:pPr marL="342900" indent="-342900" algn="ctr" eaLnBrk="1" hangingPunct="1">
              <a:spcBef>
                <a:spcPct val="0"/>
              </a:spcBef>
              <a:buClrTx/>
              <a:buSzTx/>
              <a:buFontTx/>
              <a:buNone/>
            </a:pPr>
            <a:endParaRPr lang="ru-RU" sz="3200" b="1" dirty="0" smtClean="0">
              <a:solidFill>
                <a:srgbClr val="2A0690"/>
              </a:solidFill>
              <a:latin typeface="Comic Sans MS" pitchFamily="66" charset="0"/>
              <a:cs typeface="Times New Roman" pitchFamily="18" charset="0"/>
            </a:endParaRPr>
          </a:p>
          <a:p>
            <a:pPr marL="342900" indent="-342900" algn="ctr" eaLnBrk="1" hangingPunct="1">
              <a:spcBef>
                <a:spcPct val="0"/>
              </a:spcBef>
              <a:buClrTx/>
              <a:buSzTx/>
              <a:buFontTx/>
              <a:buNone/>
            </a:pPr>
            <a:endParaRPr lang="ru-RU" sz="3200" b="1" dirty="0" smtClean="0">
              <a:solidFill>
                <a:srgbClr val="2A0690"/>
              </a:solidFill>
              <a:latin typeface="Comic Sans MS" pitchFamily="66" charset="0"/>
              <a:cs typeface="Times New Roman" pitchFamily="18" charset="0"/>
            </a:endParaRPr>
          </a:p>
          <a:p>
            <a:pPr marL="342900" indent="-342900" algn="ctr" eaLnBrk="1" hangingPunct="1">
              <a:spcBef>
                <a:spcPct val="0"/>
              </a:spcBef>
              <a:buClrTx/>
              <a:buSzTx/>
              <a:buFontTx/>
              <a:buNone/>
            </a:pPr>
            <a:endParaRPr lang="ru-RU" sz="3600" b="1" dirty="0" smtClean="0">
              <a:solidFill>
                <a:srgbClr val="2A0690"/>
              </a:solidFill>
              <a:latin typeface="Comic Sans MS" pitchFamily="66" charset="0"/>
              <a:cs typeface="Times New Roman" pitchFamily="18" charset="0"/>
            </a:endParaRPr>
          </a:p>
        </p:txBody>
      </p:sp>
      <p:pic>
        <p:nvPicPr>
          <p:cNvPr id="12291" name="Рисунок 2" descr="4. тест.jpg"/>
          <p:cNvPicPr>
            <a:picLocks noChangeAspect="1"/>
          </p:cNvPicPr>
          <p:nvPr/>
        </p:nvPicPr>
        <p:blipFill>
          <a:blip r:embed="rId3"/>
          <a:srcRect/>
          <a:stretch>
            <a:fillRect/>
          </a:stretch>
        </p:blipFill>
        <p:spPr bwMode="auto">
          <a:xfrm>
            <a:off x="1428750" y="2492375"/>
            <a:ext cx="5675313" cy="336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2"/>
          <p:cNvSpPr>
            <a:spLocks noGrp="1"/>
          </p:cNvSpPr>
          <p:nvPr>
            <p:ph sz="quarter" idx="4294967295"/>
          </p:nvPr>
        </p:nvSpPr>
        <p:spPr>
          <a:xfrm>
            <a:off x="285750" y="285750"/>
            <a:ext cx="7929563" cy="642938"/>
          </a:xfrm>
        </p:spPr>
        <p:txBody>
          <a:bodyPr/>
          <a:lstStyle/>
          <a:p>
            <a:pPr marL="342900" indent="-342900" algn="ctr" eaLnBrk="1" hangingPunct="1">
              <a:spcBef>
                <a:spcPct val="0"/>
              </a:spcBef>
              <a:buClrTx/>
              <a:buSzTx/>
              <a:buFontTx/>
              <a:buNone/>
            </a:pPr>
            <a:r>
              <a:rPr lang="ru-RU" sz="2800" b="1" smtClean="0">
                <a:solidFill>
                  <a:srgbClr val="2A0690"/>
                </a:solidFill>
                <a:latin typeface="Comic Sans MS" pitchFamily="66" charset="0"/>
                <a:cs typeface="Times New Roman" pitchFamily="18" charset="0"/>
              </a:rPr>
              <a:t>		Темы для размышления.</a:t>
            </a:r>
          </a:p>
          <a:p>
            <a:pPr marL="342900" indent="-342900" algn="ctr" eaLnBrk="1" hangingPunct="1">
              <a:spcBef>
                <a:spcPct val="0"/>
              </a:spcBef>
              <a:buClrTx/>
              <a:buSzTx/>
              <a:buFontTx/>
              <a:buNone/>
            </a:pPr>
            <a:endParaRPr lang="ru-RU" sz="2800" b="1" smtClean="0">
              <a:solidFill>
                <a:srgbClr val="2A0690"/>
              </a:solidFill>
              <a:latin typeface="Comic Sans MS" pitchFamily="66" charset="0"/>
              <a:cs typeface="Times New Roman" pitchFamily="18" charset="0"/>
            </a:endParaRPr>
          </a:p>
          <a:p>
            <a:pPr marL="342900" indent="-342900" algn="ctr" eaLnBrk="1" hangingPunct="1">
              <a:spcBef>
                <a:spcPct val="0"/>
              </a:spcBef>
              <a:buClrTx/>
              <a:buSzTx/>
              <a:buFontTx/>
              <a:buNone/>
            </a:pPr>
            <a:endParaRPr lang="ru-RU" sz="2800" b="1" smtClean="0">
              <a:solidFill>
                <a:srgbClr val="2A0690"/>
              </a:solidFill>
              <a:latin typeface="Comic Sans MS" pitchFamily="66" charset="0"/>
              <a:cs typeface="Times New Roman" pitchFamily="18" charset="0"/>
            </a:endParaRPr>
          </a:p>
        </p:txBody>
      </p:sp>
      <p:sp>
        <p:nvSpPr>
          <p:cNvPr id="5" name="TextBox 4"/>
          <p:cNvSpPr txBox="1">
            <a:spLocks noChangeArrowheads="1"/>
          </p:cNvSpPr>
          <p:nvPr/>
        </p:nvSpPr>
        <p:spPr bwMode="auto">
          <a:xfrm>
            <a:off x="500063" y="915988"/>
            <a:ext cx="7929562" cy="369887"/>
          </a:xfrm>
          <a:prstGeom prst="rect">
            <a:avLst/>
          </a:prstGeom>
          <a:noFill/>
          <a:ln w="9525">
            <a:noFill/>
            <a:miter lim="800000"/>
            <a:headEnd/>
            <a:tailEnd/>
          </a:ln>
        </p:spPr>
        <p:txBody>
          <a:bodyPr>
            <a:spAutoFit/>
          </a:bodyPr>
          <a:lstStyle/>
          <a:p>
            <a:r>
              <a:rPr lang="ru-RU" b="1">
                <a:latin typeface="Comic Sans MS" pitchFamily="66" charset="0"/>
                <a:cs typeface="Times New Roman" pitchFamily="18" charset="0"/>
              </a:rPr>
              <a:t>• </a:t>
            </a:r>
            <a:r>
              <a:rPr lang="ru-RU">
                <a:latin typeface="Comic Sans MS" pitchFamily="66" charset="0"/>
                <a:cs typeface="Times New Roman" pitchFamily="18" charset="0"/>
              </a:rPr>
              <a:t>Если не подбрасывать дров в костер, огонь вскоре погаснет.</a:t>
            </a:r>
            <a:endParaRPr lang="ru-RU" b="1">
              <a:latin typeface="Comic Sans MS" pitchFamily="66" charset="0"/>
              <a:cs typeface="Times New Roman" pitchFamily="18" charset="0"/>
            </a:endParaRPr>
          </a:p>
        </p:txBody>
      </p:sp>
      <p:sp>
        <p:nvSpPr>
          <p:cNvPr id="10" name="TextBox 9"/>
          <p:cNvSpPr txBox="1">
            <a:spLocks noChangeArrowheads="1"/>
          </p:cNvSpPr>
          <p:nvPr/>
        </p:nvSpPr>
        <p:spPr bwMode="auto">
          <a:xfrm>
            <a:off x="500063" y="1354138"/>
            <a:ext cx="8143875" cy="646112"/>
          </a:xfrm>
          <a:prstGeom prst="rect">
            <a:avLst/>
          </a:prstGeom>
          <a:noFill/>
          <a:ln w="9525">
            <a:noFill/>
            <a:miter lim="800000"/>
            <a:headEnd/>
            <a:tailEnd/>
          </a:ln>
        </p:spPr>
        <p:txBody>
          <a:bodyPr>
            <a:spAutoFit/>
          </a:bodyPr>
          <a:lstStyle/>
          <a:p>
            <a:r>
              <a:rPr lang="ru-RU" b="1">
                <a:latin typeface="Comic Sans MS" pitchFamily="66" charset="0"/>
                <a:cs typeface="Times New Roman" pitchFamily="18" charset="0"/>
              </a:rPr>
              <a:t>• </a:t>
            </a:r>
            <a:r>
              <a:rPr lang="ru-RU">
                <a:latin typeface="Comic Sans MS" pitchFamily="66" charset="0"/>
                <a:cs typeface="Times New Roman" pitchFamily="18" charset="0"/>
              </a:rPr>
              <a:t>Если человек выходит из себя, а вы отвечаете тем же, вы подбрасываете дрова в костер.</a:t>
            </a:r>
            <a:endParaRPr lang="ru-RU" b="1">
              <a:latin typeface="Comic Sans MS" pitchFamily="66" charset="0"/>
              <a:cs typeface="Times New Roman" pitchFamily="18" charset="0"/>
            </a:endParaRPr>
          </a:p>
        </p:txBody>
      </p:sp>
      <p:sp>
        <p:nvSpPr>
          <p:cNvPr id="11" name="TextBox 10"/>
          <p:cNvSpPr txBox="1">
            <a:spLocks noChangeArrowheads="1"/>
          </p:cNvSpPr>
          <p:nvPr/>
        </p:nvSpPr>
        <p:spPr bwMode="auto">
          <a:xfrm>
            <a:off x="500063" y="1997075"/>
            <a:ext cx="8143875" cy="646113"/>
          </a:xfrm>
          <a:prstGeom prst="rect">
            <a:avLst/>
          </a:prstGeom>
          <a:noFill/>
          <a:ln w="9525">
            <a:noFill/>
            <a:miter lim="800000"/>
            <a:headEnd/>
            <a:tailEnd/>
          </a:ln>
        </p:spPr>
        <p:txBody>
          <a:bodyPr>
            <a:spAutoFit/>
          </a:bodyPr>
          <a:lstStyle/>
          <a:p>
            <a:r>
              <a:rPr lang="ru-RU" b="1">
                <a:latin typeface="Comic Sans MS" pitchFamily="66" charset="0"/>
                <a:cs typeface="Times New Roman" pitchFamily="18" charset="0"/>
              </a:rPr>
              <a:t>• </a:t>
            </a:r>
            <a:r>
              <a:rPr lang="ru-RU">
                <a:latin typeface="Comic Sans MS" pitchFamily="66" charset="0"/>
                <a:cs typeface="Times New Roman" pitchFamily="18" charset="0"/>
              </a:rPr>
              <a:t>Если человек выходит из себя, а вы сохраняете спокойствие, то пламя, в конце концов, гаснет.</a:t>
            </a:r>
            <a:endParaRPr lang="ru-RU" b="1">
              <a:latin typeface="Comic Sans MS" pitchFamily="66" charset="0"/>
              <a:cs typeface="Times New Roman" pitchFamily="18" charset="0"/>
            </a:endParaRPr>
          </a:p>
        </p:txBody>
      </p:sp>
      <p:sp>
        <p:nvSpPr>
          <p:cNvPr id="12" name="TextBox 11"/>
          <p:cNvSpPr txBox="1">
            <a:spLocks noChangeArrowheads="1"/>
          </p:cNvSpPr>
          <p:nvPr/>
        </p:nvSpPr>
        <p:spPr bwMode="auto">
          <a:xfrm>
            <a:off x="500063" y="2630488"/>
            <a:ext cx="8143875" cy="369887"/>
          </a:xfrm>
          <a:prstGeom prst="rect">
            <a:avLst/>
          </a:prstGeom>
          <a:noFill/>
          <a:ln w="9525">
            <a:noFill/>
            <a:miter lim="800000"/>
            <a:headEnd/>
            <a:tailEnd/>
          </a:ln>
        </p:spPr>
        <p:txBody>
          <a:bodyPr>
            <a:spAutoFit/>
          </a:bodyPr>
          <a:lstStyle/>
          <a:p>
            <a:r>
              <a:rPr lang="ru-RU" b="1">
                <a:latin typeface="Comic Sans MS" pitchFamily="66" charset="0"/>
                <a:cs typeface="Times New Roman" pitchFamily="18" charset="0"/>
              </a:rPr>
              <a:t>• </a:t>
            </a:r>
            <a:r>
              <a:rPr lang="ru-RU">
                <a:latin typeface="Comic Sans MS" pitchFamily="66" charset="0"/>
                <a:cs typeface="Times New Roman" pitchFamily="18" charset="0"/>
              </a:rPr>
              <a:t>Человеку свойственно кричать в ответ, если кто-то кричит на него.</a:t>
            </a:r>
            <a:endParaRPr lang="ru-RU" b="1">
              <a:latin typeface="Comic Sans MS" pitchFamily="66" charset="0"/>
              <a:cs typeface="Times New Roman" pitchFamily="18" charset="0"/>
            </a:endParaRPr>
          </a:p>
        </p:txBody>
      </p:sp>
      <p:sp>
        <p:nvSpPr>
          <p:cNvPr id="13" name="TextBox 12"/>
          <p:cNvSpPr txBox="1">
            <a:spLocks noChangeArrowheads="1"/>
          </p:cNvSpPr>
          <p:nvPr/>
        </p:nvSpPr>
        <p:spPr bwMode="auto">
          <a:xfrm>
            <a:off x="500063" y="2987675"/>
            <a:ext cx="8143875" cy="369888"/>
          </a:xfrm>
          <a:prstGeom prst="rect">
            <a:avLst/>
          </a:prstGeom>
          <a:noFill/>
          <a:ln w="9525">
            <a:noFill/>
            <a:miter lim="800000"/>
            <a:headEnd/>
            <a:tailEnd/>
          </a:ln>
        </p:spPr>
        <p:txBody>
          <a:bodyPr>
            <a:spAutoFit/>
          </a:bodyPr>
          <a:lstStyle/>
          <a:p>
            <a:r>
              <a:rPr lang="ru-RU" b="1">
                <a:latin typeface="Comic Sans MS" pitchFamily="66" charset="0"/>
                <a:cs typeface="Times New Roman" pitchFamily="18" charset="0"/>
              </a:rPr>
              <a:t>• </a:t>
            </a:r>
            <a:r>
              <a:rPr lang="ru-RU">
                <a:latin typeface="Comic Sans MS" pitchFamily="66" charset="0"/>
                <a:cs typeface="Times New Roman" pitchFamily="18" charset="0"/>
              </a:rPr>
              <a:t>На работе непрофессионально кричать на того, кто кричит на вас.</a:t>
            </a:r>
          </a:p>
        </p:txBody>
      </p:sp>
      <p:sp>
        <p:nvSpPr>
          <p:cNvPr id="14" name="TextBox 13"/>
          <p:cNvSpPr txBox="1">
            <a:spLocks noChangeArrowheads="1"/>
          </p:cNvSpPr>
          <p:nvPr/>
        </p:nvSpPr>
        <p:spPr bwMode="auto">
          <a:xfrm>
            <a:off x="500063" y="3425825"/>
            <a:ext cx="8143875" cy="646113"/>
          </a:xfrm>
          <a:prstGeom prst="rect">
            <a:avLst/>
          </a:prstGeom>
          <a:noFill/>
          <a:ln w="9525">
            <a:noFill/>
            <a:miter lim="800000"/>
            <a:headEnd/>
            <a:tailEnd/>
          </a:ln>
        </p:spPr>
        <p:txBody>
          <a:bodyPr>
            <a:spAutoFit/>
          </a:bodyPr>
          <a:lstStyle/>
          <a:p>
            <a:r>
              <a:rPr lang="ru-RU" b="1">
                <a:latin typeface="Comic Sans MS" pitchFamily="66" charset="0"/>
                <a:cs typeface="Times New Roman" pitchFamily="18" charset="0"/>
              </a:rPr>
              <a:t>• </a:t>
            </a:r>
            <a:r>
              <a:rPr lang="ru-RU">
                <a:latin typeface="Comic Sans MS" pitchFamily="66" charset="0"/>
                <a:cs typeface="Times New Roman" pitchFamily="18" charset="0"/>
              </a:rPr>
              <a:t>Два человека, которые кричат друг на друга, не в состоянии решить проблему.</a:t>
            </a:r>
            <a:endParaRPr lang="ru-RU" b="1">
              <a:latin typeface="Comic Sans MS" pitchFamily="66" charset="0"/>
              <a:cs typeface="Times New Roman" pitchFamily="18" charset="0"/>
            </a:endParaRPr>
          </a:p>
        </p:txBody>
      </p:sp>
      <p:sp>
        <p:nvSpPr>
          <p:cNvPr id="15" name="TextBox 14"/>
          <p:cNvSpPr txBox="1">
            <a:spLocks noChangeArrowheads="1"/>
          </p:cNvSpPr>
          <p:nvPr/>
        </p:nvSpPr>
        <p:spPr bwMode="auto">
          <a:xfrm>
            <a:off x="500063" y="4076700"/>
            <a:ext cx="8143875" cy="923925"/>
          </a:xfrm>
          <a:prstGeom prst="rect">
            <a:avLst/>
          </a:prstGeom>
          <a:noFill/>
          <a:ln w="9525">
            <a:noFill/>
            <a:miter lim="800000"/>
            <a:headEnd/>
            <a:tailEnd/>
          </a:ln>
        </p:spPr>
        <p:txBody>
          <a:bodyPr>
            <a:spAutoFit/>
          </a:bodyPr>
          <a:lstStyle/>
          <a:p>
            <a:r>
              <a:rPr lang="ru-RU" b="1">
                <a:latin typeface="Comic Sans MS" pitchFamily="66" charset="0"/>
                <a:cs typeface="Times New Roman" pitchFamily="18" charset="0"/>
              </a:rPr>
              <a:t>• </a:t>
            </a:r>
            <a:r>
              <a:rPr lang="ru-RU">
                <a:latin typeface="Comic Sans MS" pitchFamily="66" charset="0"/>
                <a:cs typeface="Times New Roman" pitchFamily="18" charset="0"/>
              </a:rPr>
              <a:t>Как преподаватели вы иногда сталкиваетесь с родителями или учениками, которые теряют выдержку. Когда это происходит, они часто хотят, чтобы вы подбросили дров в костер.</a:t>
            </a:r>
            <a:endParaRPr lang="ru-RU" b="1">
              <a:latin typeface="Comic Sans MS" pitchFamily="66" charset="0"/>
              <a:cs typeface="Times New Roman" pitchFamily="18" charset="0"/>
            </a:endParaRPr>
          </a:p>
        </p:txBody>
      </p:sp>
      <p:sp>
        <p:nvSpPr>
          <p:cNvPr id="16" name="TextBox 15"/>
          <p:cNvSpPr txBox="1">
            <a:spLocks noChangeArrowheads="1"/>
          </p:cNvSpPr>
          <p:nvPr/>
        </p:nvSpPr>
        <p:spPr bwMode="auto">
          <a:xfrm>
            <a:off x="500063" y="5076825"/>
            <a:ext cx="8143875" cy="923925"/>
          </a:xfrm>
          <a:prstGeom prst="rect">
            <a:avLst/>
          </a:prstGeom>
          <a:noFill/>
          <a:ln w="9525">
            <a:noFill/>
            <a:miter lim="800000"/>
            <a:headEnd/>
            <a:tailEnd/>
          </a:ln>
        </p:spPr>
        <p:txBody>
          <a:bodyPr>
            <a:spAutoFit/>
          </a:bodyPr>
          <a:lstStyle/>
          <a:p>
            <a:r>
              <a:rPr lang="ru-RU" b="1">
                <a:latin typeface="Comic Sans MS" pitchFamily="66" charset="0"/>
                <a:cs typeface="Times New Roman" pitchFamily="18" charset="0"/>
              </a:rPr>
              <a:t>• </a:t>
            </a:r>
            <a:r>
              <a:rPr lang="ru-RU">
                <a:latin typeface="Comic Sans MS" pitchFamily="66" charset="0"/>
                <a:cs typeface="Times New Roman" pitchFamily="18" charset="0"/>
              </a:rPr>
              <a:t>Профессионалу недопустимо и неуместно выходить из себя независимо от того, насколько ученики или родители теряют контроль над собой.</a:t>
            </a:r>
            <a:endParaRPr lang="ru-RU" b="1">
              <a:latin typeface="Comic Sans MS" pitchFamily="66"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down)">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down)">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down)">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down)">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down)">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5"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down)">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5"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down)">
                                      <p:cBhvr>
                                        <p:cTn id="4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0"/>
          <p:cNvSpPr txBox="1">
            <a:spLocks noChangeArrowheads="1"/>
          </p:cNvSpPr>
          <p:nvPr/>
        </p:nvSpPr>
        <p:spPr bwMode="auto">
          <a:xfrm>
            <a:off x="214313" y="976313"/>
            <a:ext cx="8286750" cy="4524375"/>
          </a:xfrm>
          <a:prstGeom prst="rect">
            <a:avLst/>
          </a:prstGeom>
          <a:noFill/>
          <a:ln w="9525">
            <a:noFill/>
            <a:miter lim="800000"/>
            <a:headEnd/>
            <a:tailEnd/>
          </a:ln>
        </p:spPr>
        <p:txBody>
          <a:bodyPr>
            <a:spAutoFit/>
          </a:bodyPr>
          <a:lstStyle/>
          <a:p>
            <a:r>
              <a:rPr lang="ru-RU" sz="2400" b="1">
                <a:solidFill>
                  <a:srgbClr val="2A0690"/>
                </a:solidFill>
                <a:latin typeface="Comic Sans MS" pitchFamily="66" charset="0"/>
                <a:cs typeface="Times New Roman" pitchFamily="18" charset="0"/>
              </a:rPr>
              <a:t>Когда мы чему-то научимся?</a:t>
            </a:r>
          </a:p>
          <a:p>
            <a:r>
              <a:rPr lang="ru-RU" sz="2400" b="1">
                <a:solidFill>
                  <a:srgbClr val="2A0690"/>
                </a:solidFill>
                <a:latin typeface="Comic Sans MS" pitchFamily="66" charset="0"/>
                <a:cs typeface="Times New Roman" pitchFamily="18" charset="0"/>
              </a:rPr>
              <a:t>Я рассержен и даю вам понять это,</a:t>
            </a:r>
          </a:p>
          <a:p>
            <a:r>
              <a:rPr lang="ru-RU" sz="2400" b="1">
                <a:solidFill>
                  <a:srgbClr val="2A0690"/>
                </a:solidFill>
                <a:latin typeface="Comic Sans MS" pitchFamily="66" charset="0"/>
                <a:cs typeface="Times New Roman" pitchFamily="18" charset="0"/>
              </a:rPr>
              <a:t>Я рассержу вас, и вы дадите понять это.</a:t>
            </a:r>
          </a:p>
          <a:p>
            <a:r>
              <a:rPr lang="ru-RU" sz="2400" b="1">
                <a:solidFill>
                  <a:srgbClr val="2A0690"/>
                </a:solidFill>
                <a:latin typeface="Comic Sans MS" pitchFamily="66" charset="0"/>
                <a:cs typeface="Times New Roman" pitchFamily="18" charset="0"/>
              </a:rPr>
              <a:t>Скоро мы будем перекладывать вину друг на друга, </a:t>
            </a:r>
          </a:p>
          <a:p>
            <a:r>
              <a:rPr lang="ru-RU" sz="2400" b="1">
                <a:solidFill>
                  <a:srgbClr val="2A0690"/>
                </a:solidFill>
                <a:latin typeface="Comic Sans MS" pitchFamily="66" charset="0"/>
                <a:cs typeface="Times New Roman" pitchFamily="18" charset="0"/>
              </a:rPr>
              <a:t>Будем спорить и покажемся смешными</a:t>
            </a:r>
          </a:p>
          <a:p>
            <a:r>
              <a:rPr lang="ru-RU" sz="2400" b="1">
                <a:solidFill>
                  <a:srgbClr val="2A0690"/>
                </a:solidFill>
                <a:latin typeface="Comic Sans MS" pitchFamily="66" charset="0"/>
                <a:cs typeface="Times New Roman" pitchFamily="18" charset="0"/>
              </a:rPr>
              <a:t>Любому, кто сможет нас услышать.</a:t>
            </a:r>
          </a:p>
          <a:p>
            <a:r>
              <a:rPr lang="ru-RU" sz="2400" b="1">
                <a:solidFill>
                  <a:srgbClr val="2A0690"/>
                </a:solidFill>
                <a:latin typeface="Comic Sans MS" pitchFamily="66" charset="0"/>
                <a:cs typeface="Times New Roman" pitchFamily="18" charset="0"/>
              </a:rPr>
              <a:t>Два человека, утративших контроль над собой, </a:t>
            </a:r>
          </a:p>
          <a:p>
            <a:r>
              <a:rPr lang="ru-RU" sz="2400" b="1">
                <a:solidFill>
                  <a:srgbClr val="2A0690"/>
                </a:solidFill>
                <a:latin typeface="Comic Sans MS" pitchFamily="66" charset="0"/>
                <a:cs typeface="Times New Roman" pitchFamily="18" charset="0"/>
              </a:rPr>
              <a:t>Отталкивающие друг друга,</a:t>
            </a:r>
          </a:p>
          <a:p>
            <a:r>
              <a:rPr lang="ru-RU" sz="2400" b="1">
                <a:solidFill>
                  <a:srgbClr val="2A0690"/>
                </a:solidFill>
                <a:latin typeface="Comic Sans MS" pitchFamily="66" charset="0"/>
                <a:cs typeface="Times New Roman" pitchFamily="18" charset="0"/>
              </a:rPr>
              <a:t>Словно магниты с одинаковыми полюсами.</a:t>
            </a:r>
          </a:p>
          <a:p>
            <a:r>
              <a:rPr lang="ru-RU" sz="2400" b="1">
                <a:solidFill>
                  <a:srgbClr val="2A0690"/>
                </a:solidFill>
                <a:latin typeface="Comic Sans MS" pitchFamily="66" charset="0"/>
                <a:cs typeface="Times New Roman" pitchFamily="18" charset="0"/>
              </a:rPr>
              <a:t>Какая ирония, что в этой игре нет победивших!</a:t>
            </a:r>
          </a:p>
          <a:p>
            <a:r>
              <a:rPr lang="ru-RU" sz="2400" b="1">
                <a:solidFill>
                  <a:srgbClr val="2A0690"/>
                </a:solidFill>
                <a:latin typeface="Comic Sans MS" pitchFamily="66" charset="0"/>
                <a:cs typeface="Times New Roman" pitchFamily="18" charset="0"/>
              </a:rPr>
              <a:t>Научимся ли мы чему-нибудь?</a:t>
            </a:r>
          </a:p>
          <a:p>
            <a:r>
              <a:rPr lang="ru-RU" sz="2400" b="1">
                <a:solidFill>
                  <a:srgbClr val="2A0690"/>
                </a:solidFill>
                <a:latin typeface="Comic Sans MS" pitchFamily="66" charset="0"/>
                <a:cs typeface="Times New Roman" pitchFamily="18" charset="0"/>
              </a:rPr>
              <a:t>Какой стыд, если нет!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3" descr="7. прим.1.jpg"/>
          <p:cNvPicPr>
            <a:picLocks noChangeAspect="1"/>
          </p:cNvPicPr>
          <p:nvPr/>
        </p:nvPicPr>
        <p:blipFill>
          <a:blip r:embed="rId3"/>
          <a:srcRect/>
          <a:stretch>
            <a:fillRect/>
          </a:stretch>
        </p:blipFill>
        <p:spPr bwMode="auto">
          <a:xfrm>
            <a:off x="571500" y="214313"/>
            <a:ext cx="3557588" cy="2466975"/>
          </a:xfrm>
          <a:prstGeom prst="rect">
            <a:avLst/>
          </a:prstGeom>
          <a:noFill/>
          <a:ln w="9525">
            <a:noFill/>
            <a:miter lim="800000"/>
            <a:headEnd/>
            <a:tailEnd/>
          </a:ln>
        </p:spPr>
      </p:pic>
      <p:pic>
        <p:nvPicPr>
          <p:cNvPr id="15363" name="Рисунок 4" descr="7. прим 2.jpg"/>
          <p:cNvPicPr>
            <a:picLocks noChangeAspect="1"/>
          </p:cNvPicPr>
          <p:nvPr/>
        </p:nvPicPr>
        <p:blipFill>
          <a:blip r:embed="rId4"/>
          <a:srcRect/>
          <a:stretch>
            <a:fillRect/>
          </a:stretch>
        </p:blipFill>
        <p:spPr bwMode="auto">
          <a:xfrm>
            <a:off x="4572000" y="214313"/>
            <a:ext cx="3810000" cy="2500312"/>
          </a:xfrm>
          <a:prstGeom prst="rect">
            <a:avLst/>
          </a:prstGeom>
          <a:noFill/>
          <a:ln w="9525">
            <a:noFill/>
            <a:miter lim="800000"/>
            <a:headEnd/>
            <a:tailEnd/>
          </a:ln>
        </p:spPr>
      </p:pic>
      <p:pic>
        <p:nvPicPr>
          <p:cNvPr id="15364" name="Рисунок 5" descr="7. прим 3.jpg"/>
          <p:cNvPicPr>
            <a:picLocks noChangeAspect="1"/>
          </p:cNvPicPr>
          <p:nvPr/>
        </p:nvPicPr>
        <p:blipFill>
          <a:blip r:embed="rId5"/>
          <a:srcRect/>
          <a:stretch>
            <a:fillRect/>
          </a:stretch>
        </p:blipFill>
        <p:spPr bwMode="auto">
          <a:xfrm>
            <a:off x="500063" y="3143250"/>
            <a:ext cx="3500437" cy="3214688"/>
          </a:xfrm>
          <a:prstGeom prst="rect">
            <a:avLst/>
          </a:prstGeom>
          <a:noFill/>
          <a:ln w="9525">
            <a:noFill/>
            <a:miter lim="800000"/>
            <a:headEnd/>
            <a:tailEnd/>
          </a:ln>
        </p:spPr>
      </p:pic>
      <p:pic>
        <p:nvPicPr>
          <p:cNvPr id="15365" name="Рисунок 6" descr="7. прим 4.jpg"/>
          <p:cNvPicPr>
            <a:picLocks noChangeAspect="1"/>
          </p:cNvPicPr>
          <p:nvPr/>
        </p:nvPicPr>
        <p:blipFill>
          <a:blip r:embed="rId6"/>
          <a:srcRect/>
          <a:stretch>
            <a:fillRect/>
          </a:stretch>
        </p:blipFill>
        <p:spPr bwMode="auto">
          <a:xfrm>
            <a:off x="4500563" y="3214688"/>
            <a:ext cx="3786187" cy="3000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down)">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checkerboard(down)">
                                      <p:cBhvr>
                                        <p:cTn id="12" dur="2000"/>
                                        <p:tgtEl>
                                          <p:spTgt spid="1536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checkerboard(down)">
                                      <p:cBhvr>
                                        <p:cTn id="17" dur="2000"/>
                                        <p:tgtEl>
                                          <p:spTgt spid="1536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nodeType="clickEffect">
                                  <p:stCondLst>
                                    <p:cond delay="0"/>
                                  </p:stCondLst>
                                  <p:childTnLst>
                                    <p:set>
                                      <p:cBhvr>
                                        <p:cTn id="21" dur="1" fill="hold">
                                          <p:stCondLst>
                                            <p:cond delay="0"/>
                                          </p:stCondLst>
                                        </p:cTn>
                                        <p:tgtEl>
                                          <p:spTgt spid="15365"/>
                                        </p:tgtEl>
                                        <p:attrNameLst>
                                          <p:attrName>style.visibility</p:attrName>
                                        </p:attrNameLst>
                                      </p:cBhvr>
                                      <p:to>
                                        <p:strVal val="visible"/>
                                      </p:to>
                                    </p:set>
                                    <p:animEffect transition="in" filter="checkerboard(down)">
                                      <p:cBhvr>
                                        <p:cTn id="22"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214313" y="1089025"/>
            <a:ext cx="8286750" cy="2554288"/>
          </a:xfrm>
          <a:prstGeom prst="rect">
            <a:avLst/>
          </a:prstGeom>
          <a:noFill/>
          <a:ln w="9525">
            <a:noFill/>
            <a:miter lim="800000"/>
            <a:headEnd/>
            <a:tailEnd/>
          </a:ln>
        </p:spPr>
        <p:txBody>
          <a:bodyPr>
            <a:spAutoFit/>
          </a:bodyPr>
          <a:lstStyle/>
          <a:p>
            <a:r>
              <a:rPr lang="ru-RU" sz="3200" b="1" dirty="0">
                <a:solidFill>
                  <a:srgbClr val="2A0690"/>
                </a:solidFill>
                <a:latin typeface="Comic Sans MS" pitchFamily="66" charset="0"/>
                <a:cs typeface="Times New Roman" pitchFamily="18" charset="0"/>
              </a:rPr>
              <a:t>А сейчас предлагаю вам в группах самим разыграть сценарии различных ситуаций. Вам необходимо показать эффективный и неэффективный способы поведения в этих ситуациях.</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1514</TotalTime>
  <Words>1815</Words>
  <Application>Microsoft Office PowerPoint</Application>
  <PresentationFormat>Экран (4:3)</PresentationFormat>
  <Paragraphs>166</Paragraphs>
  <Slides>33</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Эркер</vt:lpstr>
      <vt:lpstr>Формула решения школьных конфликтов.</vt:lpstr>
      <vt:lpstr>Слайд 2</vt:lpstr>
      <vt:lpstr>Слайд 3</vt:lpstr>
      <vt:lpstr>Слайд 4</vt:lpstr>
      <vt:lpstr>Слайд 5</vt:lpstr>
      <vt:lpstr>Слайд 6</vt:lpstr>
      <vt:lpstr>Слайд 7</vt:lpstr>
      <vt:lpstr>Слайд 8</vt:lpstr>
      <vt:lpstr>Слайд 9</vt:lpstr>
      <vt:lpstr>Слайд 10</vt:lpstr>
      <vt:lpstr>СПАСИБО ЗА ВНИМАНИЕ.</vt:lpstr>
      <vt:lpstr>Текст к слайдам</vt:lpstr>
      <vt:lpstr>Текст к слайдам</vt:lpstr>
      <vt:lpstr>Текст к слайдам</vt:lpstr>
      <vt:lpstr>Текст к слайдам</vt:lpstr>
      <vt:lpstr>Текст к слайдам</vt:lpstr>
      <vt:lpstr>Текст к слайдам</vt:lpstr>
      <vt:lpstr>Текст к слайдам</vt:lpstr>
      <vt:lpstr>Текст к слайдам</vt:lpstr>
      <vt:lpstr>Текст к слайдам</vt:lpstr>
      <vt:lpstr>Текст к слайдам</vt:lpstr>
      <vt:lpstr>Текст к слайдам</vt:lpstr>
      <vt:lpstr>Текст к слайдам</vt:lpstr>
      <vt:lpstr>Текст к слайдам</vt:lpstr>
      <vt:lpstr>Текст к слайдам</vt:lpstr>
      <vt:lpstr>Текст к слайдам</vt:lpstr>
      <vt:lpstr>Текст к слайдам</vt:lpstr>
      <vt:lpstr>Текст к слайдам</vt:lpstr>
      <vt:lpstr>Текст к слайдам</vt:lpstr>
      <vt:lpstr>Текст к слайдам</vt:lpstr>
      <vt:lpstr>Упражнение «золотистый песок».</vt:lpstr>
      <vt:lpstr>Упражнение «золотистый песок».</vt:lpstr>
      <vt:lpstr>Упражнение «золотистый песок».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Инклюзивное образование как приоритетное направление образования детей с ограниченными возможностями здоровья.</dc:title>
  <dc:creator>Админ</dc:creator>
  <cp:lastModifiedBy>Анастасия</cp:lastModifiedBy>
  <cp:revision>126</cp:revision>
  <dcterms:created xsi:type="dcterms:W3CDTF">2012-03-22T16:22:58Z</dcterms:created>
  <dcterms:modified xsi:type="dcterms:W3CDTF">2019-03-10T15:15:29Z</dcterms:modified>
</cp:coreProperties>
</file>