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829" r:id="rId2"/>
  </p:sldMasterIdLst>
  <p:notesMasterIdLst>
    <p:notesMasterId r:id="rId20"/>
  </p:notesMasterIdLst>
  <p:sldIdLst>
    <p:sldId id="318" r:id="rId3"/>
    <p:sldId id="369" r:id="rId4"/>
    <p:sldId id="395" r:id="rId5"/>
    <p:sldId id="374" r:id="rId6"/>
    <p:sldId id="396" r:id="rId7"/>
    <p:sldId id="389" r:id="rId8"/>
    <p:sldId id="390" r:id="rId9"/>
    <p:sldId id="340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384" r:id="rId19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579"/>
    <a:srgbClr val="660033"/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9" autoAdjust="0"/>
    <p:restoredTop sz="94660"/>
  </p:normalViewPr>
  <p:slideViewPr>
    <p:cSldViewPr>
      <p:cViewPr>
        <p:scale>
          <a:sx n="109" d="100"/>
          <a:sy n="109" d="100"/>
        </p:scale>
        <p:origin x="-456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A383E-0BFF-4C57-92A0-1BBD4902D89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E3BC8-6F9A-4BDC-B657-5DE4E3545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3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40D99-491A-4AED-B8B6-FB40BA57E9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61270-435C-42C0-827B-E9AE519071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5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D7EC-6AA5-48FC-964B-5773DAB921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9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40D99-491A-4AED-B8B6-FB40BA57E9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2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AF3A6-3D09-45EB-8CEA-783A700751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32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68F1-71E9-449F-ABA6-66AE1235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8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6B29-DA17-4CDE-96D4-F31C21BB73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0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720D2-3FC7-4135-81E2-C52B2572FC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43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9815-E2B1-46EB-A9CC-BF1DA1319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35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73655-6176-4A24-A72D-B9EB2B4EE0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2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59E92-9B8C-4BFB-93B9-37B6883A85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4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AF3A6-3D09-45EB-8CEA-783A700751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26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76A2-225C-4B17-B4BF-0DECD2BFB7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14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61270-435C-42C0-827B-E9AE519071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D7EC-6AA5-48FC-964B-5773DAB921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9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68F1-71E9-449F-ABA6-66AE1235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1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6B29-DA17-4CDE-96D4-F31C21BB73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9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720D2-3FC7-4135-81E2-C52B2572FC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1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9815-E2B1-46EB-A9CC-BF1DA1319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6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73655-6176-4A24-A72D-B9EB2B4EE0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9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59E92-9B8C-4BFB-93B9-37B6883A85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5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76A2-225C-4B17-B4BF-0DECD2BFB7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0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9999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EA1FD-98F9-45B2-A218-77DBA0C9F1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1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9999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EA1FD-98F9-45B2-A218-77DBA0C9F1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4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395536"/>
            <a:ext cx="8383587" cy="792088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ОУ «»Заволжская СОШ им. П. П. Смирнова»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Тверская область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«Обеспечение преемственности дошкольного и начального общего образования в соответствии с ФГОС»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28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ru-RU" sz="28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выполнила Зотова Е.М.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Февраль 2017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9265"/>
            <a:ext cx="2525143" cy="189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4" y="2492896"/>
            <a:ext cx="2322834" cy="1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387519"/>
            <a:ext cx="1080121" cy="5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75765"/>
            <a:ext cx="17986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осуществления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преемственности.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родителями.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39164"/>
            <a:ext cx="4244280" cy="4787000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Консультации по результатам диагностик готовности к школьному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обучению. </a:t>
            </a:r>
          </a:p>
          <a:p>
            <a:pPr eaLnBrk="1" hangingPunct="1">
              <a:buClr>
                <a:srgbClr val="006699"/>
              </a:buClr>
            </a:pPr>
            <a:endParaRPr lang="ru-RU" sz="24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1" hangingPunct="1">
              <a:buClr>
                <a:srgbClr val="006699"/>
              </a:buClr>
              <a:buNone/>
            </a:pPr>
            <a:endParaRPr lang="ru-RU" sz="24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Анкетирование родителей «Ваш ребёнок скоро станет школьником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30634" y="1339163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Родительские собрания в подготовительных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группах детского сада с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приглашением учителей начальных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классов.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356992"/>
            <a:ext cx="4258816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осуществления преемственности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педагогами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Обсуждение результатов диагностики адаптации первоклассников.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Взаимопосещение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занятий учителями начальных классов в детском саду и воспитателями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подготовительной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группы в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школе.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Проведение диагностик по определению готовности детей к школе. 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1"/>
            <a:ext cx="2880320" cy="253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2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Формы осуществления преемственности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316288" cy="48245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Подготовка дошкольников к новой социальной    роли, адаптация к изменяющейся социальной ситуации. 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образовательной среды направленной на развитие и коррекцию познавательных и коммуникативных способностей, универсальных предпосылок 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учебной деятельности. Выравнивание стартовых возможностей.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924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4" y="2348880"/>
            <a:ext cx="30395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4" y="3501008"/>
            <a:ext cx="2610042" cy="195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9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Школа будущего первоклассника»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Содержание программы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ea typeface="+mj-ea"/>
                <a:cs typeface="Arial"/>
              </a:rPr>
              <a:t>  1</a:t>
            </a:r>
            <a:r>
              <a:rPr lang="ru-RU" sz="2800" b="1" dirty="0">
                <a:solidFill>
                  <a:srgbClr val="002060"/>
                </a:solidFill>
                <a:ea typeface="+mj-ea"/>
                <a:cs typeface="Arial"/>
              </a:rPr>
              <a:t>. Раздел «Обучение грамоте. Развитие речи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Arial"/>
              </a:rPr>
              <a:t>»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ea typeface="+mj-ea"/>
                <a:cs typeface="Arial"/>
              </a:rPr>
              <a:t>  2</a:t>
            </a:r>
            <a:r>
              <a:rPr lang="ru-RU" sz="2800" b="1" dirty="0">
                <a:solidFill>
                  <a:srgbClr val="002060"/>
                </a:solidFill>
                <a:ea typeface="+mj-ea"/>
                <a:cs typeface="Arial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Arial"/>
              </a:rPr>
              <a:t>Раздел </a:t>
            </a:r>
            <a:r>
              <a:rPr lang="ru-RU" sz="2800" b="1" dirty="0">
                <a:solidFill>
                  <a:srgbClr val="002060"/>
                </a:solidFill>
                <a:ea typeface="+mj-ea"/>
                <a:cs typeface="Arial"/>
              </a:rPr>
              <a:t>«Формирование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Arial"/>
              </a:rPr>
              <a:t>первичных </a:t>
            </a:r>
            <a:r>
              <a:rPr lang="ru-RU" sz="2800" b="1" dirty="0">
                <a:solidFill>
                  <a:srgbClr val="002060"/>
                </a:solidFill>
                <a:ea typeface="+mj-ea"/>
                <a:cs typeface="Arial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Arial"/>
              </a:rPr>
              <a:t>      математических   представлений»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Arial"/>
              </a:rPr>
              <a:t>3. </a:t>
            </a:r>
            <a:r>
              <a:rPr lang="ru-RU" sz="2800" b="1" dirty="0">
                <a:solidFill>
                  <a:srgbClr val="002060"/>
                </a:solidFill>
                <a:ea typeface="+mj-ea"/>
                <a:cs typeface="Arial"/>
              </a:rPr>
              <a:t>Раздел «Окружающий мир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Arial"/>
              </a:rPr>
              <a:t>»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ea typeface="+mj-ea"/>
                <a:cs typeface="Arial"/>
              </a:rPr>
              <a:t>  4</a:t>
            </a:r>
            <a:r>
              <a:rPr lang="ru-RU" sz="2800" b="1" dirty="0">
                <a:solidFill>
                  <a:srgbClr val="002060"/>
                </a:solidFill>
                <a:ea typeface="+mj-ea"/>
                <a:cs typeface="Arial"/>
              </a:rPr>
              <a:t>. Раздел «Развитие мелкой моторики»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Результаты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Диагностика уровня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готовности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обучению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школе.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Диагностика уровня адаптации к школьной жизни.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Диагностика уровня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школьной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мотивации. </a:t>
            </a:r>
            <a:endParaRPr lang="ru-RU" sz="2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15741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1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Преемственная связь программ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ФГОС результаты освоения программы дошкольного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начального образования находятся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преемственной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связи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подразделяются в свою очередь на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Лариса\Мои документы\Загрузки\8221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3501008"/>
            <a:ext cx="2520280" cy="27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1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920880" cy="278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Создавая преемственные связи, соединяющие воспитание и обучение детей детского сада и начальной школы в целостный педагогический процесс необходимо строить его на </a:t>
            </a:r>
            <a:r>
              <a:rPr lang="ru-RU" sz="22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единой</a:t>
            </a:r>
            <a:r>
              <a:rPr lang="ru-RU" sz="22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организационной, </a:t>
            </a:r>
            <a:endParaRPr lang="ru-RU" sz="2200" b="1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методической</a:t>
            </a:r>
            <a:r>
              <a:rPr lang="ru-RU" sz="22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200" b="1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психодиагностической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 коррекционно-развивающей основе</a:t>
            </a:r>
            <a:r>
              <a:rPr lang="ru-RU" sz="22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7444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6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84784"/>
            <a:ext cx="7776864" cy="2952328"/>
          </a:xfrm>
          <a:prstGeom prst="rect">
            <a:avLst/>
          </a:prstGeom>
          <a:noFill/>
        </p:spPr>
        <p:txBody>
          <a:bodyPr>
            <a:prstTxWarp prst="textDeflateBottom">
              <a:avLst>
                <a:gd name="adj" fmla="val 70266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ln w="31550" cmpd="sng">
                  <a:gradFill>
                    <a:gsLst>
                      <a:gs pos="70000">
                        <a:srgbClr val="B90000">
                          <a:shade val="50000"/>
                          <a:satMod val="190000"/>
                        </a:srgbClr>
                      </a:gs>
                      <a:gs pos="0">
                        <a:srgbClr val="B90000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B90000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宋体" pitchFamily="2" charset="-122"/>
                <a:cs typeface="Arial"/>
              </a:rPr>
              <a:t> Благодарю за сотрудничество!</a:t>
            </a:r>
            <a:endParaRPr lang="ru-RU" sz="3200" kern="0" dirty="0">
              <a:solidFill>
                <a:sysClr val="windowText" lastClr="000000"/>
              </a:solidFill>
              <a:ea typeface="宋体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2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 новый подход к осуществлению преемственности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Новые взгляды на воспитание, обучение и развитие детей требует нового подхода к осуществлению преемственности детского сада и школы, построении </a:t>
            </a:r>
            <a:r>
              <a:rPr lang="ru-RU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новой модели выпускника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позволит обеспечить непрерывность образовательного процесса.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1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Сознание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формируется в деятельности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детей к школе - задача комплексная, многогранная и охватывает все сферы жизни ребенка.</a:t>
            </a:r>
            <a:endParaRPr lang="ru-RU" sz="22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знаний само по себе не определяет успешность обучения, гораздо важнее, чтобы ребенок умел самостоятельно их добывать и применять.</a:t>
            </a:r>
            <a:endParaRPr lang="ru-RU" sz="22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этом заключается </a:t>
            </a:r>
            <a:r>
              <a:rPr lang="ru-RU" sz="2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r>
              <a:rPr lang="ru-RU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который лежит в основе государственных образовательных стандартов. Через действие начинается понимание.</a:t>
            </a:r>
            <a:endParaRPr lang="ru-RU" sz="22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9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– требования Стандарта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200" kern="1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Стандарта к результатам освоения основной образовательной программы представлены в виде </a:t>
            </a:r>
            <a:r>
              <a:rPr lang="ru-RU" sz="2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целевых ориентиров дошкольного </a:t>
            </a:r>
            <a:r>
              <a:rPr lang="ru-RU" sz="22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200" i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200" kern="12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Целевые ориентиры дошкольного образования представляют </a:t>
            </a:r>
            <a:r>
              <a:rPr lang="ru-RU" sz="2200" kern="1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2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и психологические характеристики возможных достижений ребёнка </a:t>
            </a:r>
            <a:r>
              <a:rPr lang="ru-RU" sz="2200" kern="1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этапе завершения уровня дошкольного образования</a:t>
            </a:r>
            <a:r>
              <a:rPr lang="ru-RU" sz="2200" kern="12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200" kern="1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lang="ru-RU" sz="2200" kern="12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Стандарта </a:t>
            </a:r>
            <a:r>
              <a:rPr lang="ru-RU" sz="2200" kern="1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выступают </a:t>
            </a:r>
            <a:r>
              <a:rPr lang="ru-RU" sz="2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основаниями преемственности</a:t>
            </a:r>
            <a:r>
              <a:rPr lang="ru-RU" sz="2200" b="1" kern="1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kern="1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и начального общего образования.</a:t>
            </a:r>
            <a:endParaRPr lang="ru-RU" sz="2200" kern="12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4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психологические характеристики личности ребёнка на этапе завершения дошкольного </a:t>
            </a:r>
            <a:r>
              <a:rPr lang="ru-RU" sz="2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по ФГОС: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проявляет инициативность и самостоятельность в разных видах деятельности.</a:t>
            </a:r>
            <a:endParaRPr lang="ru-RU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достоинства. Активно взаимодействует со сверстниками и взрослыми.</a:t>
            </a:r>
            <a:endParaRPr lang="ru-RU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обладает развитым воображением, фантазией, творчеством и т.д.</a:t>
            </a:r>
            <a:endParaRPr lang="ru-RU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 развита крупная и мелкая моторика.</a:t>
            </a:r>
            <a:endParaRPr lang="ru-RU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способен к волевым усилиям в разных видах деятельности, может следовать социальным нормам.</a:t>
            </a:r>
            <a:endParaRPr lang="ru-RU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любознательность, склонен наблюдать, экспериментировать, способен к принятию собственных решений, опираясь на свои знания и умения в различных сферах </a:t>
            </a: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r>
              <a:rPr lang="ru-RU" sz="2000" b="1" kern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1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9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632848" cy="324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Стратегическая идея взаимодействия:</a:t>
            </a:r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 уровень развития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цель</a:t>
            </a: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взаимодействия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единой линии общего развития ребенка, т.е. духовного, психического и физического на этапах дошкольного и школьного детства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Проблема преемственности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1" y="692696"/>
            <a:ext cx="4191000" cy="590465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ребенка-дошкольника в школьную образовательную среду – это переход его в иное культурное пространство, в другую возрастную категорию и социальную ситуацию развития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0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преемственности может быть успешно решена при тесном взаимодействии детского сада и школы.</a:t>
            </a:r>
            <a:endParaRPr lang="ru-RU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54166" cy="47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5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260648"/>
            <a:ext cx="7958211" cy="648146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Педагогические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коллективы МОУ «Заволжская СОШ им. П.П. Смирнова» и МДОУ «Колосок» совместно работают над тем, чтобы развить у дошкольника готовность к восприятию нового образа жизни, нового режима, развить эмоционально-волевые и интеллектуальные способности, которые дадут ему возможность овладеть широкой познавательной программой.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Преемственность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indent="914400"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Детский сад                                Школа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marL="0" indent="180975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			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2155317" y="4365104"/>
            <a:ext cx="1080120" cy="8641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5724128" y="4365104"/>
            <a:ext cx="936104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 rot="16200000" flipH="1">
            <a:off x="4675235" y="4261869"/>
            <a:ext cx="45719" cy="2700461"/>
          </a:xfrm>
          <a:prstGeom prst="upDownArrow">
            <a:avLst>
              <a:gd name="adj1" fmla="val 50000"/>
              <a:gd name="adj2" fmla="val 84667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осуществления преемственности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23081" y="692696"/>
            <a:ext cx="4038600" cy="488600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ea typeface="+mj-ea"/>
                <a:cs typeface="Times New Roman" pitchFamily="18" charset="0"/>
              </a:rPr>
              <a:t>детей старшего дошкольного возраста организуются </a:t>
            </a:r>
            <a:r>
              <a:rPr lang="ru-RU" sz="2000" b="1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+mj-ea"/>
                <a:cs typeface="Times New Roman" pitchFamily="18" charset="0"/>
              </a:rPr>
              <a:t>экскурсии по </a:t>
            </a:r>
            <a:r>
              <a:rPr lang="ru-RU" sz="2000" b="1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>школе, совместные праздники.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1266" name="Picture 2" descr="D:\Camera\20161117_160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713230" cy="39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D:\Camera\20161123_171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7915"/>
            <a:ext cx="2929254" cy="39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Camera\20161123_1627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21105"/>
            <a:ext cx="2713230" cy="36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вектор</Template>
  <TotalTime>1823</TotalTime>
  <Words>511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1_Оформление по умолчанию</vt:lpstr>
      <vt:lpstr>      МОУ «»Заволжская СОШ им. П. П. Смирнова» Тверская область  «Обеспечение преемственности дошкольного и начального общего образования в соответствии с ФГОС»                                                                                                                                             Презентацию выполнила Зотова Е.М. Февраль 2017  </vt:lpstr>
      <vt:lpstr>Необходим новый подход к осуществлению преемственности</vt:lpstr>
      <vt:lpstr>Сознание формируется в деятельности</vt:lpstr>
      <vt:lpstr>Целевые ориентиры дошкольного образования – требования Стандарта</vt:lpstr>
      <vt:lpstr>Социальные и психологические характеристики личности ребёнка на этапе завершения дошкольного образования по ФГОС:</vt:lpstr>
      <vt:lpstr>Презентация PowerPoint</vt:lpstr>
      <vt:lpstr> Проблема преемственности </vt:lpstr>
      <vt:lpstr>Презентация PowerPoint</vt:lpstr>
      <vt:lpstr>Формы осуществления преемственности</vt:lpstr>
      <vt:lpstr>Формы осуществления преемственности. Работа с родителями.</vt:lpstr>
      <vt:lpstr>Формы осуществления преемственности. Работа с педагогами</vt:lpstr>
      <vt:lpstr>Формы осуществления преемственности</vt:lpstr>
      <vt:lpstr>« Школа будущего первоклассника»</vt:lpstr>
      <vt:lpstr>Результаты</vt:lpstr>
      <vt:lpstr>Преемственная связь программ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«Обеспечение преемственности дошкольного и начального общего образования в соответствии с ФГОС»</dc:title>
  <dc:creator>ScoRpi</dc:creator>
  <cp:lastModifiedBy>Microsoft</cp:lastModifiedBy>
  <cp:revision>220</cp:revision>
  <cp:lastPrinted>2017-02-15T21:20:16Z</cp:lastPrinted>
  <dcterms:created xsi:type="dcterms:W3CDTF">2013-09-22T13:50:21Z</dcterms:created>
  <dcterms:modified xsi:type="dcterms:W3CDTF">2017-02-15T21:28:12Z</dcterms:modified>
</cp:coreProperties>
</file>