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0" r:id="rId3"/>
    <p:sldId id="256" r:id="rId4"/>
    <p:sldId id="257" r:id="rId5"/>
    <p:sldId id="261" r:id="rId6"/>
    <p:sldId id="268" r:id="rId7"/>
    <p:sldId id="270" r:id="rId8"/>
    <p:sldId id="263" r:id="rId9"/>
    <p:sldId id="264" r:id="rId10"/>
    <p:sldId id="265" r:id="rId11"/>
    <p:sldId id="281" r:id="rId12"/>
    <p:sldId id="272" r:id="rId13"/>
    <p:sldId id="266" r:id="rId14"/>
    <p:sldId id="273" r:id="rId15"/>
    <p:sldId id="275" r:id="rId16"/>
    <p:sldId id="271" r:id="rId17"/>
    <p:sldId id="286" r:id="rId18"/>
    <p:sldId id="284" r:id="rId19"/>
    <p:sldId id="282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AED3D3-5D0F-4788-AB1B-34175E5282ED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644C97-CA77-42F0-B2F3-CD68F5459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FD0E0B-728F-49EC-B221-119C028CA3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6133B-955B-468F-8A65-96567BA80DE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3839-C80A-47B1-82E4-3B11C6402FEE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DE8D-3A52-4396-B7E1-1A69C059B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3DE5-C281-412C-B525-30E724DF0D3A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873A-FF89-4101-BEF9-7F8DF5976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F28B-E940-45D8-87BF-8FBDBCE402F2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FA74-1F0E-4E62-8072-5509FA09C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0A8488-53F1-4FDD-8466-493EFCF9D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883A07-4CB8-46AD-A94C-36ADEC0DE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94F691-1E92-4C3F-B615-297CD2070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582616-BD2E-41FC-A060-B250F41A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1900B-1C55-4CE4-AF9A-67A1C6665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F5FA61-9260-4FE1-8F4D-003AE9FB1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EEA620-F248-422B-AA72-B03E0DF70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973C37-D8FC-4304-B3C0-A177B5C8C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DA28-930D-41EE-A63B-9E2BCC93B13F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FF21-69E9-4076-AFB5-EF5759A25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931297-CE79-4102-8F39-F8A564EC1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BBFFF9-9838-4FBD-923C-A6B948CA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B59A56-29D2-4056-950C-11797CC8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810A6-C49B-4B47-95D4-965190EB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A7E6-7837-4AD8-A695-446BEDDCE296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B2D7-4768-4848-9719-5B78D0EA2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6367-4078-4C0F-A4E6-B9AD6DC83366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CB35-C40B-4A08-A58E-7FB5DD7D8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986-2B48-4AB8-A4A0-58685190AE7A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BDF6-5A1C-4D6B-9931-C76ED1CE5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FFDC-3EA8-4467-A917-9838019A8F64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F366-1087-491E-BA6B-36B1A369B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6F85-95B6-4A74-A594-814840A62560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12B5-CED3-4AB7-8503-7FBED15EAF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9760-1DD8-4760-A48A-687C80B03A46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C27E-A986-4D02-A4CA-69836EFC5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D463-7E52-4F64-BFC4-0EE51AEDF997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CDCA-C8C4-4FEE-B94A-C58A8D3E9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368AB6-ED22-4C2C-9440-548ADAFE96DE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F115D-6754-4A7A-BB81-48F79294C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632551-3D37-4E43-AD1E-DBB1EA0D6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6.png"/><Relationship Id="rId4" Type="http://schemas.openxmlformats.org/officeDocument/2006/relationships/image" Target="../media/image18.gif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404813"/>
            <a:ext cx="5400675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урока: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7448872" cy="2232248"/>
          </a:xfrm>
        </p:spPr>
        <p:txBody>
          <a:bodyPr rtlCol="0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«Мыслю, следовательно существую»</a:t>
            </a:r>
            <a:r>
              <a:rPr lang="ru-RU" sz="4300" b="1" i="1" dirty="0" smtClean="0">
                <a:solidFill>
                  <a:srgbClr val="444444"/>
                </a:solidFill>
                <a:latin typeface="Open Sans"/>
              </a:rPr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Рене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Декарт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6429419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Задачи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Дать определение координатной плоскости;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Научиться строить координатную плоскость;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Научиться определять координаты точек;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Строить точки на координатной плоскости по заданным координатам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F7768-E284-4502-9AEB-09AEDD9187BB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3362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7286625" y="228600"/>
            <a:ext cx="0" cy="6811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6" name="Line 21"/>
          <p:cNvSpPr>
            <a:spLocks noChangeShapeType="1"/>
          </p:cNvSpPr>
          <p:nvPr/>
        </p:nvSpPr>
        <p:spPr bwMode="auto">
          <a:xfrm>
            <a:off x="468313" y="2060575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8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59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60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40004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0005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0006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0007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0008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0009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0010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0011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0012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0013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0014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8313" y="3357563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39984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5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6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7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8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9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0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1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39980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39981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39982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39983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39976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977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978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979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43432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Y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143462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X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39968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Овал 77"/>
          <p:cNvSpPr/>
          <p:nvPr/>
        </p:nvSpPr>
        <p:spPr>
          <a:xfrm flipH="1">
            <a:off x="7239000" y="3330575"/>
            <a:ext cx="155575" cy="141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145338" y="28908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80" name="Text Box 101"/>
          <p:cNvSpPr txBox="1">
            <a:spLocks noChangeArrowheads="1"/>
          </p:cNvSpPr>
          <p:nvPr/>
        </p:nvSpPr>
        <p:spPr bwMode="auto">
          <a:xfrm>
            <a:off x="4572000" y="2819400"/>
            <a:ext cx="533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81" name="Выноска 1 80"/>
          <p:cNvSpPr/>
          <p:nvPr/>
        </p:nvSpPr>
        <p:spPr>
          <a:xfrm>
            <a:off x="6286500" y="2143125"/>
            <a:ext cx="1643063" cy="612775"/>
          </a:xfrm>
          <a:prstGeom prst="borderCallout1">
            <a:avLst>
              <a:gd name="adj1" fmla="val 52256"/>
              <a:gd name="adj2" fmla="val -170"/>
              <a:gd name="adj3" fmla="val 209972"/>
              <a:gd name="adj4" fmla="val -1053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</a:rPr>
              <a:t>начало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</a:rPr>
              <a:t>координат</a:t>
            </a:r>
          </a:p>
        </p:txBody>
      </p:sp>
      <p:sp>
        <p:nvSpPr>
          <p:cNvPr id="82" name="Text Box 60"/>
          <p:cNvSpPr txBox="1">
            <a:spLocks noChangeArrowheads="1"/>
          </p:cNvSpPr>
          <p:nvPr/>
        </p:nvSpPr>
        <p:spPr bwMode="auto">
          <a:xfrm>
            <a:off x="214313" y="3048000"/>
            <a:ext cx="146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</a:rPr>
              <a:t>ось абсцисс</a:t>
            </a:r>
          </a:p>
        </p:txBody>
      </p:sp>
      <p:sp>
        <p:nvSpPr>
          <p:cNvPr id="84" name="Text Box 61"/>
          <p:cNvSpPr txBox="1">
            <a:spLocks noChangeArrowheads="1"/>
          </p:cNvSpPr>
          <p:nvPr/>
        </p:nvSpPr>
        <p:spPr bwMode="auto">
          <a:xfrm>
            <a:off x="4572000" y="64912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</a:rPr>
              <a:t>ось ординат</a:t>
            </a:r>
          </a:p>
        </p:txBody>
      </p:sp>
      <p:sp>
        <p:nvSpPr>
          <p:cNvPr id="86" name="Text Box 92"/>
          <p:cNvSpPr txBox="1">
            <a:spLocks noChangeArrowheads="1"/>
          </p:cNvSpPr>
          <p:nvPr/>
        </p:nvSpPr>
        <p:spPr bwMode="auto">
          <a:xfrm>
            <a:off x="457200" y="1447800"/>
            <a:ext cx="406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ПРЯМОУГОЛЬНАЯ (ДЕКАРТОВА)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СИСТЕМА КООРДИНАТ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0086 -0.19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7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0086 -0.189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3" grpId="0" animBg="1"/>
      <p:bldP spid="143432" grpId="0" animBg="1"/>
      <p:bldP spid="143462" grpId="0"/>
      <p:bldP spid="78" grpId="0" animBg="1"/>
      <p:bldP spid="79" grpId="0"/>
      <p:bldP spid="80" grpId="0"/>
      <p:bldP spid="81" grpId="0" animBg="1"/>
      <p:bldP spid="82" grpId="0"/>
      <p:bldP spid="84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642942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Координатная плоскость – плоскость, на которой выбрана система координат.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85"/>
          <p:cNvCxnSpPr/>
          <p:nvPr/>
        </p:nvCxnSpPr>
        <p:spPr>
          <a:xfrm rot="10800000">
            <a:off x="4286250" y="2071688"/>
            <a:ext cx="3228975" cy="142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6273800" y="2808288"/>
            <a:ext cx="20716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821F0-4324-4933-8B34-9D4FD0A3882F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6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7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10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2011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42060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61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62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2063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2064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2065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2066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2067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2068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2069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2070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42012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42013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42040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1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2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3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4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5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6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7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14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42036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42037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2038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2039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42015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42032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33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2034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2035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42016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Y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2017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X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728662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286625" y="164306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500938" y="164306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(4;2)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5400000">
            <a:off x="1822450" y="3821113"/>
            <a:ext cx="1357313" cy="1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2268538" y="4149725"/>
            <a:ext cx="26431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486025" y="4130675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700338" y="413067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(-3;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1)</a:t>
            </a:r>
          </a:p>
        </p:txBody>
      </p:sp>
      <p:sp>
        <p:nvSpPr>
          <p:cNvPr id="105" name="Выноска 1 104"/>
          <p:cNvSpPr/>
          <p:nvPr/>
        </p:nvSpPr>
        <p:spPr>
          <a:xfrm>
            <a:off x="1428750" y="5286375"/>
            <a:ext cx="1285875" cy="612775"/>
          </a:xfrm>
          <a:prstGeom prst="borderCallout1">
            <a:avLst>
              <a:gd name="adj1" fmla="val -4349"/>
              <a:gd name="adj2" fmla="val 47540"/>
              <a:gd name="adj3" fmla="val -141587"/>
              <a:gd name="adj4" fmla="val 125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абсцисса</a:t>
            </a:r>
          </a:p>
        </p:txBody>
      </p:sp>
      <p:sp>
        <p:nvSpPr>
          <p:cNvPr id="107" name="Выноска 1 106"/>
          <p:cNvSpPr/>
          <p:nvPr/>
        </p:nvSpPr>
        <p:spPr>
          <a:xfrm>
            <a:off x="3143250" y="5286375"/>
            <a:ext cx="1428750" cy="612775"/>
          </a:xfrm>
          <a:prstGeom prst="borderCallout1">
            <a:avLst>
              <a:gd name="adj1" fmla="val 982"/>
              <a:gd name="adj2" fmla="val 47619"/>
              <a:gd name="adj3" fmla="val -143364"/>
              <a:gd name="adj4" fmla="val 152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ордината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143750" y="3857625"/>
            <a:ext cx="67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Х=4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429000" y="1857375"/>
            <a:ext cx="67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У=2</a:t>
            </a:r>
          </a:p>
        </p:txBody>
      </p:sp>
      <p:sp>
        <p:nvSpPr>
          <p:cNvPr id="97" name="Овал 96"/>
          <p:cNvSpPr/>
          <p:nvPr/>
        </p:nvSpPr>
        <p:spPr>
          <a:xfrm>
            <a:off x="2500313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030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5" grpId="0"/>
      <p:bldP spid="96" grpId="0"/>
      <p:bldP spid="102" grpId="0"/>
      <p:bldP spid="103" grpId="0"/>
      <p:bldP spid="105" grpId="0" animBg="1"/>
      <p:bldP spid="107" grpId="0" animBg="1"/>
      <p:bldP spid="108" grpId="0"/>
      <p:bldP spid="109" grpId="0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FE968-A896-4263-810D-9BBA7AFEBCA4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0" y="3357563"/>
            <a:ext cx="914400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6436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33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43088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3089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3090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091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3092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3093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3094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3095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3096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3097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3098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43034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43035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43068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9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0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1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2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3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4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5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36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43064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43065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3066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3067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43037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43060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3061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062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3063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43038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Y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3039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X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85787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1763713" y="126841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7286625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4500563" y="47148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2500313" y="47148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1071563" y="3357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046" name="TextBox 91"/>
          <p:cNvSpPr txBox="1">
            <a:spLocks noChangeArrowheads="1"/>
          </p:cNvSpPr>
          <p:nvPr/>
        </p:nvSpPr>
        <p:spPr bwMode="auto">
          <a:xfrm>
            <a:off x="5929313" y="17859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43047" name="TextBox 92"/>
          <p:cNvSpPr txBox="1">
            <a:spLocks noChangeArrowheads="1"/>
          </p:cNvSpPr>
          <p:nvPr/>
        </p:nvSpPr>
        <p:spPr bwMode="auto">
          <a:xfrm>
            <a:off x="1857375" y="12144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43048" name="TextBox 93"/>
          <p:cNvSpPr txBox="1">
            <a:spLocks noChangeArrowheads="1"/>
          </p:cNvSpPr>
          <p:nvPr/>
        </p:nvSpPr>
        <p:spPr bwMode="auto">
          <a:xfrm>
            <a:off x="928688" y="3000375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E46C0A"/>
                </a:solidFill>
                <a:latin typeface="Tahoma" pitchFamily="34" charset="0"/>
              </a:rPr>
              <a:t>С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71750" y="4572000"/>
            <a:ext cx="358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50" name="TextBox 100"/>
          <p:cNvSpPr txBox="1">
            <a:spLocks noChangeArrowheads="1"/>
          </p:cNvSpPr>
          <p:nvPr/>
        </p:nvSpPr>
        <p:spPr bwMode="auto">
          <a:xfrm>
            <a:off x="4643438" y="45720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43051" name="TextBox 103"/>
          <p:cNvSpPr txBox="1">
            <a:spLocks noChangeArrowheads="1"/>
          </p:cNvSpPr>
          <p:nvPr/>
        </p:nvSpPr>
        <p:spPr bwMode="auto">
          <a:xfrm>
            <a:off x="7358063" y="392906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FF"/>
                </a:solidFill>
                <a:latin typeface="Tahoma" pitchFamily="34" charset="0"/>
              </a:rPr>
              <a:t>F</a:t>
            </a:r>
            <a:endParaRPr lang="ru-RU" b="1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071688" y="1214438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ahoma" pitchFamily="34" charset="0"/>
              </a:rPr>
              <a:t>(-4;3)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086475" y="1773238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ahoma" pitchFamily="34" charset="0"/>
              </a:rPr>
              <a:t>(2;2)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559675" y="3929063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33FF"/>
                </a:solidFill>
                <a:latin typeface="Tahoma" pitchFamily="34" charset="0"/>
              </a:rPr>
              <a:t>(4;-1)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43000" y="3000375"/>
            <a:ext cx="869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(-5;0)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86063" y="4572000"/>
            <a:ext cx="969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(-3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;-2)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786313" y="4572000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(0;-2)</a:t>
            </a:r>
          </a:p>
        </p:txBody>
      </p:sp>
      <p:sp>
        <p:nvSpPr>
          <p:cNvPr id="43058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00063" y="214313"/>
            <a:ext cx="51435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28597" y="214290"/>
            <a:ext cx="414340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Построить точки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100" grpId="0"/>
      <p:bldP spid="105" grpId="0"/>
      <p:bldP spid="110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2FCD1-9E2F-4B6E-922B-B6EACE947B77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4034" name="Picture 15" descr="0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4300"/>
            <a:ext cx="8785225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16360" y="285728"/>
            <a:ext cx="700092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ГИМНАСТИКА  ДЛЯ  ГЛАЗ</a:t>
            </a:r>
          </a:p>
        </p:txBody>
      </p:sp>
      <p:pic>
        <p:nvPicPr>
          <p:cNvPr id="15" name="Picture 11" descr="TN013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162300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TN013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5135563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TN013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202238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N013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314700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TN013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149725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TN0130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675" y="2779713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rkipedia.ru/sites/default/files/larus_argentatus_argenteu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63" y="1389063"/>
            <a:ext cx="8002587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TN00687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81950" y="2554288"/>
            <a:ext cx="1187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3403" y="3244334"/>
            <a:ext cx="8017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БЕРЕГИТЕ ЗДОРОВЬЕ !!!</a:t>
            </a:r>
          </a:p>
        </p:txBody>
      </p:sp>
      <p:pic>
        <p:nvPicPr>
          <p:cNvPr id="4" name="MORE_-_DLYA_TEBYA_shum_morya_i_muzy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500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667E-6 L 0.06667 -0.03033 L 0.11962 -0.02223 L 0.15608 0.00416 L 0.18611 0.05254 L 0.19392 0.10925 L 0.2 0.17777 L 0.23611 0.21828 L 0.28941 0.23634 L 0.33177 0.28703 L 0.38177 0.33958 L 0.44392 0.37175 L 0.50903 0.37777 L 0.55451 0.35971 L 0.58767 0.31921 L 0.6 0.24444 L 0.6 0.20416 L 0.58767 0.13749 L 0.59392 0.07083 L 0.61059 0.0243 L 0.65608 -0.06042 L 0.71649 -0.06251 L 0.7651 -0.02408 L 0.81215 0.03634 L 0.82865 0.13541 L 0.96198 0.30717 " pathEditMode="relative" ptsTypes="AAAAAAAAAAAAAAAAAAAAAAAAAA">
                                      <p:cBhvr>
                                        <p:cTn id="95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2139E-6 L -0.98889 -0.31931 " pathEditMode="relative" ptsTypes="AA">
                                      <p:cBhvr>
                                        <p:cTn id="11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07088" cy="1858962"/>
          </a:xfrm>
        </p:spPr>
        <p:txBody>
          <a:bodyPr/>
          <a:lstStyle/>
          <a:p>
            <a:r>
              <a:rPr lang="ru-RU" sz="1800" b="1" dirty="0" smtClean="0"/>
              <a:t>№ ___ группа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Ф.И.________________________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Ф.И.________________________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Ф.И.________________________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Ф.И.________________________</a:t>
            </a: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2400" b="1" dirty="0" smtClean="0"/>
              <a:t>Постройте точки в той же последовательности, в которой они записаны, и соедините их.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311"/>
          <a:stretch>
            <a:fillRect/>
          </a:stretch>
        </p:blipFill>
        <p:spPr>
          <a:xfrm>
            <a:off x="1116013" y="2276475"/>
            <a:ext cx="5756275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971800" y="260648"/>
            <a:ext cx="6064696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+mn-lt"/>
                <a:ea typeface="+mn-lt"/>
                <a:cs typeface="+mn-lt"/>
              </a:rPr>
              <a:t>Итог урока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+mn-lt"/>
                <a:ea typeface="+mn-lt"/>
                <a:cs typeface="+mn-lt"/>
              </a:rPr>
              <a:t>Выбор за вами</a:t>
            </a:r>
          </a:p>
        </p:txBody>
      </p:sp>
      <p:pic>
        <p:nvPicPr>
          <p:cNvPr id="28700" name="Picture 28" descr="звонок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76" y="-191988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r="1311"/>
          <a:stretch>
            <a:fillRect/>
          </a:stretch>
        </p:blipFill>
        <p:spPr>
          <a:xfrm>
            <a:off x="2854052" y="1556792"/>
            <a:ext cx="6300192" cy="52831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48264" y="328498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( + ; + 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4654877"/>
            <a:ext cx="171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( + ; –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28498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( – ; + 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9981" y="4654877"/>
            <a:ext cx="1731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( – ; – 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76" y="2200638"/>
            <a:ext cx="2798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– </a:t>
            </a:r>
            <a:r>
              <a:rPr lang="ru-RU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en-US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</a:t>
            </a:r>
            <a:endParaRPr lang="ru-RU" sz="24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80383" y="3367375"/>
            <a:ext cx="3146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- </a:t>
            </a:r>
            <a:r>
              <a:rPr lang="ru-RU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</a:t>
            </a:r>
          </a:p>
          <a:p>
            <a:r>
              <a:rPr lang="en-US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</a:t>
            </a:r>
            <a:endParaRPr lang="ru-RU" sz="24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6792"/>
            <a:ext cx="1563476" cy="14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eviews.123rf.com/images/yayayoy/yayayoy1111/yayayoy111100014/11275856-Confused-emoticon-Stock-Pho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3" y="1621679"/>
            <a:ext cx="1229943" cy="12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03" y="5517232"/>
            <a:ext cx="1231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previews.123rf.com/images/tigatelu/tigatelu1411/tigatelu141100067/33887334-Sad-smiley-emoticon-cartoon-Stock-Phot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76" y="5603213"/>
            <a:ext cx="1359153" cy="11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Придумать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построить фигуру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плоскости, записать координаты построенных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точек.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&amp;Scy;&amp;pcy;&amp;acy;&amp;scy;&amp;icy;&amp;bcy;&amp;ocy; &amp;zcy;&amp;acy; &amp;ucy;&amp;rcy;&amp;ocy;&amp;k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650081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6"/>
          <p:cNvGrpSpPr>
            <a:grpSpLocks/>
          </p:cNvGrpSpPr>
          <p:nvPr/>
        </p:nvGrpSpPr>
        <p:grpSpPr bwMode="auto">
          <a:xfrm>
            <a:off x="285750" y="2357438"/>
            <a:ext cx="6643688" cy="2959100"/>
            <a:chOff x="1115616" y="2146448"/>
            <a:chExt cx="7165477" cy="33579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9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28677" name="Прямоугольник 5"/>
            <p:cNvSpPr>
              <a:spLocks noChangeArrowheads="1"/>
            </p:cNvSpPr>
            <p:nvPr/>
          </p:nvSpPr>
          <p:spPr bwMode="auto">
            <a:xfrm>
              <a:off x="2187089" y="5085184"/>
              <a:ext cx="5084703" cy="41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39552" y="285728"/>
            <a:ext cx="685804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Назовите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координаты точек</a:t>
            </a:r>
          </a:p>
        </p:txBody>
      </p:sp>
      <p:pic>
        <p:nvPicPr>
          <p:cNvPr id="28675" name="Picture 4" descr="&amp;Ucy;&amp;rcy;&amp;ocy;&amp;kcy; &amp;mcy;&amp;acy;&amp;tcy;&amp;iecy;&amp;mcy;&amp;acy;&amp;tcy;&amp;icy;&amp;kcy;&amp;icy; &amp;vcy; 6-&amp;mcy; &amp;kcy;&amp;lcy;&amp;acy;&amp;scy;&amp;scy;&amp;iecy; &quot;&amp;Kcy;&amp;ocy;&amp;ocy;&amp;rcy;&amp;dcy;&amp;icy;&amp;ncy;&amp;acy;&amp;tcy;&amp;ycy; &amp;ncy;&amp;acy; &amp;pcy;&amp;rcy;&amp;yacy;&amp;mcy;&amp;ocy;&amp;jcy;&quot;"/>
          <p:cNvPicPr>
            <a:picLocks noChangeAspect="1" noChangeArrowheads="1"/>
          </p:cNvPicPr>
          <p:nvPr/>
        </p:nvPicPr>
        <p:blipFill rotWithShape="1">
          <a:blip r:embed="rId2"/>
          <a:srcRect l="9584" b="75231"/>
          <a:stretch/>
        </p:blipFill>
        <p:spPr bwMode="auto">
          <a:xfrm>
            <a:off x="539552" y="2318040"/>
            <a:ext cx="7253661" cy="125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Ucy;&amp;rcy;&amp;ocy;&amp;kcy; &amp;mcy;&amp;acy;&amp;tcy;&amp;iecy;&amp;mcy;&amp;acy;&amp;tcy;&amp;icy;&amp;kcy;&amp;icy; &amp;vcy; 6-&amp;mcy; &amp;kcy;&amp;lcy;&amp;acy;&amp;scy;&amp;scy;&amp;iecy; &quot;&amp;Kcy;&amp;ocy;&amp;ocy;&amp;rcy;&amp;dcy;&amp;icy;&amp;ncy;&amp;acy;&amp;tcy;&amp;ycy; &amp;ncy;&amp;acy; &amp;pcy;&amp;rcy;&amp;yacy;&amp;mcy;&amp;ocy;&amp;jcy;&quot;"/>
          <p:cNvPicPr>
            <a:picLocks noChangeAspect="1" noChangeArrowheads="1"/>
          </p:cNvPicPr>
          <p:nvPr/>
        </p:nvPicPr>
        <p:blipFill rotWithShape="1">
          <a:blip r:embed="rId2"/>
          <a:srcRect l="10402" t="80110" b="-4646"/>
          <a:stretch/>
        </p:blipFill>
        <p:spPr bwMode="auto">
          <a:xfrm>
            <a:off x="539552" y="3983188"/>
            <a:ext cx="7253661" cy="13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431" y="2634605"/>
            <a:ext cx="48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</a:t>
            </a:r>
            <a:r>
              <a:rPr lang="ru-RU" sz="24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431" y="419055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координаты точек</a:t>
            </a:r>
            <a:endParaRPr lang="ru-RU" dirty="0"/>
          </a:p>
        </p:txBody>
      </p:sp>
      <p:graphicFrame>
        <p:nvGraphicFramePr>
          <p:cNvPr id="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49744"/>
              </p:ext>
            </p:extLst>
          </p:nvPr>
        </p:nvGraphicFramePr>
        <p:xfrm>
          <a:off x="323528" y="2276872"/>
          <a:ext cx="741682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Формула" r:id="rId3" imgW="2361960" imgH="203040" progId="Equation.3">
                  <p:embed/>
                </p:oleObj>
              </mc:Choice>
              <mc:Fallback>
                <p:oleObj name="Формула" r:id="rId3" imgW="2361960" imgH="2030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76872"/>
                        <a:ext cx="7416824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71798"/>
              </p:ext>
            </p:extLst>
          </p:nvPr>
        </p:nvGraphicFramePr>
        <p:xfrm>
          <a:off x="323528" y="3284984"/>
          <a:ext cx="748883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Формула" r:id="rId5" imgW="2882880" imgH="203040" progId="Equation.3">
                  <p:embed/>
                </p:oleObj>
              </mc:Choice>
              <mc:Fallback>
                <p:oleObj name="Формула" r:id="rId5" imgW="2882880" imgH="20304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84984"/>
                        <a:ext cx="7488832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6DA5F390-AF22-48FB-A4F0-242553585AB4}" type="slidenum">
              <a:rPr lang="ru-RU"/>
              <a:pPr algn="ctr">
                <a:defRPr/>
              </a:pPr>
              <a:t>4</a:t>
            </a:fld>
            <a:endParaRPr lang="ru-RU" dirty="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632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Чтобы правильно занять свое место в кинотеатре, нужно знать две координаты – 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ряд</a:t>
            </a:r>
            <a:r>
              <a:rPr lang="ru-RU" sz="2400" b="1">
                <a:latin typeface="Calibri" pitchFamily="34" charset="0"/>
              </a:rPr>
              <a:t> и </a:t>
            </a:r>
            <a:r>
              <a:rPr lang="ru-RU" sz="2400" b="1">
                <a:solidFill>
                  <a:schemeClr val="accent1"/>
                </a:solidFill>
                <a:latin typeface="Calibri" pitchFamily="34" charset="0"/>
              </a:rPr>
              <a:t>место</a:t>
            </a:r>
          </a:p>
        </p:txBody>
      </p:sp>
      <p:pic>
        <p:nvPicPr>
          <p:cNvPr id="31747" name="Picture 2" descr="Чтобы правильно занять свое место в театре, кинотеатре, нужно знать"/>
          <p:cNvPicPr>
            <a:picLocks noChangeAspect="1" noChangeArrowheads="1"/>
          </p:cNvPicPr>
          <p:nvPr/>
        </p:nvPicPr>
        <p:blipFill>
          <a:blip r:embed="rId2"/>
          <a:srcRect l="22391" t="10210" r="25035" b="37469"/>
          <a:stretch>
            <a:fillRect/>
          </a:stretch>
        </p:blipFill>
        <p:spPr bwMode="auto">
          <a:xfrm>
            <a:off x="323850" y="1428750"/>
            <a:ext cx="44354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 l="20911" t="7410" r="21362" b="16283"/>
          <a:stretch>
            <a:fillRect/>
          </a:stretch>
        </p:blipFill>
        <p:spPr bwMode="auto">
          <a:xfrm>
            <a:off x="4859339" y="3738563"/>
            <a:ext cx="352908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472487" cy="46974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12972" y="406379"/>
            <a:ext cx="4335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Морской бой</a:t>
            </a:r>
          </a:p>
        </p:txBody>
      </p:sp>
      <p:pic>
        <p:nvPicPr>
          <p:cNvPr id="32772" name="Рисунок 149" descr="l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1866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150" descr="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785938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Содержимое 2"/>
          <p:cNvSpPr txBox="1">
            <a:spLocks/>
          </p:cNvSpPr>
          <p:nvPr/>
        </p:nvSpPr>
        <p:spPr bwMode="auto">
          <a:xfrm>
            <a:off x="571500" y="1428750"/>
            <a:ext cx="8472488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32775" name="Группа 201"/>
          <p:cNvGrpSpPr>
            <a:grpSpLocks/>
          </p:cNvGrpSpPr>
          <p:nvPr/>
        </p:nvGrpSpPr>
        <p:grpSpPr bwMode="auto">
          <a:xfrm>
            <a:off x="428625" y="1785938"/>
            <a:ext cx="3932238" cy="3932237"/>
            <a:chOff x="357158" y="1428736"/>
            <a:chExt cx="3931900" cy="3931900"/>
          </a:xfrm>
        </p:grpSpPr>
        <p:grpSp>
          <p:nvGrpSpPr>
            <p:cNvPr id="32779" name="Группа 163"/>
            <p:cNvGrpSpPr>
              <a:grpSpLocks/>
            </p:cNvGrpSpPr>
            <p:nvPr/>
          </p:nvGrpSpPr>
          <p:grpSpPr bwMode="auto">
            <a:xfrm>
              <a:off x="714348" y="1785926"/>
              <a:ext cx="3574710" cy="3574710"/>
              <a:chOff x="714348" y="1785926"/>
              <a:chExt cx="3574710" cy="357471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714315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71471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428629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4315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071471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428629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14315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71471" y="2500206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428629" y="2500206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14315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071471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428629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14315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071471" y="3214520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428629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714315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071471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428629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14315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071471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428629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14315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071471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428629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714315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071471" y="4643147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428629" y="4643147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14315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1071471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428629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785785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2142942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500099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1785785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142942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2500099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785785" y="2500206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2142942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2500099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1785785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142942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500099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785785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2142942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2500099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1785785" y="3571677"/>
                <a:ext cx="360332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142942" y="3571677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2500099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1785785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2142942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2500099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1785785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142942" y="4285991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500099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785785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142942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500099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1785785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2142942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2500099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2857256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214412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3571570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2857256" y="2143049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3214412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3571570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2857256" y="2500206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3214412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3571570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2857256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3214412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3571570" y="2857363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2857256" y="3214520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3214412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3571570" y="3214520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2857256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3214412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3571570" y="3571677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2857256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214412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3571570" y="3928834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2857256" y="4285991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3214412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3571570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857256" y="4643147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3214412" y="4643147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3571570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2857256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3214412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3571570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3928726" y="1785892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3928726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3928726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3928726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3928726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3928726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3928726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3928726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3928726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3928726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" name="Умножение 152"/>
              <p:cNvSpPr/>
              <p:nvPr/>
            </p:nvSpPr>
            <p:spPr>
              <a:xfrm>
                <a:off x="1071471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" name="Умножение 153"/>
              <p:cNvSpPr/>
              <p:nvPr/>
            </p:nvSpPr>
            <p:spPr>
              <a:xfrm>
                <a:off x="1428629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" name="Умножение 154"/>
              <p:cNvSpPr/>
              <p:nvPr/>
            </p:nvSpPr>
            <p:spPr>
              <a:xfrm>
                <a:off x="1785785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" name="Умножение 155"/>
              <p:cNvSpPr/>
              <p:nvPr/>
            </p:nvSpPr>
            <p:spPr>
              <a:xfrm>
                <a:off x="2857256" y="3214520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" name="Умножение 156"/>
              <p:cNvSpPr/>
              <p:nvPr/>
            </p:nvSpPr>
            <p:spPr>
              <a:xfrm>
                <a:off x="3571570" y="3214520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3357275" y="3357382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2642961" y="3357382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3000119" y="3714540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1285766" y="3000226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1214334" y="4071696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166" name="Прямоугольник 165"/>
            <p:cNvSpPr/>
            <p:nvPr/>
          </p:nvSpPr>
          <p:spPr>
            <a:xfrm>
              <a:off x="714315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1071472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Б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1428629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1785785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Г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2142942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Д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2500099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Е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2857256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Ж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3214412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З</a:t>
              </a: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3571570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3928726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32790" name="Группа 200"/>
            <p:cNvGrpSpPr>
              <a:grpSpLocks/>
            </p:cNvGrpSpPr>
            <p:nvPr/>
          </p:nvGrpSpPr>
          <p:grpSpPr bwMode="auto">
            <a:xfrm rot="-5400000">
              <a:off x="-1250197" y="3393281"/>
              <a:ext cx="3574710" cy="360000"/>
              <a:chOff x="785786" y="5572140"/>
              <a:chExt cx="3574710" cy="360000"/>
            </a:xfrm>
          </p:grpSpPr>
          <p:sp>
            <p:nvSpPr>
              <p:cNvPr id="189" name="Прямоугольник 188"/>
              <p:cNvSpPr/>
              <p:nvPr/>
            </p:nvSpPr>
            <p:spPr>
              <a:xfrm rot="5400000">
                <a:off x="788960" y="5568966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90" name="Прямоугольник 189"/>
              <p:cNvSpPr/>
              <p:nvPr/>
            </p:nvSpPr>
            <p:spPr>
              <a:xfrm rot="5400000">
                <a:off x="1146117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 rot="5400000">
                <a:off x="1503274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 rot="5400000">
                <a:off x="1860431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 rot="5400000">
                <a:off x="2217588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 rot="5400000">
                <a:off x="2574744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 rot="5400000">
                <a:off x="2931901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 rot="5400000">
                <a:off x="3289058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 rot="5400000">
                <a:off x="3646215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8" name="Прямоугольник 197"/>
              <p:cNvSpPr/>
              <p:nvPr/>
            </p:nvSpPr>
            <p:spPr>
              <a:xfrm rot="5400000">
                <a:off x="4003372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sp>
        <p:nvSpPr>
          <p:cNvPr id="17417" name="TextBox 202"/>
          <p:cNvSpPr txBox="1">
            <a:spLocks noChangeArrowheads="1"/>
          </p:cNvSpPr>
          <p:nvPr/>
        </p:nvSpPr>
        <p:spPr bwMode="auto">
          <a:xfrm>
            <a:off x="1785938" y="5786438"/>
            <a:ext cx="569912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Black" pitchFamily="34" charset="0"/>
              </a:rPr>
              <a:t>Г 5</a:t>
            </a:r>
          </a:p>
        </p:txBody>
      </p:sp>
      <p:cxnSp>
        <p:nvCxnSpPr>
          <p:cNvPr id="206" name="Прямая со стрелкой 205"/>
          <p:cNvCxnSpPr/>
          <p:nvPr/>
        </p:nvCxnSpPr>
        <p:spPr>
          <a:xfrm>
            <a:off x="714375" y="3786188"/>
            <a:ext cx="1285875" cy="15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rot="5400000">
            <a:off x="1179513" y="2892425"/>
            <a:ext cx="1785938" cy="15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4081463" cy="1143000"/>
          </a:xfrm>
        </p:spPr>
        <p:txBody>
          <a:bodyPr/>
          <a:lstStyle/>
          <a:p>
            <a:endParaRPr lang="ru-RU" smtClean="0">
              <a:latin typeface="Tahom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19250" y="5091113"/>
            <a:ext cx="41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а3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670050" y="42259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d5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1554" y="214290"/>
            <a:ext cx="408265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Шахматы</a:t>
            </a:r>
          </a:p>
        </p:txBody>
      </p:sp>
      <p:pic>
        <p:nvPicPr>
          <p:cNvPr id="34821" name="Picture 2" descr="Чтобы правильно занять свое место в театре, кинотеатре, нужно знать"/>
          <p:cNvPicPr>
            <a:picLocks noChangeAspect="1" noChangeArrowheads="1"/>
          </p:cNvPicPr>
          <p:nvPr/>
        </p:nvPicPr>
        <p:blipFill>
          <a:blip r:embed="rId2"/>
          <a:srcRect l="27238" t="8189" r="31094" b="36861"/>
          <a:stretch>
            <a:fillRect/>
          </a:stretch>
        </p:blipFill>
        <p:spPr bwMode="auto">
          <a:xfrm>
            <a:off x="2347913" y="2708275"/>
            <a:ext cx="38100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Чтобы правильно занять свое место в театре, кинотеатре, нужно знать"/>
          <p:cNvPicPr>
            <a:picLocks noChangeAspect="1" noChangeArrowheads="1"/>
          </p:cNvPicPr>
          <p:nvPr/>
        </p:nvPicPr>
        <p:blipFill>
          <a:blip r:embed="rId2"/>
          <a:srcRect l="12541" t="67178" r="5339" b="14236"/>
          <a:stretch>
            <a:fillRect/>
          </a:stretch>
        </p:blipFill>
        <p:spPr bwMode="auto">
          <a:xfrm>
            <a:off x="900113" y="1139825"/>
            <a:ext cx="66246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1196752"/>
            <a:ext cx="3672409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Рене Декарт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(1596-1650)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Французский философ, математик</a:t>
            </a:r>
          </a:p>
        </p:txBody>
      </p:sp>
      <p:pic>
        <p:nvPicPr>
          <p:cNvPr id="35842" name="Picture 6" descr="Рисунок9"/>
          <p:cNvPicPr>
            <a:picLocks noChangeAspect="1" noChangeArrowheads="1"/>
          </p:cNvPicPr>
          <p:nvPr/>
        </p:nvPicPr>
        <p:blipFill>
          <a:blip r:embed="rId2"/>
          <a:srcRect t="2971" r="5380"/>
          <a:stretch>
            <a:fillRect/>
          </a:stretch>
        </p:blipFill>
        <p:spPr bwMode="auto">
          <a:xfrm>
            <a:off x="392113" y="487363"/>
            <a:ext cx="3459162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250825" y="5013325"/>
            <a:ext cx="7561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Автор координатной плоскости</a:t>
            </a:r>
            <a:r>
              <a:rPr lang="ru-RU" alt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поэтому ее часто называют </a:t>
            </a:r>
            <a:r>
              <a:rPr lang="ru-RU" altLang="ru-RU" sz="32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декартовой системой координат. </a:t>
            </a:r>
            <a:endParaRPr lang="ru-RU" altLang="ru-RU" sz="32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6643734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Тема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Декартова система координат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плоскости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23" y="153966"/>
            <a:ext cx="6429418" cy="630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Цель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Формирование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умения пользоваться системой координат для определения положения точки на плоскости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361</Words>
  <Application>Microsoft Office PowerPoint</Application>
  <PresentationFormat>Экран (4:3)</PresentationFormat>
  <Paragraphs>166</Paragraphs>
  <Slides>19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Оформление по умолчанию</vt:lpstr>
      <vt:lpstr>Формула</vt:lpstr>
      <vt:lpstr>Девиз урока:</vt:lpstr>
      <vt:lpstr>Презентация PowerPoint</vt:lpstr>
      <vt:lpstr>Проверь координаты точек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 ___ группа Ф.И.________________________ Ф.И.________________________ Ф.И.________________________ Ф.И.________________________  Постройте точки в той же последовательности, в которой они записаны, и соедините их.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comfy</cp:lastModifiedBy>
  <cp:revision>71</cp:revision>
  <dcterms:created xsi:type="dcterms:W3CDTF">2014-07-09T08:33:20Z</dcterms:created>
  <dcterms:modified xsi:type="dcterms:W3CDTF">2017-04-17T19:03:59Z</dcterms:modified>
</cp:coreProperties>
</file>