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83" r:id="rId4"/>
    <p:sldId id="284" r:id="rId5"/>
    <p:sldId id="285" r:id="rId6"/>
    <p:sldId id="286" r:id="rId7"/>
    <p:sldId id="297" r:id="rId8"/>
    <p:sldId id="298" r:id="rId9"/>
    <p:sldId id="300" r:id="rId10"/>
    <p:sldId id="291" r:id="rId11"/>
    <p:sldId id="299" r:id="rId12"/>
    <p:sldId id="287" r:id="rId13"/>
    <p:sldId id="301" r:id="rId14"/>
    <p:sldId id="289" r:id="rId15"/>
    <p:sldId id="262" r:id="rId16"/>
    <p:sldId id="302" r:id="rId17"/>
    <p:sldId id="288" r:id="rId18"/>
    <p:sldId id="290" r:id="rId19"/>
    <p:sldId id="294" r:id="rId20"/>
    <p:sldId id="296" r:id="rId21"/>
    <p:sldId id="295" r:id="rId22"/>
    <p:sldId id="259" r:id="rId23"/>
    <p:sldId id="260" r:id="rId24"/>
    <p:sldId id="303" r:id="rId25"/>
    <p:sldId id="304" r:id="rId26"/>
    <p:sldId id="266" r:id="rId27"/>
    <p:sldId id="292" r:id="rId28"/>
    <p:sldId id="270" r:id="rId29"/>
    <p:sldId id="261" r:id="rId30"/>
    <p:sldId id="265" r:id="rId31"/>
    <p:sldId id="267" r:id="rId32"/>
    <p:sldId id="268" r:id="rId33"/>
    <p:sldId id="263" r:id="rId34"/>
    <p:sldId id="264" r:id="rId35"/>
    <p:sldId id="305" r:id="rId36"/>
    <p:sldId id="306" r:id="rId37"/>
    <p:sldId id="307" r:id="rId38"/>
    <p:sldId id="269" r:id="rId39"/>
    <p:sldId id="275" r:id="rId40"/>
    <p:sldId id="274" r:id="rId41"/>
    <p:sldId id="276" r:id="rId42"/>
    <p:sldId id="271" r:id="rId43"/>
    <p:sldId id="272" r:id="rId44"/>
    <p:sldId id="308" r:id="rId45"/>
    <p:sldId id="309" r:id="rId46"/>
    <p:sldId id="279" r:id="rId47"/>
    <p:sldId id="277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8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8FFFD-D86F-43ED-B218-3128A3F3AE5A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4586-23F9-4E0B-9A43-12633D540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667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8FFFD-D86F-43ED-B218-3128A3F3AE5A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4586-23F9-4E0B-9A43-12633D540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241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8FFFD-D86F-43ED-B218-3128A3F3AE5A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4586-23F9-4E0B-9A43-12633D540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876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56432" y="1545336"/>
            <a:ext cx="4224528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19C80BD-8573-4057-A3F0-93D4A0370DFA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2BD3A0F-8D93-465A-BFF3-DB2BB44E13EE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592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8FFFD-D86F-43ED-B218-3128A3F3AE5A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4586-23F9-4E0B-9A43-12633D540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470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8FFFD-D86F-43ED-B218-3128A3F3AE5A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4586-23F9-4E0B-9A43-12633D540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293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8FFFD-D86F-43ED-B218-3128A3F3AE5A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4586-23F9-4E0B-9A43-12633D540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282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8FFFD-D86F-43ED-B218-3128A3F3AE5A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4586-23F9-4E0B-9A43-12633D540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125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8FFFD-D86F-43ED-B218-3128A3F3AE5A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4586-23F9-4E0B-9A43-12633D540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911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8FFFD-D86F-43ED-B218-3128A3F3AE5A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4586-23F9-4E0B-9A43-12633D540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950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8FFFD-D86F-43ED-B218-3128A3F3AE5A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4586-23F9-4E0B-9A43-12633D540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030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8FFFD-D86F-43ED-B218-3128A3F3AE5A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94586-23F9-4E0B-9A43-12633D540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727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8FFFD-D86F-43ED-B218-3128A3F3AE5A}" type="datetimeFigureOut">
              <a:rPr lang="ru-RU" smtClean="0"/>
              <a:t>22.10.2018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94586-23F9-4E0B-9A43-12633D5402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36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pandia.ru/text/category/selmzskoe_hozyajstvo/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w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5513" y="2033899"/>
            <a:ext cx="69691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Использование карт на уроках географии </a:t>
            </a:r>
          </a:p>
          <a:p>
            <a:r>
              <a:rPr lang="ru-RU" sz="2800" b="1" i="1" dirty="0" smtClean="0">
                <a:solidFill>
                  <a:srgbClr val="002060"/>
                </a:solidFill>
              </a:rPr>
              <a:t>и во внеклассной работе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96128" y="4965107"/>
            <a:ext cx="5383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Отчет учителя географии Васильевой В.В.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МБОУ «</a:t>
            </a:r>
            <a:r>
              <a:rPr lang="ru-RU" dirty="0" err="1" smtClean="0">
                <a:solidFill>
                  <a:srgbClr val="002060"/>
                </a:solidFill>
              </a:rPr>
              <a:t>Краснохолмская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сош</a:t>
            </a:r>
            <a:r>
              <a:rPr lang="ru-RU" dirty="0" smtClean="0">
                <a:solidFill>
                  <a:srgbClr val="002060"/>
                </a:solidFill>
              </a:rPr>
              <a:t> №2 им. С. </a:t>
            </a:r>
            <a:r>
              <a:rPr lang="ru-RU" dirty="0" err="1" smtClean="0">
                <a:solidFill>
                  <a:srgbClr val="002060"/>
                </a:solidFill>
              </a:rPr>
              <a:t>Забавина</a:t>
            </a:r>
            <a:r>
              <a:rPr lang="ru-RU" dirty="0" smtClean="0">
                <a:solidFill>
                  <a:srgbClr val="002060"/>
                </a:solidFill>
              </a:rPr>
              <a:t>»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г. Красный Холм Тверской области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187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642918"/>
            <a:ext cx="817345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По физической карте определите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высоту над уровнем моря следующих территорий.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Расположите их в порядке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увеличения абсолютной высоты.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7664" y="2780928"/>
            <a:ext cx="51125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200" b="1" i="1" dirty="0">
                <a:solidFill>
                  <a:srgbClr val="7030A0"/>
                </a:solidFill>
              </a:rPr>
              <a:t>г</a:t>
            </a:r>
            <a:r>
              <a:rPr lang="ru-RU" sz="3200" b="1" i="1" dirty="0" smtClean="0">
                <a:solidFill>
                  <a:srgbClr val="7030A0"/>
                </a:solidFill>
              </a:rPr>
              <a:t>.Нью-Йорк</a:t>
            </a:r>
          </a:p>
          <a:p>
            <a:pPr marL="342900" indent="-342900">
              <a:buFontTx/>
              <a:buAutoNum type="arabicPeriod"/>
            </a:pPr>
            <a:r>
              <a:rPr lang="ru-RU" sz="3200" b="1" i="1" dirty="0" err="1">
                <a:solidFill>
                  <a:srgbClr val="7030A0"/>
                </a:solidFill>
              </a:rPr>
              <a:t>г.Мехико</a:t>
            </a:r>
            <a:endParaRPr lang="ru-RU" sz="3200" b="1" i="1" dirty="0">
              <a:solidFill>
                <a:srgbClr val="7030A0"/>
              </a:solidFill>
            </a:endParaRPr>
          </a:p>
          <a:p>
            <a:pPr marL="342900" indent="-342900">
              <a:buAutoNum type="arabicPeriod"/>
            </a:pPr>
            <a:r>
              <a:rPr lang="ru-RU" sz="3200" b="1" i="1" dirty="0" smtClean="0">
                <a:solidFill>
                  <a:srgbClr val="7030A0"/>
                </a:solidFill>
              </a:rPr>
              <a:t>П-ов Флорида</a:t>
            </a:r>
          </a:p>
          <a:p>
            <a:pPr marL="342900" indent="-342900">
              <a:buAutoNum type="arabicPeriod"/>
            </a:pPr>
            <a:r>
              <a:rPr lang="ru-RU" sz="3200" b="1" i="1" dirty="0" smtClean="0">
                <a:solidFill>
                  <a:srgbClr val="7030A0"/>
                </a:solidFill>
              </a:rPr>
              <a:t>Великие равнины</a:t>
            </a:r>
          </a:p>
          <a:p>
            <a:pPr marL="342900" indent="-342900">
              <a:buAutoNum type="arabicPeriod"/>
            </a:pPr>
            <a:r>
              <a:rPr lang="ru-RU" sz="3200" b="1" i="1" dirty="0" smtClean="0">
                <a:solidFill>
                  <a:srgbClr val="7030A0"/>
                </a:solidFill>
              </a:rPr>
              <a:t>Исток реки Миссури</a:t>
            </a:r>
          </a:p>
          <a:p>
            <a:pPr marL="342900" indent="-342900">
              <a:buAutoNum type="arabicPeriod"/>
            </a:pPr>
            <a:endParaRPr lang="ru-RU" sz="3200" b="1" i="1" dirty="0" smtClean="0">
              <a:solidFill>
                <a:srgbClr val="7030A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0752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188640"/>
            <a:ext cx="638360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 Дайте  сравнительную характеристику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климата территорий с помощью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 климатической карты Африки.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683568" y="1615088"/>
          <a:ext cx="7776865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2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6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ПЛАН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Побережье</a:t>
                      </a:r>
                      <a:r>
                        <a:rPr lang="ru-RU" baseline="0" dirty="0" smtClean="0"/>
                        <a:t> Гвинейского залива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Полуостров Сомали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2000" b="1" dirty="0" smtClean="0"/>
                        <a:t>Климатический</a:t>
                      </a:r>
                      <a:r>
                        <a:rPr lang="ru-RU" sz="2000" b="1" baseline="0" dirty="0" smtClean="0"/>
                        <a:t> </a:t>
                      </a:r>
                      <a:r>
                        <a:rPr lang="ru-RU" sz="2000" b="1" dirty="0" smtClean="0"/>
                        <a:t>пояс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2000" b="1" dirty="0" smtClean="0"/>
                        <a:t>ВМ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2000" b="1" dirty="0" smtClean="0"/>
                        <a:t>Атм.</a:t>
                      </a:r>
                      <a:r>
                        <a:rPr lang="ru-RU" sz="2000" b="1" baseline="0" dirty="0" smtClean="0"/>
                        <a:t> </a:t>
                      </a:r>
                      <a:r>
                        <a:rPr lang="ru-RU" sz="2000" b="1" dirty="0" smtClean="0"/>
                        <a:t>давление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2000" b="1" dirty="0" smtClean="0"/>
                        <a:t>Ср.</a:t>
                      </a:r>
                      <a:r>
                        <a:rPr lang="en-US" sz="2000" b="1" dirty="0" smtClean="0"/>
                        <a:t> </a:t>
                      </a:r>
                      <a:r>
                        <a:rPr lang="ru-RU" sz="2000" b="1" dirty="0" smtClean="0"/>
                        <a:t>темп. янв.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2000" b="1" dirty="0" smtClean="0"/>
                        <a:t>Ср. темп. июля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2000" b="1" dirty="0" smtClean="0"/>
                        <a:t>Годовая амплитуда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2000" b="1" dirty="0" smtClean="0"/>
                        <a:t>Год. к-во осадков (мм),</a:t>
                      </a:r>
                      <a:r>
                        <a:rPr lang="ru-RU" sz="2000" b="1" baseline="0" dirty="0" smtClean="0"/>
                        <a:t> их режим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2000" b="1" baseline="0" dirty="0" smtClean="0"/>
                        <a:t>Ветры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2000" b="1" baseline="0" dirty="0" smtClean="0"/>
                        <a:t>Сезоны года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2000" b="1" baseline="0" dirty="0" smtClean="0"/>
                        <a:t>Тип климата</a:t>
                      </a:r>
                      <a:endParaRPr lang="ru-RU" sz="2000" b="1" dirty="0" smtClean="0"/>
                    </a:p>
                    <a:p>
                      <a:pPr marL="342900" indent="-342900">
                        <a:buAutoNum type="arabicPeriod"/>
                      </a:pPr>
                      <a:endParaRPr lang="ru-RU" sz="2000" b="1" dirty="0" smtClean="0"/>
                    </a:p>
                    <a:p>
                      <a:pPr marL="342900" indent="-342900">
                        <a:buAutoNum type="arabicPeriod"/>
                      </a:pPr>
                      <a:endParaRPr lang="ru-RU" dirty="0" smtClean="0"/>
                    </a:p>
                    <a:p>
                      <a:pPr marL="342900" indent="-342900">
                        <a:buAutoNum type="arabicPeriod"/>
                      </a:pP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38243" y="6221338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Вывод: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182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7057" y="260648"/>
            <a:ext cx="78461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</a:rPr>
              <a:t>СРАВНЕНИЕ КЛИМАТА РАЗЛИЧНЫХ ТЕРРИТОРИЙ </a:t>
            </a:r>
          </a:p>
          <a:p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</a:rPr>
              <a:t>с ПОМОЩЬЮ КЛИМАТИЧЕСКОЙ КАРТЫ МИРА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611560" y="1197070"/>
          <a:ext cx="7704856" cy="518160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3143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0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07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ПЛАН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aseline="0" dirty="0" smtClean="0"/>
                        <a:t>Остров Великобритания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Аравийский п-ов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Климатический пояс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ВМ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АД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Ср . темп. янв.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Ср. темп. июля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Годовая амплитуда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Год. к-во осадков,             их режим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Ветры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Сезоны года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762638" y="6027003"/>
            <a:ext cx="6381362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ВЫВОД: (В чем причины различий (сходства) </a:t>
            </a:r>
          </a:p>
          <a:p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                    климата 2х территорий?)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7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2516" y="841200"/>
            <a:ext cx="66870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Helvetica" panose="020B0604020202020204" pitchFamily="34" charset="0"/>
                <a:ea typeface="Times New Roman" panose="02020603050405020304" pitchFamily="18" charset="0"/>
              </a:rPr>
              <a:t>3.Задания </a:t>
            </a:r>
            <a:r>
              <a:rPr lang="ru-RU" sz="2400" b="1" dirty="0">
                <a:latin typeface="Helvetica" panose="020B0604020202020204" pitchFamily="34" charset="0"/>
                <a:ea typeface="Times New Roman" panose="02020603050405020304" pitchFamily="18" charset="0"/>
              </a:rPr>
              <a:t>с использованием приемов наложения и </a:t>
            </a:r>
            <a:r>
              <a:rPr lang="ru-RU" sz="2400" b="1" dirty="0" smtClean="0">
                <a:latin typeface="Helvetica" panose="020B0604020202020204" pitchFamily="34" charset="0"/>
                <a:ea typeface="Times New Roman" panose="02020603050405020304" pitchFamily="18" charset="0"/>
              </a:rPr>
              <a:t>сравнения.</a:t>
            </a:r>
          </a:p>
          <a:p>
            <a:r>
              <a:rPr lang="ru-RU" sz="2400" b="1" dirty="0" smtClean="0">
                <a:latin typeface="Helvetica" panose="020B0604020202020204" pitchFamily="34" charset="0"/>
                <a:ea typeface="Times New Roman" panose="02020603050405020304" pitchFamily="18" charset="0"/>
              </a:rPr>
              <a:t> Выявление причинно-следственных связей.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2603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93335" y="53809"/>
            <a:ext cx="1418850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4000" b="1" dirty="0" smtClean="0"/>
              <a:t>ГОРЫ</a:t>
            </a:r>
            <a:endParaRPr lang="ru-RU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94273" y="1562794"/>
            <a:ext cx="3456011" cy="1754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600" b="1" dirty="0"/>
              <a:t>р</a:t>
            </a:r>
            <a:r>
              <a:rPr lang="ru-RU" sz="3600" b="1" dirty="0" smtClean="0"/>
              <a:t>асположенные</a:t>
            </a:r>
          </a:p>
          <a:p>
            <a:r>
              <a:rPr lang="ru-RU" sz="3600" b="1" dirty="0" smtClean="0"/>
              <a:t> вдоль</a:t>
            </a:r>
          </a:p>
          <a:p>
            <a:r>
              <a:rPr lang="ru-RU" sz="3600" b="1" dirty="0" smtClean="0"/>
              <a:t> границ ЛП</a:t>
            </a:r>
            <a:endParaRPr lang="ru-RU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474754" y="1562794"/>
            <a:ext cx="3456011" cy="1754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600" b="1" dirty="0"/>
              <a:t>р</a:t>
            </a:r>
            <a:r>
              <a:rPr lang="ru-RU" sz="3600" b="1" dirty="0" smtClean="0"/>
              <a:t>асположенные</a:t>
            </a:r>
          </a:p>
          <a:p>
            <a:r>
              <a:rPr lang="ru-RU" sz="3600" b="1" dirty="0" smtClean="0"/>
              <a:t> за пределами </a:t>
            </a:r>
          </a:p>
          <a:p>
            <a:r>
              <a:rPr lang="ru-RU" sz="3600" b="1" dirty="0" smtClean="0"/>
              <a:t>границ ЛП</a:t>
            </a:r>
            <a:endParaRPr lang="ru-RU" sz="3600" b="1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7202760" y="690476"/>
            <a:ext cx="792312" cy="7623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4139952" y="502576"/>
            <a:ext cx="2298687" cy="8671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719758" y="3332352"/>
            <a:ext cx="3420194" cy="124720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???</a:t>
            </a:r>
            <a:endParaRPr lang="ru-RU" sz="32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5474754" y="3317120"/>
            <a:ext cx="3456011" cy="124720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???</a:t>
            </a:r>
            <a:endParaRPr lang="ru-RU" sz="32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079612" y="4626881"/>
            <a:ext cx="72337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Гималаи, Уральские, Анды, Альпы, </a:t>
            </a: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Скандинавские, Аппалачи, Драконовы,</a:t>
            </a:r>
          </a:p>
          <a:p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</a:rPr>
              <a:t> Мексиканское нагорье</a:t>
            </a:r>
            <a:endParaRPr lang="ru-RU" sz="32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31" name="Прямая со стрелкой 30"/>
          <p:cNvCxnSpPr>
            <a:stCxn id="22" idx="0"/>
          </p:cNvCxnSpPr>
          <p:nvPr/>
        </p:nvCxnSpPr>
        <p:spPr>
          <a:xfrm>
            <a:off x="7202760" y="3317120"/>
            <a:ext cx="1548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27" name="Прямая со стрелкой 1026"/>
          <p:cNvCxnSpPr>
            <a:stCxn id="21" idx="0"/>
          </p:cNvCxnSpPr>
          <p:nvPr/>
        </p:nvCxnSpPr>
        <p:spPr>
          <a:xfrm>
            <a:off x="2429855" y="3332352"/>
            <a:ext cx="0" cy="4572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02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9102"/>
            <a:ext cx="1656184" cy="1247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32869" y="6093296"/>
            <a:ext cx="6709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??? Назовите признаки отличия гор, имеющих различия 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в расположении относительно границ ЛП.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35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270361"/>
              </p:ext>
            </p:extLst>
          </p:nvPr>
        </p:nvGraphicFramePr>
        <p:xfrm>
          <a:off x="683568" y="1340768"/>
          <a:ext cx="8136903" cy="4696333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2712301">
                  <a:extLst>
                    <a:ext uri="{9D8B030D-6E8A-4147-A177-3AD203B41FA5}">
                      <a16:colId xmlns:a16="http://schemas.microsoft.com/office/drawing/2014/main" val="1560777458"/>
                    </a:ext>
                  </a:extLst>
                </a:gridCol>
                <a:gridCol w="3183362">
                  <a:extLst>
                    <a:ext uri="{9D8B030D-6E8A-4147-A177-3AD203B41FA5}">
                      <a16:colId xmlns:a16="http://schemas.microsoft.com/office/drawing/2014/main" val="1282464372"/>
                    </a:ext>
                  </a:extLst>
                </a:gridCol>
                <a:gridCol w="2241240">
                  <a:extLst>
                    <a:ext uri="{9D8B030D-6E8A-4147-A177-3AD203B41FA5}">
                      <a16:colId xmlns:a16="http://schemas.microsoft.com/office/drawing/2014/main" val="12080266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Тектонические структуры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Формы рельефа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Полезные ископаемые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3433186"/>
                  </a:ext>
                </a:extLst>
              </a:tr>
              <a:tr h="9804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sng" dirty="0">
                          <a:effectLst/>
                        </a:rPr>
                        <a:t>Древние платформы</a:t>
                      </a:r>
                      <a:endParaRPr lang="ru-RU" sz="20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-Русская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-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sng" dirty="0">
                          <a:effectLst/>
                        </a:rPr>
                        <a:t>Молодые платформы</a:t>
                      </a:r>
                      <a:endParaRPr lang="ru-RU" sz="20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-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16403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sng" dirty="0">
                          <a:effectLst/>
                        </a:rPr>
                        <a:t>Области складчатости</a:t>
                      </a:r>
                      <a:endParaRPr lang="ru-RU" sz="20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-байкальская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-каледонская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-герцинская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-мезозойская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-кайнозойская (альпийская)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2131771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259632" y="6008145"/>
            <a:ext cx="21602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ВЫВОДЫ:</a:t>
            </a:r>
            <a:endParaRPr kumimoji="0" lang="ru-RU" alt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9712" y="325105"/>
            <a:ext cx="54687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000" b="1" i="1" dirty="0" smtClean="0">
                <a:solidFill>
                  <a:srgbClr val="002060"/>
                </a:solidFill>
              </a:rPr>
              <a:t>Практическая работа. </a:t>
            </a: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Взаимосвязь рельефа и полезных ископаемых </a:t>
            </a: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со строением земной коры. 8 класс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19" y="2469734"/>
            <a:ext cx="2795644" cy="1997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778" y="4221512"/>
            <a:ext cx="2983693" cy="201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33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64778" y="1341691"/>
            <a:ext cx="68622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4.Составление 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кратких </a:t>
            </a:r>
            <a:r>
              <a:rPr lang="ru-RU" sz="24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характеристик</a:t>
            </a:r>
          </a:p>
          <a:p>
            <a:pPr algn="ctr"/>
            <a:r>
              <a:rPr lang="ru-RU" sz="24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типовому плану: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904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539552" y="1412776"/>
          <a:ext cx="8352936" cy="471431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44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4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41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41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41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81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441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33049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Клима-</a:t>
                      </a:r>
                      <a:r>
                        <a:rPr lang="ru-RU" sz="2000" dirty="0" err="1" smtClean="0"/>
                        <a:t>тичес</a:t>
                      </a:r>
                      <a:r>
                        <a:rPr lang="ru-RU" sz="2000" dirty="0" smtClean="0"/>
                        <a:t>-кие пояса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ВМ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АД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Ср. темпе-</a:t>
                      </a:r>
                      <a:r>
                        <a:rPr lang="ru-RU" sz="2000" dirty="0" err="1" smtClean="0"/>
                        <a:t>ратура</a:t>
                      </a:r>
                      <a:r>
                        <a:rPr lang="ru-RU" sz="2000" dirty="0" smtClean="0"/>
                        <a:t> июля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Ср. темпе-</a:t>
                      </a:r>
                      <a:r>
                        <a:rPr lang="ru-RU" sz="2000" dirty="0" err="1" smtClean="0"/>
                        <a:t>ратура</a:t>
                      </a:r>
                      <a:r>
                        <a:rPr lang="ru-RU" sz="2000" dirty="0" smtClean="0"/>
                        <a:t> января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Годовое к-во осадков и их режим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err="1" smtClean="0"/>
                        <a:t>Вет-ры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Сезоны года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8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83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81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9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708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067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67544" y="554057"/>
            <a:ext cx="8440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</a:rPr>
              <a:t>ХАРАКТЕРИСТИКА КЛИМАТИЧЕСКИХ ПОЯСОВ ЗЕМЛИ</a:t>
            </a:r>
            <a:endParaRPr lang="ru-RU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76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28625" y="1397000"/>
          <a:ext cx="8535987" cy="534364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948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2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88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02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84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84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84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484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4844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960374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При-род-</a:t>
                      </a:r>
                      <a:r>
                        <a:rPr lang="ru-RU" sz="1800" dirty="0" err="1" smtClean="0"/>
                        <a:t>ные</a:t>
                      </a:r>
                      <a:r>
                        <a:rPr lang="ru-RU" sz="1800" dirty="0" smtClean="0"/>
                        <a:t> зоны</a:t>
                      </a:r>
                      <a:endParaRPr lang="ru-RU" sz="1800" b="1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Рель-</a:t>
                      </a:r>
                      <a:r>
                        <a:rPr lang="ru-RU" sz="1800" dirty="0" err="1" smtClean="0"/>
                        <a:t>еф</a:t>
                      </a:r>
                      <a:endParaRPr lang="ru-RU" sz="1800" b="1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ru-RU" sz="1800" dirty="0" err="1" smtClean="0"/>
                        <a:t>Кли</a:t>
                      </a:r>
                      <a:r>
                        <a:rPr lang="ru-RU" sz="1800" dirty="0" smtClean="0"/>
                        <a:t>-мат</a:t>
                      </a:r>
                      <a:endParaRPr lang="ru-RU" sz="1800" b="1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ru-RU" sz="1800" dirty="0" err="1" smtClean="0"/>
                        <a:t>Внутрен-ние</a:t>
                      </a:r>
                      <a:r>
                        <a:rPr lang="ru-RU" sz="1800" dirty="0" smtClean="0"/>
                        <a:t> воды</a:t>
                      </a:r>
                      <a:endParaRPr lang="ru-RU" sz="1800" b="1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Почвы</a:t>
                      </a:r>
                      <a:endParaRPr lang="ru-RU" sz="1800" b="1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Расти-</a:t>
                      </a:r>
                      <a:r>
                        <a:rPr lang="ru-RU" sz="1800" dirty="0" err="1" smtClean="0"/>
                        <a:t>тель</a:t>
                      </a:r>
                      <a:r>
                        <a:rPr lang="ru-RU" sz="1800" dirty="0" smtClean="0"/>
                        <a:t>-</a:t>
                      </a:r>
                      <a:r>
                        <a:rPr lang="ru-RU" sz="1800" dirty="0" err="1" smtClean="0"/>
                        <a:t>ность</a:t>
                      </a:r>
                      <a:endParaRPr lang="ru-RU" sz="1800" b="1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Живот-</a:t>
                      </a:r>
                      <a:r>
                        <a:rPr lang="ru-RU" sz="1800" dirty="0" err="1" smtClean="0"/>
                        <a:t>ный</a:t>
                      </a:r>
                      <a:r>
                        <a:rPr lang="ru-RU" sz="1800" dirty="0" smtClean="0"/>
                        <a:t> мир</a:t>
                      </a:r>
                      <a:endParaRPr lang="ru-RU" sz="1800" b="1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ru-RU" sz="1800" dirty="0" err="1" smtClean="0"/>
                        <a:t>Заня-тия</a:t>
                      </a:r>
                      <a:r>
                        <a:rPr lang="ru-RU" sz="1800" dirty="0" smtClean="0"/>
                        <a:t> </a:t>
                      </a:r>
                      <a:r>
                        <a:rPr lang="ru-RU" sz="1800" dirty="0" err="1" smtClean="0"/>
                        <a:t>насе-ления</a:t>
                      </a:r>
                      <a:endParaRPr lang="ru-RU" sz="1800" b="1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r>
                        <a:rPr lang="ru-RU" sz="1800" dirty="0" err="1" smtClean="0"/>
                        <a:t>Эколо-гические</a:t>
                      </a:r>
                      <a:r>
                        <a:rPr lang="ru-RU" sz="1800" dirty="0" smtClean="0"/>
                        <a:t> проб-</a:t>
                      </a:r>
                      <a:r>
                        <a:rPr lang="ru-RU" sz="1800" dirty="0" err="1" smtClean="0"/>
                        <a:t>лемы</a:t>
                      </a:r>
                      <a:endParaRPr lang="ru-RU" sz="1800" b="1" dirty="0"/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3151"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endParaRPr lang="ru-RU" sz="1800" dirty="0" smtClean="0"/>
                    </a:p>
                    <a:p>
                      <a:endParaRPr lang="ru-RU" sz="1800" dirty="0" smtClean="0"/>
                    </a:p>
                    <a:p>
                      <a:endParaRPr lang="ru-RU" sz="1800" dirty="0" smtClean="0"/>
                    </a:p>
                    <a:p>
                      <a:endParaRPr lang="ru-RU" sz="1800" dirty="0" smtClean="0"/>
                    </a:p>
                    <a:p>
                      <a:endParaRPr lang="ru-RU" sz="1800" dirty="0" smtClean="0"/>
                    </a:p>
                    <a:p>
                      <a:endParaRPr lang="ru-RU" sz="1800" dirty="0" smtClean="0"/>
                    </a:p>
                    <a:p>
                      <a:endParaRPr lang="ru-RU" sz="1800" dirty="0" smtClean="0"/>
                    </a:p>
                    <a:p>
                      <a:endParaRPr lang="ru-RU" sz="1800" dirty="0" smtClean="0"/>
                    </a:p>
                    <a:p>
                      <a:endParaRPr lang="ru-RU" sz="1800" dirty="0" smtClean="0"/>
                    </a:p>
                    <a:p>
                      <a:endParaRPr lang="ru-RU" sz="1800" dirty="0" smtClean="0"/>
                    </a:p>
                    <a:p>
                      <a:endParaRPr lang="ru-RU" sz="1800" dirty="0" smtClean="0"/>
                    </a:p>
                    <a:p>
                      <a:endParaRPr lang="ru-RU" sz="18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15" marB="4571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178" name="TextBox 2"/>
          <p:cNvSpPr txBox="1">
            <a:spLocks noChangeArrowheads="1"/>
          </p:cNvSpPr>
          <p:nvPr/>
        </p:nvSpPr>
        <p:spPr bwMode="auto">
          <a:xfrm>
            <a:off x="3071813" y="714375"/>
            <a:ext cx="2994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786F51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786F51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786F51"/>
              </a:buClr>
              <a:buSzPct val="130000"/>
              <a:buFont typeface="Georgia" panose="02040502050405020303" pitchFamily="18" charset="0"/>
              <a:buChar char="*"/>
              <a:defRPr sz="2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786F51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786F51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786F51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786F51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786F51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786F51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>
                <a:solidFill>
                  <a:schemeClr val="tx1"/>
                </a:solidFill>
              </a:rPr>
              <a:t>ПРИРОДНЫЕ ЗОНЫ МИРА</a:t>
            </a:r>
          </a:p>
        </p:txBody>
      </p:sp>
    </p:spTree>
    <p:extLst>
      <p:ext uri="{BB962C8B-B14F-4D97-AF65-F5344CB8AC3E}">
        <p14:creationId xmlns:p14="http://schemas.microsoft.com/office/powerpoint/2010/main" val="325793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dn01.ru/files/users/images/95/01/950188653f93dfa194a80fbb5aa4f5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514" y="1787838"/>
            <a:ext cx="4213727" cy="407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25025" y="381287"/>
            <a:ext cx="1686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АЛЖИР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028" name="Picture 4" descr="http://www.look.com.ua/pic/201306/1920x1080/look.com.ua-707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66" y="730925"/>
            <a:ext cx="3099275" cy="174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812" y="2948299"/>
            <a:ext cx="43135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С помощью карт атласа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 составьте характеристику  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ГП  Алжира 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по типовому плану.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21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87794" y="859359"/>
            <a:ext cx="6071787" cy="215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07000"/>
              </a:lnSpc>
              <a:spcAft>
                <a:spcPts val="0"/>
              </a:spcAft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Роль карты в географии прекрасно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определил  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Н. Н.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Баранский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"Карта – второй язык географии", притом язык более экономный и доходчивый.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учащихся это источник научных знаний и разносторонней информации. Учитель должен научить учащихся максимально использовать содержание географической карты, научить приемам работы с картой. </a:t>
            </a:r>
            <a:endParaRPr lang="ru-RU" b="1" i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1548" y="41959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73252" y="3610176"/>
            <a:ext cx="6114516" cy="2443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Освоение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картографической грамоты должно быть на должном уровне, потому что географическая информация имеет непосредственное касательство к повседневным бытовым потребностям человека и к самым «горячим» общественным проблемам: экологическим, экономическим, культурным, политическим, т.к. географическая карта особый, универсальный язык общения.</a:t>
            </a:r>
            <a:r>
              <a:rPr lang="ru-RU" sz="1400" b="1" i="1" dirty="0">
                <a:solidFill>
                  <a:srgbClr val="00206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i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578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2"/>
            <a:ext cx="8136904" cy="5624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>
              <a:lnSpc>
                <a:spcPct val="107000"/>
              </a:lnSpc>
              <a:spcAft>
                <a:spcPts val="0"/>
              </a:spcAft>
              <a:tabLst>
                <a:tab pos="228600" algn="l"/>
                <a:tab pos="449580" algn="l"/>
              </a:tabLst>
            </a:pP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Дайте характеристику одной из рек Евразии, дополнив предложения.</a:t>
            </a:r>
          </a:p>
          <a:p>
            <a:pPr marL="228600" indent="-228600" algn="ctr">
              <a:lnSpc>
                <a:spcPct val="107000"/>
              </a:lnSpc>
              <a:spcAft>
                <a:spcPts val="0"/>
              </a:spcAft>
              <a:tabLst>
                <a:tab pos="228600" algn="l"/>
                <a:tab pos="449580" algn="l"/>
              </a:tabLst>
            </a:pP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Характеристика реки ……. .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tabLst>
                <a:tab pos="228600" algn="l"/>
                <a:tab pos="449580" algn="l"/>
              </a:tabLst>
            </a:pP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Река… протекает в… части материка Евразии.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tabLst>
                <a:tab pos="228600" algn="l"/>
                <a:tab pos="449580" algn="l"/>
              </a:tabLst>
            </a:pP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2.Она берет начало … , и впадает в … . </a:t>
            </a:r>
            <a:r>
              <a:rPr lang="ru-RU" sz="2400" b="1" i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Река относится к бассейну … океана.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tabLst>
                <a:tab pos="228600" algn="l"/>
                <a:tab pos="449580" algn="l"/>
              </a:tabLst>
            </a:pP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3.Река течет с … на … .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tabLst>
                <a:tab pos="228600" algn="l"/>
                <a:tab pos="449580" algn="l"/>
              </a:tabLst>
            </a:pP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По характеру течения река …, т.к. протекает по … (указать название гор или равнины).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tabLst>
                <a:tab pos="228600" algn="l"/>
                <a:tab pos="449580" algn="l"/>
              </a:tabLst>
            </a:pP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5.Основной источник питания реки - … .</a:t>
            </a:r>
          </a:p>
          <a:p>
            <a:pPr marL="228600" indent="-228600">
              <a:lnSpc>
                <a:spcPct val="107000"/>
              </a:lnSpc>
              <a:spcAft>
                <a:spcPts val="0"/>
              </a:spcAft>
              <a:tabLst>
                <a:tab pos="228600" algn="l"/>
                <a:tab pos="449580" algn="l"/>
              </a:tabLst>
            </a:pP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6.Река … протекает в области … климата, поэтому половодье она имеет … (указать сезон года).</a:t>
            </a:r>
          </a:p>
          <a:p>
            <a:pPr marL="228600" indent="-228600">
              <a:lnSpc>
                <a:spcPct val="107000"/>
              </a:lnSpc>
              <a:spcAft>
                <a:spcPts val="800"/>
              </a:spcAft>
              <a:tabLst>
                <a:tab pos="228600" algn="l"/>
                <a:tab pos="449580" algn="l"/>
              </a:tabLst>
            </a:pP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7. Дополнительные сведения: ……………… .</a:t>
            </a:r>
            <a:endParaRPr lang="ru-RU" sz="2400" b="1" i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615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2389" y="397861"/>
            <a:ext cx="7970292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75"/>
              </a:spcAft>
            </a:pPr>
            <a:r>
              <a:rPr lang="ru-RU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Комплексная характеристика страны  </a:t>
            </a:r>
            <a:r>
              <a:rPr lang="ru-RU" sz="28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Эфиопия</a:t>
            </a:r>
            <a:endParaRPr lang="ru-RU" sz="28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682389" y="1074940"/>
          <a:ext cx="8209820" cy="53630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920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7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7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</a:rPr>
                        <a:t>ПЛАН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0" marR="61900" marT="61900" marB="619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</a:rPr>
                        <a:t>ОТВЕТЫ 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0" marR="61900" marT="61900" marB="619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91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1. ГП (в какой части материка расположена, моря и океаны, омывающие страну, соседние государства, столица)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0" marR="61900" marT="61900" marB="619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0" marR="61900" marT="61900" marB="619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6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2. Рельеф, строение земной коры, полезные ископаемые.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0" marR="61900" marT="61900" marB="619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0" marR="61900" marT="61900" marB="619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91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3. Климат (климатический пояс. Ср.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</a:rPr>
                        <a:t>t 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я.℃, ср.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effectLst/>
                        </a:rPr>
                        <a:t>t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 и℃ , годовое количество осадков, различия по сезонам и по территории)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0" marR="61900" marT="61900" marB="619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0" marR="61900" marT="61900" marB="619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4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4. Воды (крупные реки, их режим; крупные озера их происхождение)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0" marR="61900" marT="61900" marB="619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0" marR="61900" marT="61900" marB="619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91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5. Природные зоны (с указанием типов почв, растительность, животный мир; имеются ли области высотной поясности)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0" marR="61900" marT="61900" marB="619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0" marR="61900" marT="61900" marB="619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74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6. Население (народы, религии, др. особенности)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0" marR="61900" marT="61900" marB="619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0" marR="61900" marT="61900" marB="619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7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7. Занятия населения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0" marR="61900" marT="61900" marB="6190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00" marR="61900" marT="61900" marB="619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68982" y="6377061"/>
            <a:ext cx="1182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ВЫВОДЫ: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87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92139" y="854181"/>
            <a:ext cx="711437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000" b="1" dirty="0">
                <a:solidFill>
                  <a:srgbClr val="C00000"/>
                </a:solidFill>
                <a:latin typeface="Helvetica Neue"/>
              </a:rPr>
              <a:t>План </a:t>
            </a:r>
            <a:r>
              <a:rPr lang="ru-RU" sz="2000" b="1" dirty="0" smtClean="0">
                <a:solidFill>
                  <a:srgbClr val="C00000"/>
                </a:solidFill>
                <a:latin typeface="Helvetica Neue"/>
              </a:rPr>
              <a:t>характеристики ЭГП района</a:t>
            </a:r>
          </a:p>
          <a:p>
            <a:pPr fontAlgn="base"/>
            <a:endParaRPr lang="ru-RU" sz="2000" dirty="0">
              <a:solidFill>
                <a:srgbClr val="002060"/>
              </a:solidFill>
              <a:latin typeface="Helvetica Neue"/>
            </a:endParaRPr>
          </a:p>
          <a:p>
            <a:pPr fontAlgn="base"/>
            <a:r>
              <a:rPr lang="ru-RU" sz="2000" b="1" i="1" dirty="0">
                <a:solidFill>
                  <a:srgbClr val="002060"/>
                </a:solidFill>
                <a:latin typeface="Helvetica Neue"/>
              </a:rPr>
              <a:t>1.  Положение по отношению к :</a:t>
            </a:r>
          </a:p>
          <a:p>
            <a:pPr fontAlgn="base"/>
            <a:r>
              <a:rPr lang="ru-RU" sz="2000" b="1" i="1" dirty="0">
                <a:solidFill>
                  <a:srgbClr val="002060"/>
                </a:solidFill>
                <a:latin typeface="Helvetica Neue"/>
              </a:rPr>
              <a:t>-государственным границам;</a:t>
            </a:r>
          </a:p>
          <a:p>
            <a:pPr fontAlgn="base"/>
            <a:r>
              <a:rPr lang="ru-RU" sz="2000" b="1" i="1" dirty="0">
                <a:solidFill>
                  <a:srgbClr val="002060"/>
                </a:solidFill>
                <a:latin typeface="Helvetica Neue"/>
              </a:rPr>
              <a:t>-морям;</a:t>
            </a:r>
          </a:p>
          <a:p>
            <a:pPr fontAlgn="base"/>
            <a:r>
              <a:rPr lang="ru-RU" sz="2000" b="1" i="1" dirty="0">
                <a:solidFill>
                  <a:srgbClr val="002060"/>
                </a:solidFill>
                <a:latin typeface="Helvetica Neue"/>
              </a:rPr>
              <a:t>-другим экономическим районам;</a:t>
            </a:r>
          </a:p>
          <a:p>
            <a:pPr fontAlgn="base"/>
            <a:r>
              <a:rPr lang="ru-RU" sz="2000" b="1" i="1" dirty="0">
                <a:solidFill>
                  <a:srgbClr val="002060"/>
                </a:solidFill>
                <a:latin typeface="Helvetica Neue"/>
              </a:rPr>
              <a:t>-топливным и сырьевым базам;</a:t>
            </a:r>
          </a:p>
          <a:p>
            <a:pPr fontAlgn="base"/>
            <a:r>
              <a:rPr lang="ru-RU" sz="2000" b="1" i="1" dirty="0">
                <a:solidFill>
                  <a:srgbClr val="002060"/>
                </a:solidFill>
                <a:latin typeface="Helvetica Neue"/>
              </a:rPr>
              <a:t>-транспортным магистралям</a:t>
            </a:r>
            <a:r>
              <a:rPr lang="ru-RU" sz="2000" b="1" i="1" dirty="0" smtClean="0">
                <a:solidFill>
                  <a:srgbClr val="002060"/>
                </a:solidFill>
                <a:latin typeface="Helvetica Neue"/>
              </a:rPr>
              <a:t>.</a:t>
            </a:r>
          </a:p>
          <a:p>
            <a:pPr fontAlgn="base"/>
            <a:endParaRPr lang="ru-RU" sz="2000" b="1" i="1" dirty="0">
              <a:solidFill>
                <a:srgbClr val="002060"/>
              </a:solidFill>
              <a:latin typeface="Helvetica Neue"/>
            </a:endParaRPr>
          </a:p>
          <a:p>
            <a:pPr fontAlgn="base"/>
            <a:r>
              <a:rPr lang="ru-RU" sz="2000" b="1" i="1" dirty="0">
                <a:solidFill>
                  <a:srgbClr val="002060"/>
                </a:solidFill>
                <a:latin typeface="Helvetica Neue"/>
              </a:rPr>
              <a:t>2.  Изменение экономико-географического положения района во времени</a:t>
            </a:r>
            <a:r>
              <a:rPr lang="ru-RU" sz="2000" b="1" i="1" dirty="0" smtClean="0">
                <a:solidFill>
                  <a:srgbClr val="002060"/>
                </a:solidFill>
                <a:latin typeface="Helvetica Neue"/>
              </a:rPr>
              <a:t>.</a:t>
            </a:r>
          </a:p>
          <a:p>
            <a:pPr fontAlgn="base"/>
            <a:endParaRPr lang="ru-RU" sz="2000" b="1" i="1" dirty="0">
              <a:solidFill>
                <a:srgbClr val="002060"/>
              </a:solidFill>
              <a:latin typeface="Helvetica Neue"/>
            </a:endParaRPr>
          </a:p>
          <a:p>
            <a:pPr fontAlgn="base"/>
            <a:r>
              <a:rPr lang="ru-RU" sz="2000" b="1" i="1" dirty="0">
                <a:solidFill>
                  <a:srgbClr val="002060"/>
                </a:solidFill>
                <a:latin typeface="Helvetica Neue"/>
              </a:rPr>
              <a:t>3.  Выводы о влиянии экономико-географического положения на хозяйственное развитие района.</a:t>
            </a:r>
            <a:endParaRPr lang="ru-RU" sz="2000" b="1" i="1" dirty="0">
              <a:solidFill>
                <a:srgbClr val="002060"/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58649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57954" y="609886"/>
            <a:ext cx="6644355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u="sng" dirty="0">
                <a:solidFill>
                  <a:srgbClr val="0070C0"/>
                </a:solidFill>
                <a:latin typeface="Helvetica Neue"/>
              </a:rPr>
              <a:t>План характеристики отрасли промышленности или </a:t>
            </a:r>
            <a:r>
              <a:rPr lang="ru-RU" sz="2000" b="1" u="sng" dirty="0">
                <a:solidFill>
                  <a:srgbClr val="0070C0"/>
                </a:solidFill>
                <a:latin typeface="Helvetica Neue"/>
                <a:hlinkClick r:id="rId2" tooltip="Сельское хозяйство"/>
              </a:rPr>
              <a:t>сельского хозяйства</a:t>
            </a:r>
            <a:r>
              <a:rPr lang="ru-RU" sz="2000" b="1" u="sng" dirty="0" smtClean="0">
                <a:solidFill>
                  <a:srgbClr val="0070C0"/>
                </a:solidFill>
                <a:latin typeface="Helvetica Neue"/>
              </a:rPr>
              <a:t>.</a:t>
            </a:r>
          </a:p>
          <a:p>
            <a:pPr fontAlgn="base"/>
            <a:endParaRPr lang="ru-RU" sz="2000" u="sng" dirty="0">
              <a:solidFill>
                <a:srgbClr val="0070C0"/>
              </a:solidFill>
              <a:latin typeface="Helvetica Neue"/>
            </a:endParaRPr>
          </a:p>
          <a:p>
            <a:pPr fontAlgn="base"/>
            <a:r>
              <a:rPr lang="ru-RU" sz="2400" b="1" i="1" dirty="0">
                <a:solidFill>
                  <a:srgbClr val="7030A0"/>
                </a:solidFill>
                <a:latin typeface="Helvetica Neue"/>
              </a:rPr>
              <a:t>1.  Состав и производимая продукция.</a:t>
            </a:r>
          </a:p>
          <a:p>
            <a:pPr fontAlgn="base"/>
            <a:r>
              <a:rPr lang="ru-RU" sz="2400" b="1" i="1" dirty="0">
                <a:solidFill>
                  <a:srgbClr val="7030A0"/>
                </a:solidFill>
                <a:latin typeface="Helvetica Neue"/>
              </a:rPr>
              <a:t>2.  Значение в народном хозяйстве.</a:t>
            </a:r>
          </a:p>
          <a:p>
            <a:pPr fontAlgn="base"/>
            <a:r>
              <a:rPr lang="ru-RU" sz="2400" b="1" i="1" dirty="0">
                <a:solidFill>
                  <a:srgbClr val="7030A0"/>
                </a:solidFill>
                <a:latin typeface="Helvetica Neue"/>
              </a:rPr>
              <a:t>3.  Факторы размещения предприятий.</a:t>
            </a:r>
          </a:p>
          <a:p>
            <a:pPr fontAlgn="base"/>
            <a:r>
              <a:rPr lang="ru-RU" sz="2400" b="1" i="1" dirty="0">
                <a:solidFill>
                  <a:srgbClr val="7030A0"/>
                </a:solidFill>
                <a:latin typeface="Helvetica Neue"/>
              </a:rPr>
              <a:t>4.  География предприятий.</a:t>
            </a:r>
          </a:p>
          <a:p>
            <a:pPr fontAlgn="base"/>
            <a:r>
              <a:rPr lang="ru-RU" sz="2400" b="1" i="1" dirty="0">
                <a:solidFill>
                  <a:srgbClr val="7030A0"/>
                </a:solidFill>
                <a:latin typeface="Helvetica Neue"/>
              </a:rPr>
              <a:t>5.  Роль предприятия в экономике района, города, страны.</a:t>
            </a:r>
          </a:p>
          <a:p>
            <a:pPr fontAlgn="base"/>
            <a:r>
              <a:rPr lang="ru-RU" sz="2400" b="1" i="1" dirty="0">
                <a:solidFill>
                  <a:srgbClr val="7030A0"/>
                </a:solidFill>
                <a:latin typeface="Helvetica Neue"/>
              </a:rPr>
              <a:t>6.  Природоохранные меры, проводимые предприятием.</a:t>
            </a:r>
          </a:p>
          <a:p>
            <a:pPr fontAlgn="base"/>
            <a:r>
              <a:rPr lang="ru-RU" sz="2400" b="1" i="1" dirty="0">
                <a:solidFill>
                  <a:srgbClr val="7030A0"/>
                </a:solidFill>
                <a:latin typeface="Helvetica Neue"/>
              </a:rPr>
              <a:t>7.  Проблемы и перспективы развития.</a:t>
            </a:r>
            <a:endParaRPr lang="ru-RU" sz="2400" b="1" i="1" dirty="0">
              <a:solidFill>
                <a:srgbClr val="7030A0"/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792319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3951" y="792676"/>
            <a:ext cx="6319616" cy="4732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Изучение и проверка географической номенклатуры </a:t>
            </a:r>
            <a:endParaRPr lang="ru-RU" sz="2400" b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изучения географической номенклатуры использую приемы</a:t>
            </a:r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-нахождение и показ  объектов по карте,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-нанесение объектов на контурную карту,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-составление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списков номенклатурных </a:t>
            </a: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обектов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-ведение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словарей географической номенклатуры.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нанесение объектов на контуры материков (матрицы).</a:t>
            </a:r>
            <a:endParaRPr lang="ru-RU" sz="20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63951" y="5525638"/>
            <a:ext cx="64563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Формы 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работы: </a:t>
            </a:r>
            <a:endParaRPr lang="ru-RU" b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индивидуальная, парная, групповая, фронтальная.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07654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53683" y="241561"/>
            <a:ext cx="7204104" cy="6658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Приемы проверки географической номенклатуры: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b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индивидуальные ответы у карты (учитель-ученик, ученики-ученик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-отчеты в группах,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-тестовые задания,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-обозначение объектов цифрами на контурной карте или контурах по заданному списку,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-определение объектов, указанных на к/к цифрами,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-использование приема «Карта образ пространства» (ученик стоя спиной к карте отвечает на вопросы),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-тесты «выбери один ответ из двух»,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-«немой диктант»,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-проверка по мультимедийным картам,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-игра «третий лишний»,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-игра-аукцион.</a:t>
            </a:r>
            <a:endParaRPr lang="ru-RU" sz="20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084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8743" y="140965"/>
            <a:ext cx="8418503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 ТЕСТЫ  «Географическое положение и береговая линия России</a:t>
            </a:r>
            <a:r>
              <a:rPr lang="ru-RU" b="1" dirty="0" smtClean="0"/>
              <a:t>»</a:t>
            </a:r>
          </a:p>
          <a:p>
            <a:r>
              <a:rPr lang="ru-RU" sz="1600" b="1" i="1" dirty="0" smtClean="0">
                <a:solidFill>
                  <a:srgbClr val="002060"/>
                </a:solidFill>
              </a:rPr>
              <a:t>№</a:t>
            </a:r>
            <a:r>
              <a:rPr lang="ru-RU" sz="1600" b="1" i="1" dirty="0">
                <a:solidFill>
                  <a:srgbClr val="002060"/>
                </a:solidFill>
              </a:rPr>
              <a:t>1. Выбрать верные утверждения. </a:t>
            </a:r>
            <a:endParaRPr lang="ru-RU" sz="1600" b="1" i="1" dirty="0" smtClean="0">
              <a:solidFill>
                <a:srgbClr val="002060"/>
              </a:solidFill>
            </a:endParaRPr>
          </a:p>
          <a:p>
            <a:r>
              <a:rPr lang="ru-RU" sz="1600" b="1" i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</a:rPr>
              <a:t>1.США </a:t>
            </a:r>
            <a:r>
              <a:rPr lang="ru-RU" sz="1600" b="1" dirty="0">
                <a:solidFill>
                  <a:srgbClr val="002060"/>
                </a:solidFill>
              </a:rPr>
              <a:t>имеют с Россией только морскую границу.                                            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 2.Украина </a:t>
            </a:r>
            <a:r>
              <a:rPr lang="ru-RU" sz="1600" b="1" dirty="0">
                <a:solidFill>
                  <a:srgbClr val="002060"/>
                </a:solidFill>
              </a:rPr>
              <a:t>и Белоруссия граничат с Россией на юге.                                                 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>
                <a:solidFill>
                  <a:srgbClr val="002060"/>
                </a:solidFill>
              </a:rPr>
              <a:t>3.Карское море омывает Россию с востока.                                                           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>
                <a:solidFill>
                  <a:srgbClr val="002060"/>
                </a:solidFill>
              </a:rPr>
              <a:t>4.Граница России и Японии проходит по проливу Лаперуза.                                        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>
                <a:solidFill>
                  <a:srgbClr val="002060"/>
                </a:solidFill>
              </a:rPr>
              <a:t>5.Большая часть территории нашей страны </a:t>
            </a:r>
            <a:r>
              <a:rPr lang="ru-RU" sz="1600" b="1" dirty="0" smtClean="0">
                <a:solidFill>
                  <a:srgbClr val="002060"/>
                </a:solidFill>
              </a:rPr>
              <a:t>расположена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>
                <a:solidFill>
                  <a:srgbClr val="002060"/>
                </a:solidFill>
              </a:rPr>
              <a:t>в северном и восточном полушариях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</a:p>
          <a:p>
            <a:endParaRPr lang="ru-RU" sz="1600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i="1" dirty="0">
                <a:solidFill>
                  <a:srgbClr val="002060"/>
                </a:solidFill>
              </a:rPr>
              <a:t>№2. Установите соответствие: </a:t>
            </a:r>
            <a:endParaRPr lang="ru-RU" b="1" i="1" dirty="0" smtClean="0">
              <a:solidFill>
                <a:srgbClr val="002060"/>
              </a:solidFill>
            </a:endParaRPr>
          </a:p>
          <a:p>
            <a:r>
              <a:rPr lang="ru-RU" b="1" i="1" dirty="0" smtClean="0">
                <a:solidFill>
                  <a:srgbClr val="002060"/>
                </a:solidFill>
              </a:rPr>
              <a:t>      название </a:t>
            </a:r>
            <a:r>
              <a:rPr lang="ru-RU" b="1" i="1" dirty="0">
                <a:solidFill>
                  <a:srgbClr val="002060"/>
                </a:solidFill>
              </a:rPr>
              <a:t>– географический объект.         </a:t>
            </a:r>
            <a:endParaRPr lang="ru-RU" b="1" i="1" dirty="0" smtClean="0">
              <a:solidFill>
                <a:srgbClr val="002060"/>
              </a:solidFill>
            </a:endParaRPr>
          </a:p>
          <a:p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1-Крым                                                  а- залив                                                                                                     </a:t>
            </a:r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2-Обская губа                                      б-пролив                                                                          </a:t>
            </a:r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3-Сахалин                                             в-остров                                                                                                                  </a:t>
            </a:r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4-Карские Ворота                               г-полуостров </a:t>
            </a:r>
            <a:endParaRPr lang="ru-RU" b="1" dirty="0" smtClean="0">
              <a:solidFill>
                <a:srgbClr val="002060"/>
              </a:solidFill>
            </a:endParaRPr>
          </a:p>
          <a:p>
            <a:endParaRPr lang="ru-RU" b="1" dirty="0">
              <a:solidFill>
                <a:srgbClr val="002060"/>
              </a:solidFill>
            </a:endParaRPr>
          </a:p>
          <a:p>
            <a:r>
              <a:rPr lang="ru-RU" sz="1600" b="1" i="1" dirty="0">
                <a:solidFill>
                  <a:srgbClr val="002060"/>
                </a:solidFill>
              </a:rPr>
              <a:t>№3. Расположите географические объекты по порядку с севера на юг (цифрами</a:t>
            </a:r>
            <a:r>
              <a:rPr lang="ru-RU" sz="1600" b="1" i="1" dirty="0" smtClean="0">
                <a:solidFill>
                  <a:srgbClr val="002060"/>
                </a:solidFill>
              </a:rPr>
              <a:t>):</a:t>
            </a:r>
          </a:p>
          <a:p>
            <a:r>
              <a:rPr lang="ru-RU" sz="1600" b="1" i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>
                <a:solidFill>
                  <a:srgbClr val="002060"/>
                </a:solidFill>
              </a:rPr>
              <a:t>1- Берингов пролив, 2-Северная Земля, 3-Таманский полуостров,                       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>
                <a:solidFill>
                  <a:srgbClr val="002060"/>
                </a:solidFill>
              </a:rPr>
              <a:t>4-Курильские острова. 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i="1" dirty="0" smtClean="0">
                <a:solidFill>
                  <a:srgbClr val="002060"/>
                </a:solidFill>
              </a:rPr>
              <a:t>№</a:t>
            </a:r>
            <a:r>
              <a:rPr lang="ru-RU" sz="1600" b="1" i="1" dirty="0">
                <a:solidFill>
                  <a:srgbClr val="002060"/>
                </a:solidFill>
              </a:rPr>
              <a:t>4. Выбрать один ответ из двух.    </a:t>
            </a:r>
            <a:endParaRPr lang="ru-RU" sz="1600" b="1" i="1" dirty="0" smtClean="0">
              <a:solidFill>
                <a:srgbClr val="002060"/>
              </a:solidFill>
            </a:endParaRPr>
          </a:p>
          <a:p>
            <a:r>
              <a:rPr lang="ru-RU" sz="1600" b="1" i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>
                <a:solidFill>
                  <a:srgbClr val="002060"/>
                </a:solidFill>
              </a:rPr>
              <a:t>1.К бассейну Тихого океана относится 1-Берингово или 2-Баренцево море?   </a:t>
            </a:r>
            <a:r>
              <a:rPr lang="ru-RU" sz="1600" b="1" dirty="0" smtClean="0">
                <a:solidFill>
                  <a:srgbClr val="002060"/>
                </a:solidFill>
              </a:rPr>
              <a:t>                               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>
                <a:solidFill>
                  <a:srgbClr val="002060"/>
                </a:solidFill>
              </a:rPr>
              <a:t>2. Западнее расположен 1-Гыданский полуостров или 2-Ямал?        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>
                <a:solidFill>
                  <a:srgbClr val="002060"/>
                </a:solidFill>
              </a:rPr>
              <a:t>3.Баренцево и Карское моря разделяет архипелаг 1-Новая Земля или 2-Северная </a:t>
            </a:r>
            <a:r>
              <a:rPr lang="ru-RU" sz="1600" b="1" dirty="0" smtClean="0">
                <a:solidFill>
                  <a:srgbClr val="002060"/>
                </a:solidFill>
              </a:rPr>
              <a:t>Земля? 4.Внутренним </a:t>
            </a:r>
            <a:r>
              <a:rPr lang="ru-RU" sz="1600" b="1" dirty="0">
                <a:solidFill>
                  <a:srgbClr val="002060"/>
                </a:solidFill>
              </a:rPr>
              <a:t>морем является 1-Японское или 2-Балтийское? 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5.Командорские </a:t>
            </a:r>
            <a:r>
              <a:rPr lang="ru-RU" sz="1600" b="1" dirty="0">
                <a:solidFill>
                  <a:srgbClr val="002060"/>
                </a:solidFill>
              </a:rPr>
              <a:t>острова находятся в 1-Беринговом или 2-Охотском море</a:t>
            </a:r>
            <a:r>
              <a:rPr lang="ru-RU" sz="1600" b="1" dirty="0" smtClean="0">
                <a:solidFill>
                  <a:srgbClr val="002060"/>
                </a:solidFill>
              </a:rPr>
              <a:t>?</a:t>
            </a:r>
            <a:endParaRPr lang="ru-RU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8183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5496"/>
            <a:ext cx="5026521" cy="648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76056" y="371703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779912" y="2420888"/>
            <a:ext cx="373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427984" y="4797152"/>
            <a:ext cx="256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83568" y="155679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339752" y="4581128"/>
            <a:ext cx="373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779912" y="4797152"/>
            <a:ext cx="373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405510" y="244074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644861" y="207141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3868896" y="516648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5027106" y="260555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5765720" y="1039376"/>
            <a:ext cx="295305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Запишите названия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 объектов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 береговой линии 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Северной Америки,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 обозначенных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 на карте</a:t>
            </a: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 цифрами.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44208" y="670044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Задание</a:t>
            </a:r>
            <a:endParaRPr lang="ru-RU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775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522288"/>
            <a:ext cx="464185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81400" y="685800"/>
            <a:ext cx="412750" cy="584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49563" y="2444750"/>
            <a:ext cx="412750" cy="584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06738" y="1793875"/>
            <a:ext cx="388937" cy="584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6563" y="3694113"/>
            <a:ext cx="388937" cy="584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63963" y="3402013"/>
            <a:ext cx="388937" cy="584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62188" y="3810000"/>
            <a:ext cx="388937" cy="584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82675" y="3938588"/>
            <a:ext cx="390525" cy="584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C00000"/>
                </a:solidFill>
              </a:rPr>
              <a:t>7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379538" y="4171950"/>
            <a:ext cx="550862" cy="5873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32200" y="4381500"/>
            <a:ext cx="390525" cy="5857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67000" y="5943600"/>
            <a:ext cx="388938" cy="584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C00000"/>
                </a:solidFill>
              </a:rPr>
              <a:t>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7363" y="2332038"/>
            <a:ext cx="595312" cy="584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rgbClr val="C00000"/>
                </a:solidFill>
              </a:rPr>
              <a:t>10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V="1">
            <a:off x="919163" y="1771650"/>
            <a:ext cx="1227137" cy="68262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920750" y="2816225"/>
            <a:ext cx="2268538" cy="305276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984750" y="381000"/>
            <a:ext cx="3932238" cy="9540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C00000"/>
                </a:solidFill>
              </a:rPr>
              <a:t>ПРИРОДНЫЕ ЗОНЫ</a:t>
            </a:r>
          </a:p>
          <a:p>
            <a:pPr>
              <a:defRPr/>
            </a:pPr>
            <a:r>
              <a:rPr lang="ru-RU" sz="2800" b="1" dirty="0">
                <a:solidFill>
                  <a:srgbClr val="C00000"/>
                </a:solidFill>
              </a:rPr>
              <a:t> СЕВЕРНОЙ АМЕРИКИ</a:t>
            </a:r>
          </a:p>
        </p:txBody>
      </p:sp>
      <p:cxnSp>
        <p:nvCxnSpPr>
          <p:cNvPr id="28" name="Прямая со стрелкой 27"/>
          <p:cNvCxnSpPr/>
          <p:nvPr/>
        </p:nvCxnSpPr>
        <p:spPr>
          <a:xfrm flipV="1">
            <a:off x="2971800" y="6172200"/>
            <a:ext cx="5334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17" idx="1"/>
          </p:cNvCxnSpPr>
          <p:nvPr/>
        </p:nvCxnSpPr>
        <p:spPr>
          <a:xfrm rot="10800000">
            <a:off x="2667000" y="5410200"/>
            <a:ext cx="1588" cy="825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561013" y="2269907"/>
            <a:ext cx="3532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Запишите, указанные цифрами,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 названия природных зон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18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6411" y="325677"/>
            <a:ext cx="7494661" cy="6316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КАРТА – ОБРАЗ ПРОСТРАНСТВА. Тема «ЛИТОСФЕРА». 6 </a:t>
            </a:r>
            <a:r>
              <a:rPr lang="ru-RU" sz="1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6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Вариант 1</a:t>
            </a:r>
            <a:endParaRPr lang="ru-RU" sz="16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1.Горы Гималаи находятся 1-в Европе или 2-в Азии?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2.Западнее расположены 1-Уральские горы или 2-Западно-Сибирская равнина?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3.Большую абсолютную высоту имеют горы 1-Альпы или 2-Скандинавские ?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4.Великие равнины являются 1-низменностью или 2-плоскогорьем?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5.Севернее расположен вулкан 1-Везувий или 2-Этна?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6.Горы Анды протянулись вдоль побережья 1-Атлантического или 2-Тихого океана?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7.Большой Водораздельный хребет протянулся 1-с севера на юг или 2-с запада на восток?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8.Самой высокой вершиной Северной Америки является 1-вулкан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Орисаба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или 2-г. Мак-Кинли?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9.Килиманджаро расположен 1-к северу или 2-к югу от экватора?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10.Севернее расположена 1-Индо-Гангская низменность или 2-плоскогорье Декан?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11.Капские горы находятся 1-в западном или 2-в восточном полушарии?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12.К северу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Кавказских гор расположена 1-Русская  или 2-Западно-Сибирская равнина?</a:t>
            </a:r>
            <a:endParaRPr lang="ru-RU" sz="1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621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6770" y="820396"/>
            <a:ext cx="6845181" cy="3615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с планом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местности</a:t>
            </a: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0"/>
              </a:spcAft>
            </a:pP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умения работы с планом местности: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-Чтение условных знаков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-Преобразование масштаба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-Определение расстояний с помощью масштаба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-Определение направлений, сторон горизонта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-Определение азимутов по плану и на местности (работа с компасом)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-Определение абсолютной и относительной высоты по плану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-Построение плана участка местности методами полярной и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маршрутной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съемки.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4093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7487" y="763446"/>
            <a:ext cx="8015955" cy="5690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РЕКИ РОССИИ. 8 класс.  1 </a:t>
            </a:r>
            <a:r>
              <a:rPr lang="ru-RU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вариант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b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Выбрать один ответ из двух</a:t>
            </a:r>
            <a:endParaRPr lang="ru-RU" sz="16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Самая многоводная река России 1)Волга или 2)Енисей? 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Исток реки Печоры находится 1)в Уральских горах или 2)на Русской равнине?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Река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Зея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является 1)левым или 2)правым притоком Амура?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Подкаменная Тунгуска является притоком 1) Лены или 2) Енисея?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Река Камчатка впадает 1)в Берингово или 2)в Охотское море?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Устье Индигирки является 1) эстуарием или 2) дельтой?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Нева течет 1) на восток или 2) на запад?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У реки Онега преобладает питание 1)ледниковое или 2)снеговое?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 Река Уссури имеет 1) летнее или 2) весеннее половодье? 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 Волга относится к бассейну 1)Атлантического океана или 2)к бассейну внутреннего стока?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11. Базис эрозии выше 1) у Иртыша или 2) у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Пура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12. Наибольшее падение река Обь имеет 1) в верхнем или 2) в нижнем течении? 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13. Город Иркутск расположен 1) на Енисее или 2) на Ангаре?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2693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6807" y="503632"/>
            <a:ext cx="5606042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Игра </a:t>
            </a:r>
            <a:r>
              <a:rPr lang="ru-RU" b="1" dirty="0">
                <a:solidFill>
                  <a:srgbClr val="C00000"/>
                </a:solidFill>
              </a:rPr>
              <a:t>"Третий </a:t>
            </a:r>
            <a:r>
              <a:rPr lang="ru-RU" b="1" dirty="0" smtClean="0">
                <a:solidFill>
                  <a:srgbClr val="C00000"/>
                </a:solidFill>
              </a:rPr>
              <a:t>лишний»</a:t>
            </a:r>
          </a:p>
          <a:p>
            <a:endParaRPr lang="ru-RU" dirty="0">
              <a:solidFill>
                <a:srgbClr val="C00000"/>
              </a:solidFill>
            </a:endParaRPr>
          </a:p>
          <a:p>
            <a:r>
              <a:rPr lang="ru-RU" b="1" i="1" dirty="0">
                <a:solidFill>
                  <a:srgbClr val="002060"/>
                </a:solidFill>
              </a:rPr>
              <a:t>Из трех географических объектов найти лишний, </a:t>
            </a:r>
            <a:endParaRPr lang="ru-RU" b="1" i="1" dirty="0" smtClean="0">
              <a:solidFill>
                <a:srgbClr val="002060"/>
              </a:solidFill>
            </a:endParaRPr>
          </a:p>
          <a:p>
            <a:r>
              <a:rPr lang="ru-RU" b="1" i="1" dirty="0" smtClean="0">
                <a:solidFill>
                  <a:srgbClr val="002060"/>
                </a:solidFill>
              </a:rPr>
              <a:t>показать </a:t>
            </a:r>
            <a:r>
              <a:rPr lang="ru-RU" b="1" i="1" dirty="0">
                <a:solidFill>
                  <a:srgbClr val="002060"/>
                </a:solidFill>
              </a:rPr>
              <a:t>его на карте и объяснить, почему лишний</a:t>
            </a:r>
            <a:r>
              <a:rPr lang="ru-RU" b="1" i="1" dirty="0" smtClean="0">
                <a:solidFill>
                  <a:srgbClr val="002060"/>
                </a:solidFill>
              </a:rPr>
              <a:t>.</a:t>
            </a:r>
          </a:p>
          <a:p>
            <a:endParaRPr lang="ru-RU" dirty="0"/>
          </a:p>
          <a:p>
            <a:pPr lvl="0"/>
            <a:r>
              <a:rPr lang="ru-RU" sz="2400" b="1" dirty="0">
                <a:solidFill>
                  <a:srgbClr val="0070C0"/>
                </a:solidFill>
              </a:rPr>
              <a:t>Карское море, Лаптевых, Охотское.</a:t>
            </a:r>
          </a:p>
          <a:p>
            <a:pPr lvl="0"/>
            <a:r>
              <a:rPr lang="ru-RU" sz="2400" b="1" dirty="0">
                <a:solidFill>
                  <a:srgbClr val="7030A0"/>
                </a:solidFill>
              </a:rPr>
              <a:t>Баскунчак, </a:t>
            </a:r>
            <a:r>
              <a:rPr lang="ru-RU" sz="2400" b="1" dirty="0" err="1">
                <a:solidFill>
                  <a:srgbClr val="7030A0"/>
                </a:solidFill>
              </a:rPr>
              <a:t>Ханка</a:t>
            </a:r>
            <a:r>
              <a:rPr lang="ru-RU" sz="2400" b="1" dirty="0">
                <a:solidFill>
                  <a:srgbClr val="7030A0"/>
                </a:solidFill>
              </a:rPr>
              <a:t>, Ладожское озеро.</a:t>
            </a:r>
          </a:p>
          <a:p>
            <a:pPr lvl="0"/>
            <a:r>
              <a:rPr lang="ru-RU" sz="2400" b="1" dirty="0">
                <a:solidFill>
                  <a:srgbClr val="00B050"/>
                </a:solidFill>
              </a:rPr>
              <a:t>США, Япония, Китай.</a:t>
            </a:r>
          </a:p>
          <a:p>
            <a:pPr lvl="0"/>
            <a:r>
              <a:rPr lang="ru-RU" sz="2400" b="1" dirty="0">
                <a:solidFill>
                  <a:srgbClr val="C00000"/>
                </a:solidFill>
              </a:rPr>
              <a:t>Флигели, Челюскин, Дежнева.</a:t>
            </a:r>
          </a:p>
          <a:p>
            <a:pPr lvl="0"/>
            <a:r>
              <a:rPr lang="ru-RU" sz="2400" b="1" dirty="0">
                <a:solidFill>
                  <a:srgbClr val="002060"/>
                </a:solidFill>
              </a:rPr>
              <a:t>Печора, Енисей, </a:t>
            </a:r>
            <a:r>
              <a:rPr lang="ru-RU" sz="2400" b="1" dirty="0" smtClean="0">
                <a:solidFill>
                  <a:srgbClr val="002060"/>
                </a:solidFill>
              </a:rPr>
              <a:t>Амур.</a:t>
            </a:r>
            <a:endParaRPr lang="ru-RU" sz="2400" b="1" dirty="0">
              <a:solidFill>
                <a:srgbClr val="002060"/>
              </a:solidFill>
            </a:endParaRPr>
          </a:p>
          <a:p>
            <a:pPr lvl="0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Таймыр, Ямал, Врангеля.</a:t>
            </a:r>
          </a:p>
          <a:p>
            <a:pPr lvl="0"/>
            <a:r>
              <a:rPr lang="ru-RU" sz="2400" b="1" dirty="0">
                <a:solidFill>
                  <a:srgbClr val="7030A0"/>
                </a:solidFill>
              </a:rPr>
              <a:t>Кавказ, Канин, Урал.</a:t>
            </a:r>
          </a:p>
          <a:p>
            <a:pPr lvl="0"/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</a:rPr>
              <a:t>Гыданский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</a:rPr>
              <a:t>Салаирский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, Енисейский.</a:t>
            </a:r>
          </a:p>
          <a:p>
            <a:pPr lvl="0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Камчатка, Сахалин, Ямал.</a:t>
            </a:r>
          </a:p>
          <a:p>
            <a:pPr lvl="0"/>
            <a:r>
              <a:rPr lang="ru-RU" sz="2400" b="1" dirty="0">
                <a:solidFill>
                  <a:srgbClr val="00B050"/>
                </a:solidFill>
              </a:rPr>
              <a:t>Колыма, Анадырь, Кама.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99209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626342"/>
              </p:ext>
            </p:extLst>
          </p:nvPr>
        </p:nvGraphicFramePr>
        <p:xfrm>
          <a:off x="2709016" y="2538100"/>
          <a:ext cx="4537817" cy="32815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6812">
                  <a:extLst>
                    <a:ext uri="{9D8B030D-6E8A-4147-A177-3AD203B41FA5}">
                      <a16:colId xmlns:a16="http://schemas.microsoft.com/office/drawing/2014/main" val="3334792331"/>
                    </a:ext>
                  </a:extLst>
                </a:gridCol>
                <a:gridCol w="1047189">
                  <a:extLst>
                    <a:ext uri="{9D8B030D-6E8A-4147-A177-3AD203B41FA5}">
                      <a16:colId xmlns:a16="http://schemas.microsoft.com/office/drawing/2014/main" val="3518217549"/>
                    </a:ext>
                  </a:extLst>
                </a:gridCol>
                <a:gridCol w="1047189">
                  <a:extLst>
                    <a:ext uri="{9D8B030D-6E8A-4147-A177-3AD203B41FA5}">
                      <a16:colId xmlns:a16="http://schemas.microsoft.com/office/drawing/2014/main" val="3340960233"/>
                    </a:ext>
                  </a:extLst>
                </a:gridCol>
                <a:gridCol w="1256627">
                  <a:extLst>
                    <a:ext uri="{9D8B030D-6E8A-4147-A177-3AD203B41FA5}">
                      <a16:colId xmlns:a16="http://schemas.microsoft.com/office/drawing/2014/main" val="1026023546"/>
                    </a:ext>
                  </a:extLst>
                </a:gridCol>
              </a:tblGrid>
              <a:tr h="8203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2800" dirty="0">
                          <a:effectLst/>
                        </a:rPr>
                        <a:t>М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В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2800">
                          <a:effectLst/>
                        </a:rPr>
                        <a:t>Р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2800">
                          <a:effectLst/>
                        </a:rPr>
                        <a:t>Н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982161943"/>
                  </a:ext>
                </a:extLst>
              </a:tr>
              <a:tr h="8203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2800" dirty="0">
                          <a:effectLst/>
                        </a:rPr>
                        <a:t>Е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2800" dirty="0">
                          <a:effectLst/>
                        </a:rPr>
                        <a:t>Л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2800">
                          <a:effectLst/>
                        </a:rPr>
                        <a:t>З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2800">
                          <a:effectLst/>
                        </a:rPr>
                        <a:t>У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4047386552"/>
                  </a:ext>
                </a:extLst>
              </a:tr>
              <a:tr h="8203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2800">
                          <a:effectLst/>
                        </a:rPr>
                        <a:t>И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2800" dirty="0">
                          <a:effectLst/>
                        </a:rPr>
                        <a:t>Т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2800" dirty="0">
                          <a:effectLst/>
                        </a:rPr>
                        <a:t>О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2800">
                          <a:effectLst/>
                        </a:rPr>
                        <a:t>С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2884071368"/>
                  </a:ext>
                </a:extLst>
              </a:tr>
              <a:tr h="8203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2800">
                          <a:effectLst/>
                        </a:rPr>
                        <a:t>Л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2800">
                          <a:effectLst/>
                        </a:rPr>
                        <a:t>П</a:t>
                      </a:r>
                      <a:endParaRPr lang="ru-RU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2800" dirty="0">
                          <a:effectLst/>
                        </a:rPr>
                        <a:t>К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2800" dirty="0">
                          <a:effectLst/>
                        </a:rPr>
                        <a:t>О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3764596917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222048" y="840943"/>
            <a:ext cx="6956765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аукцион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 набора букв составить как можно больше слов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(городов, островов, полуостровов, форм рельефа).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2882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73075" y="115888"/>
            <a:ext cx="8229600" cy="36036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Карта Австралии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5" r="281" b="17"/>
          <a:stretch>
            <a:fillRect/>
          </a:stretch>
        </p:blipFill>
        <p:spPr bwMode="auto">
          <a:xfrm>
            <a:off x="1014413" y="981075"/>
            <a:ext cx="7380287" cy="5759450"/>
          </a:xfrm>
          <a:prstGeom prst="rect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2" name="AutoShape 12"/>
          <p:cNvSpPr>
            <a:spLocks noChangeArrowheads="1"/>
          </p:cNvSpPr>
          <p:nvPr/>
        </p:nvSpPr>
        <p:spPr bwMode="auto">
          <a:xfrm>
            <a:off x="4578350" y="1947863"/>
            <a:ext cx="350838" cy="344487"/>
          </a:xfrm>
          <a:prstGeom prst="irregularSeal1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10253" name="AutoShape 13"/>
          <p:cNvSpPr>
            <a:spLocks noChangeArrowheads="1"/>
          </p:cNvSpPr>
          <p:nvPr/>
        </p:nvSpPr>
        <p:spPr bwMode="auto">
          <a:xfrm>
            <a:off x="5121275" y="5426075"/>
            <a:ext cx="492125" cy="344488"/>
          </a:xfrm>
          <a:prstGeom prst="irregularSeal1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10255" name="AutoShape 15"/>
          <p:cNvSpPr>
            <a:spLocks noChangeArrowheads="1"/>
          </p:cNvSpPr>
          <p:nvPr/>
        </p:nvSpPr>
        <p:spPr bwMode="auto">
          <a:xfrm>
            <a:off x="1258888" y="4338638"/>
            <a:ext cx="469900" cy="412750"/>
          </a:xfrm>
          <a:prstGeom prst="irregularSeal1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10256" name="AutoShape 16"/>
          <p:cNvSpPr>
            <a:spLocks noChangeArrowheads="1"/>
          </p:cNvSpPr>
          <p:nvPr/>
        </p:nvSpPr>
        <p:spPr bwMode="auto">
          <a:xfrm>
            <a:off x="5915025" y="4070350"/>
            <a:ext cx="420688" cy="412750"/>
          </a:xfrm>
          <a:prstGeom prst="irregularSeal1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0257" name="AutoShape 17"/>
          <p:cNvSpPr>
            <a:spLocks noChangeArrowheads="1"/>
          </p:cNvSpPr>
          <p:nvPr/>
        </p:nvSpPr>
        <p:spPr bwMode="auto">
          <a:xfrm>
            <a:off x="5984875" y="2600325"/>
            <a:ext cx="703263" cy="666750"/>
          </a:xfrm>
          <a:prstGeom prst="star4">
            <a:avLst>
              <a:gd name="adj" fmla="val 125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0258" name="AutoShape 18"/>
          <p:cNvSpPr>
            <a:spLocks noChangeArrowheads="1"/>
          </p:cNvSpPr>
          <p:nvPr/>
        </p:nvSpPr>
        <p:spPr bwMode="auto">
          <a:xfrm>
            <a:off x="6416675" y="5286375"/>
            <a:ext cx="681038" cy="619125"/>
          </a:xfrm>
          <a:prstGeom prst="star4">
            <a:avLst>
              <a:gd name="adj" fmla="val 125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0259" name="AutoShape 19"/>
          <p:cNvSpPr>
            <a:spLocks noChangeArrowheads="1"/>
          </p:cNvSpPr>
          <p:nvPr/>
        </p:nvSpPr>
        <p:spPr bwMode="auto">
          <a:xfrm>
            <a:off x="3681413" y="5141913"/>
            <a:ext cx="539750" cy="547687"/>
          </a:xfrm>
          <a:prstGeom prst="star4">
            <a:avLst>
              <a:gd name="adj" fmla="val 125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0260" name="AutoShape 20"/>
          <p:cNvSpPr>
            <a:spLocks noChangeArrowheads="1"/>
          </p:cNvSpPr>
          <p:nvPr/>
        </p:nvSpPr>
        <p:spPr bwMode="auto">
          <a:xfrm>
            <a:off x="4113213" y="2168525"/>
            <a:ext cx="631825" cy="666750"/>
          </a:xfrm>
          <a:prstGeom prst="star4">
            <a:avLst>
              <a:gd name="adj" fmla="val 125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0261" name="AutoShape 21"/>
          <p:cNvSpPr>
            <a:spLocks noChangeArrowheads="1"/>
          </p:cNvSpPr>
          <p:nvPr/>
        </p:nvSpPr>
        <p:spPr bwMode="auto">
          <a:xfrm>
            <a:off x="3463925" y="1589088"/>
            <a:ext cx="701675" cy="481012"/>
          </a:xfrm>
          <a:prstGeom prst="star4">
            <a:avLst>
              <a:gd name="adj" fmla="val 125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0262" name="AutoShape 22"/>
          <p:cNvSpPr>
            <a:spLocks noChangeArrowheads="1"/>
          </p:cNvSpPr>
          <p:nvPr/>
        </p:nvSpPr>
        <p:spPr bwMode="auto">
          <a:xfrm>
            <a:off x="2555875" y="2071688"/>
            <a:ext cx="541338" cy="528637"/>
          </a:xfrm>
          <a:prstGeom prst="star4">
            <a:avLst>
              <a:gd name="adj" fmla="val 125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0263" name="AutoShape 23"/>
          <p:cNvSpPr>
            <a:spLocks noChangeArrowheads="1"/>
          </p:cNvSpPr>
          <p:nvPr/>
        </p:nvSpPr>
        <p:spPr bwMode="auto">
          <a:xfrm>
            <a:off x="4592638" y="1709738"/>
            <a:ext cx="561975" cy="530225"/>
          </a:xfrm>
          <a:prstGeom prst="star4">
            <a:avLst>
              <a:gd name="adj" fmla="val 125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0264" name="AutoShape 24"/>
          <p:cNvSpPr>
            <a:spLocks noChangeArrowheads="1"/>
          </p:cNvSpPr>
          <p:nvPr/>
        </p:nvSpPr>
        <p:spPr bwMode="auto">
          <a:xfrm>
            <a:off x="5192713" y="5495925"/>
            <a:ext cx="490537" cy="549275"/>
          </a:xfrm>
          <a:prstGeom prst="star4">
            <a:avLst>
              <a:gd name="adj" fmla="val 125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0265" name="AutoShape 25"/>
          <p:cNvSpPr>
            <a:spLocks noChangeArrowheads="1"/>
          </p:cNvSpPr>
          <p:nvPr/>
        </p:nvSpPr>
        <p:spPr bwMode="auto">
          <a:xfrm>
            <a:off x="4114800" y="1157288"/>
            <a:ext cx="720725" cy="647700"/>
          </a:xfrm>
          <a:prstGeom prst="star4">
            <a:avLst>
              <a:gd name="adj" fmla="val 125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0266" name="AutoShape 26"/>
          <p:cNvSpPr>
            <a:spLocks noChangeArrowheads="1"/>
          </p:cNvSpPr>
          <p:nvPr/>
        </p:nvSpPr>
        <p:spPr bwMode="auto">
          <a:xfrm>
            <a:off x="5086350" y="5661025"/>
            <a:ext cx="561975" cy="593725"/>
          </a:xfrm>
          <a:prstGeom prst="star4">
            <a:avLst>
              <a:gd name="adj" fmla="val 125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0267" name="AutoShape 27"/>
          <p:cNvSpPr>
            <a:spLocks noChangeArrowheads="1"/>
          </p:cNvSpPr>
          <p:nvPr/>
        </p:nvSpPr>
        <p:spPr bwMode="auto">
          <a:xfrm>
            <a:off x="7386638" y="5897563"/>
            <a:ext cx="701675" cy="736600"/>
          </a:xfrm>
          <a:prstGeom prst="star4">
            <a:avLst>
              <a:gd name="adj" fmla="val 125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0268" name="AutoShape 28"/>
          <p:cNvSpPr>
            <a:spLocks noChangeArrowheads="1"/>
          </p:cNvSpPr>
          <p:nvPr/>
        </p:nvSpPr>
        <p:spPr bwMode="auto">
          <a:xfrm>
            <a:off x="7713663" y="4064000"/>
            <a:ext cx="681037" cy="688975"/>
          </a:xfrm>
          <a:prstGeom prst="star4">
            <a:avLst>
              <a:gd name="adj" fmla="val 125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0269" name="AutoShape 29"/>
          <p:cNvSpPr>
            <a:spLocks noChangeArrowheads="1"/>
          </p:cNvSpPr>
          <p:nvPr/>
        </p:nvSpPr>
        <p:spPr bwMode="auto">
          <a:xfrm>
            <a:off x="5189538" y="2640013"/>
            <a:ext cx="541337" cy="528637"/>
          </a:xfrm>
          <a:prstGeom prst="star4">
            <a:avLst>
              <a:gd name="adj" fmla="val 125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0270" name="AutoShape 30"/>
          <p:cNvSpPr>
            <a:spLocks noChangeArrowheads="1"/>
          </p:cNvSpPr>
          <p:nvPr/>
        </p:nvSpPr>
        <p:spPr bwMode="auto">
          <a:xfrm>
            <a:off x="3321050" y="2311400"/>
            <a:ext cx="609600" cy="619125"/>
          </a:xfrm>
          <a:prstGeom prst="star4">
            <a:avLst>
              <a:gd name="adj" fmla="val 125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0271" name="AutoShape 31"/>
          <p:cNvSpPr>
            <a:spLocks noChangeArrowheads="1"/>
          </p:cNvSpPr>
          <p:nvPr/>
        </p:nvSpPr>
        <p:spPr bwMode="auto">
          <a:xfrm>
            <a:off x="4616450" y="2236788"/>
            <a:ext cx="611188" cy="482600"/>
          </a:xfrm>
          <a:prstGeom prst="star4">
            <a:avLst>
              <a:gd name="adj" fmla="val 125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4359" name="TextBox 1"/>
          <p:cNvSpPr txBox="1">
            <a:spLocks noChangeArrowheads="1"/>
          </p:cNvSpPr>
          <p:nvPr/>
        </p:nvSpPr>
        <p:spPr bwMode="auto">
          <a:xfrm>
            <a:off x="993775" y="476250"/>
            <a:ext cx="7281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 Задание:     Нанести на контурную карту географические объекты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00698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0" fill="hold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0" fill="hold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0" fill="hold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0" fill="hold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0" fill="hold"/>
                                        <p:tgtEl>
                                          <p:spTgt spid="10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0" fill="hold"/>
                                        <p:tgtEl>
                                          <p:spTgt spid="10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10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10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9" dur="2000"/>
                                        <p:tgtEl>
                                          <p:spTgt spid="10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 nodeType="clickPar">
                      <p:stCondLst>
                        <p:cond delay="indefinite"/>
                      </p:stCondLst>
                      <p:childTnLst>
                        <p:par>
                          <p:cTn id="1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10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10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 nodeType="clickPar">
                      <p:stCondLst>
                        <p:cond delay="indefinite"/>
                      </p:stCondLst>
                      <p:childTnLst>
                        <p:par>
                          <p:cTn id="1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0" dur="2000"/>
                                        <p:tgtEl>
                                          <p:spTgt spid="10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 nodeType="clickPar">
                      <p:stCondLst>
                        <p:cond delay="indefinite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10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10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2" grpId="0" animBg="1"/>
      <p:bldP spid="10253" grpId="0" animBg="1"/>
      <p:bldP spid="10255" grpId="0" animBg="1"/>
      <p:bldP spid="10256" grpId="0" animBg="1"/>
      <p:bldP spid="10257" grpId="0" animBg="1"/>
      <p:bldP spid="10257" grpId="1" animBg="1"/>
      <p:bldP spid="10258" grpId="0" animBg="1"/>
      <p:bldP spid="10258" grpId="1" animBg="1"/>
      <p:bldP spid="10259" grpId="0" animBg="1"/>
      <p:bldP spid="10259" grpId="1" animBg="1"/>
      <p:bldP spid="10260" grpId="0" animBg="1"/>
      <p:bldP spid="10260" grpId="1" animBg="1"/>
      <p:bldP spid="10261" grpId="0" animBg="1"/>
      <p:bldP spid="10261" grpId="1" animBg="1"/>
      <p:bldP spid="10262" grpId="0" animBg="1"/>
      <p:bldP spid="10262" grpId="1" animBg="1"/>
      <p:bldP spid="10263" grpId="0" animBg="1"/>
      <p:bldP spid="10263" grpId="1" animBg="1"/>
      <p:bldP spid="10264" grpId="0" animBg="1"/>
      <p:bldP spid="10264" grpId="1" animBg="1"/>
      <p:bldP spid="10265" grpId="0" animBg="1"/>
      <p:bldP spid="10265" grpId="1" animBg="1"/>
      <p:bldP spid="10266" grpId="0" animBg="1"/>
      <p:bldP spid="10266" grpId="1" animBg="1"/>
      <p:bldP spid="10267" grpId="0" animBg="1"/>
      <p:bldP spid="10267" grpId="1" animBg="1"/>
      <p:bldP spid="10268" grpId="0" animBg="1"/>
      <p:bldP spid="10268" grpId="1" animBg="1"/>
      <p:bldP spid="10269" grpId="0" animBg="1"/>
      <p:bldP spid="10269" grpId="1" animBg="1"/>
      <p:bldP spid="10270" grpId="0" animBg="1"/>
      <p:bldP spid="10270" grpId="1" animBg="1"/>
      <p:bldP spid="10271" grpId="0" animBg="1"/>
      <p:bldP spid="10271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73075" y="115888"/>
            <a:ext cx="8229600" cy="36036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Карта Австралии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5" r="281" b="17"/>
          <a:stretch>
            <a:fillRect/>
          </a:stretch>
        </p:blipFill>
        <p:spPr bwMode="auto">
          <a:xfrm>
            <a:off x="1014413" y="981075"/>
            <a:ext cx="7380287" cy="5759450"/>
          </a:xfrm>
          <a:prstGeom prst="rect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2" name="AutoShape 12"/>
          <p:cNvSpPr>
            <a:spLocks noChangeArrowheads="1"/>
          </p:cNvSpPr>
          <p:nvPr/>
        </p:nvSpPr>
        <p:spPr bwMode="auto">
          <a:xfrm>
            <a:off x="4578350" y="1947863"/>
            <a:ext cx="350838" cy="344487"/>
          </a:xfrm>
          <a:prstGeom prst="irregularSeal1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10253" name="AutoShape 13"/>
          <p:cNvSpPr>
            <a:spLocks noChangeArrowheads="1"/>
          </p:cNvSpPr>
          <p:nvPr/>
        </p:nvSpPr>
        <p:spPr bwMode="auto">
          <a:xfrm>
            <a:off x="5121275" y="5426075"/>
            <a:ext cx="492125" cy="344488"/>
          </a:xfrm>
          <a:prstGeom prst="irregularSeal1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10255" name="AutoShape 15"/>
          <p:cNvSpPr>
            <a:spLocks noChangeArrowheads="1"/>
          </p:cNvSpPr>
          <p:nvPr/>
        </p:nvSpPr>
        <p:spPr bwMode="auto">
          <a:xfrm>
            <a:off x="1331913" y="4340225"/>
            <a:ext cx="469900" cy="412750"/>
          </a:xfrm>
          <a:prstGeom prst="irregularSeal1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solidFill>
                <a:srgbClr val="CC3300"/>
              </a:solidFill>
              <a:latin typeface="Arial" panose="020B0604020202020204" pitchFamily="34" charset="0"/>
            </a:endParaRPr>
          </a:p>
        </p:txBody>
      </p:sp>
      <p:sp>
        <p:nvSpPr>
          <p:cNvPr id="10256" name="AutoShape 16"/>
          <p:cNvSpPr>
            <a:spLocks noChangeArrowheads="1"/>
          </p:cNvSpPr>
          <p:nvPr/>
        </p:nvSpPr>
        <p:spPr bwMode="auto">
          <a:xfrm>
            <a:off x="5915025" y="4070350"/>
            <a:ext cx="420688" cy="412750"/>
          </a:xfrm>
          <a:prstGeom prst="irregularSeal1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0257" name="AutoShape 17"/>
          <p:cNvSpPr>
            <a:spLocks noChangeArrowheads="1"/>
          </p:cNvSpPr>
          <p:nvPr/>
        </p:nvSpPr>
        <p:spPr bwMode="auto">
          <a:xfrm>
            <a:off x="5984875" y="2600325"/>
            <a:ext cx="703263" cy="666750"/>
          </a:xfrm>
          <a:prstGeom prst="star4">
            <a:avLst>
              <a:gd name="adj" fmla="val 125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0258" name="AutoShape 18"/>
          <p:cNvSpPr>
            <a:spLocks noChangeArrowheads="1"/>
          </p:cNvSpPr>
          <p:nvPr/>
        </p:nvSpPr>
        <p:spPr bwMode="auto">
          <a:xfrm>
            <a:off x="6416675" y="5286375"/>
            <a:ext cx="681038" cy="619125"/>
          </a:xfrm>
          <a:prstGeom prst="star4">
            <a:avLst>
              <a:gd name="adj" fmla="val 125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0259" name="AutoShape 19"/>
          <p:cNvSpPr>
            <a:spLocks noChangeArrowheads="1"/>
          </p:cNvSpPr>
          <p:nvPr/>
        </p:nvSpPr>
        <p:spPr bwMode="auto">
          <a:xfrm>
            <a:off x="3681413" y="5141913"/>
            <a:ext cx="539750" cy="547687"/>
          </a:xfrm>
          <a:prstGeom prst="star4">
            <a:avLst>
              <a:gd name="adj" fmla="val 125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0260" name="AutoShape 20"/>
          <p:cNvSpPr>
            <a:spLocks noChangeArrowheads="1"/>
          </p:cNvSpPr>
          <p:nvPr/>
        </p:nvSpPr>
        <p:spPr bwMode="auto">
          <a:xfrm>
            <a:off x="4113213" y="2168525"/>
            <a:ext cx="631825" cy="666750"/>
          </a:xfrm>
          <a:prstGeom prst="star4">
            <a:avLst>
              <a:gd name="adj" fmla="val 125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0261" name="AutoShape 21"/>
          <p:cNvSpPr>
            <a:spLocks noChangeArrowheads="1"/>
          </p:cNvSpPr>
          <p:nvPr/>
        </p:nvSpPr>
        <p:spPr bwMode="auto">
          <a:xfrm>
            <a:off x="3463925" y="1589088"/>
            <a:ext cx="701675" cy="481012"/>
          </a:xfrm>
          <a:prstGeom prst="star4">
            <a:avLst>
              <a:gd name="adj" fmla="val 125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0262" name="AutoShape 22"/>
          <p:cNvSpPr>
            <a:spLocks noChangeArrowheads="1"/>
          </p:cNvSpPr>
          <p:nvPr/>
        </p:nvSpPr>
        <p:spPr bwMode="auto">
          <a:xfrm>
            <a:off x="2555875" y="2071688"/>
            <a:ext cx="541338" cy="528637"/>
          </a:xfrm>
          <a:prstGeom prst="star4">
            <a:avLst>
              <a:gd name="adj" fmla="val 125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0263" name="AutoShape 23"/>
          <p:cNvSpPr>
            <a:spLocks noChangeArrowheads="1"/>
          </p:cNvSpPr>
          <p:nvPr/>
        </p:nvSpPr>
        <p:spPr bwMode="auto">
          <a:xfrm>
            <a:off x="4592638" y="1709738"/>
            <a:ext cx="561975" cy="530225"/>
          </a:xfrm>
          <a:prstGeom prst="star4">
            <a:avLst>
              <a:gd name="adj" fmla="val 125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0264" name="AutoShape 24"/>
          <p:cNvSpPr>
            <a:spLocks noChangeArrowheads="1"/>
          </p:cNvSpPr>
          <p:nvPr/>
        </p:nvSpPr>
        <p:spPr bwMode="auto">
          <a:xfrm>
            <a:off x="5192713" y="5495925"/>
            <a:ext cx="490537" cy="549275"/>
          </a:xfrm>
          <a:prstGeom prst="star4">
            <a:avLst>
              <a:gd name="adj" fmla="val 125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0265" name="AutoShape 25"/>
          <p:cNvSpPr>
            <a:spLocks noChangeArrowheads="1"/>
          </p:cNvSpPr>
          <p:nvPr/>
        </p:nvSpPr>
        <p:spPr bwMode="auto">
          <a:xfrm>
            <a:off x="4256088" y="1130300"/>
            <a:ext cx="720725" cy="647700"/>
          </a:xfrm>
          <a:prstGeom prst="star4">
            <a:avLst>
              <a:gd name="adj" fmla="val 125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0266" name="AutoShape 26"/>
          <p:cNvSpPr>
            <a:spLocks noChangeArrowheads="1"/>
          </p:cNvSpPr>
          <p:nvPr/>
        </p:nvSpPr>
        <p:spPr bwMode="auto">
          <a:xfrm>
            <a:off x="5121275" y="5730875"/>
            <a:ext cx="561975" cy="593725"/>
          </a:xfrm>
          <a:prstGeom prst="star4">
            <a:avLst>
              <a:gd name="adj" fmla="val 125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0267" name="AutoShape 27"/>
          <p:cNvSpPr>
            <a:spLocks noChangeArrowheads="1"/>
          </p:cNvSpPr>
          <p:nvPr/>
        </p:nvSpPr>
        <p:spPr bwMode="auto">
          <a:xfrm>
            <a:off x="7362825" y="6003925"/>
            <a:ext cx="701675" cy="736600"/>
          </a:xfrm>
          <a:prstGeom prst="star4">
            <a:avLst>
              <a:gd name="adj" fmla="val 125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0268" name="AutoShape 28"/>
          <p:cNvSpPr>
            <a:spLocks noChangeArrowheads="1"/>
          </p:cNvSpPr>
          <p:nvPr/>
        </p:nvSpPr>
        <p:spPr bwMode="auto">
          <a:xfrm>
            <a:off x="7713663" y="4064000"/>
            <a:ext cx="681037" cy="688975"/>
          </a:xfrm>
          <a:prstGeom prst="star4">
            <a:avLst>
              <a:gd name="adj" fmla="val 125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0269" name="AutoShape 29"/>
          <p:cNvSpPr>
            <a:spLocks noChangeArrowheads="1"/>
          </p:cNvSpPr>
          <p:nvPr/>
        </p:nvSpPr>
        <p:spPr bwMode="auto">
          <a:xfrm>
            <a:off x="5189538" y="2640013"/>
            <a:ext cx="541337" cy="528637"/>
          </a:xfrm>
          <a:prstGeom prst="star4">
            <a:avLst>
              <a:gd name="adj" fmla="val 125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0270" name="AutoShape 30"/>
          <p:cNvSpPr>
            <a:spLocks noChangeArrowheads="1"/>
          </p:cNvSpPr>
          <p:nvPr/>
        </p:nvSpPr>
        <p:spPr bwMode="auto">
          <a:xfrm>
            <a:off x="3321050" y="2311400"/>
            <a:ext cx="609600" cy="619125"/>
          </a:xfrm>
          <a:prstGeom prst="star4">
            <a:avLst>
              <a:gd name="adj" fmla="val 125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0271" name="AutoShape 31"/>
          <p:cNvSpPr>
            <a:spLocks noChangeArrowheads="1"/>
          </p:cNvSpPr>
          <p:nvPr/>
        </p:nvSpPr>
        <p:spPr bwMode="auto">
          <a:xfrm>
            <a:off x="4616450" y="2236788"/>
            <a:ext cx="611188" cy="482600"/>
          </a:xfrm>
          <a:prstGeom prst="star4">
            <a:avLst>
              <a:gd name="adj" fmla="val 125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5383" name="TextBox 1"/>
          <p:cNvSpPr txBox="1">
            <a:spLocks noChangeArrowheads="1"/>
          </p:cNvSpPr>
          <p:nvPr/>
        </p:nvSpPr>
        <p:spPr bwMode="auto">
          <a:xfrm>
            <a:off x="993775" y="476250"/>
            <a:ext cx="7281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latin typeface="Arial" panose="020B0604020202020204" pitchFamily="34" charset="0"/>
              </a:rPr>
              <a:t> Задание:     </a:t>
            </a:r>
            <a:r>
              <a:rPr lang="ru-RU" altLang="ru-RU" sz="1800" dirty="0" smtClean="0">
                <a:latin typeface="Arial" panose="020B0604020202020204" pitchFamily="34" charset="0"/>
              </a:rPr>
              <a:t>Назовите </a:t>
            </a:r>
            <a:r>
              <a:rPr lang="ru-RU" altLang="ru-RU" sz="1800" dirty="0">
                <a:latin typeface="Arial" panose="020B0604020202020204" pitchFamily="34" charset="0"/>
              </a:rPr>
              <a:t>географические объекты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29535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0" fill="hold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0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0" fill="hold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0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0" fill="hold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0" fill="hold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10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0" fill="hold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0" fill="hold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0" fill="hold"/>
                                        <p:tgtEl>
                                          <p:spTgt spid="10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0" fill="hold"/>
                                        <p:tgtEl>
                                          <p:spTgt spid="10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10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10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9" dur="2000"/>
                                        <p:tgtEl>
                                          <p:spTgt spid="10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 nodeType="clickPar">
                      <p:stCondLst>
                        <p:cond delay="indefinite"/>
                      </p:stCondLst>
                      <p:childTnLst>
                        <p:par>
                          <p:cTn id="1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10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10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 nodeType="clickPar">
                      <p:stCondLst>
                        <p:cond delay="indefinite"/>
                      </p:stCondLst>
                      <p:childTnLst>
                        <p:par>
                          <p:cTn id="1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0" dur="2000"/>
                                        <p:tgtEl>
                                          <p:spTgt spid="10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 nodeType="clickPar">
                      <p:stCondLst>
                        <p:cond delay="indefinite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10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10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2" grpId="0" animBg="1"/>
      <p:bldP spid="10253" grpId="0" animBg="1"/>
      <p:bldP spid="10255" grpId="0" animBg="1"/>
      <p:bldP spid="10256" grpId="0" animBg="1"/>
      <p:bldP spid="10257" grpId="0" animBg="1"/>
      <p:bldP spid="10257" grpId="1" animBg="1"/>
      <p:bldP spid="10258" grpId="0" animBg="1"/>
      <p:bldP spid="10258" grpId="1" animBg="1"/>
      <p:bldP spid="10259" grpId="0" animBg="1"/>
      <p:bldP spid="10259" grpId="1" animBg="1"/>
      <p:bldP spid="10260" grpId="0" animBg="1"/>
      <p:bldP spid="10260" grpId="1" animBg="1"/>
      <p:bldP spid="10261" grpId="0" animBg="1"/>
      <p:bldP spid="10261" grpId="1" animBg="1"/>
      <p:bldP spid="10262" grpId="0" animBg="1"/>
      <p:bldP spid="10262" grpId="1" animBg="1"/>
      <p:bldP spid="10263" grpId="0" animBg="1"/>
      <p:bldP spid="10263" grpId="1" animBg="1"/>
      <p:bldP spid="10264" grpId="0" animBg="1"/>
      <p:bldP spid="10264" grpId="1" animBg="1"/>
      <p:bldP spid="10265" grpId="0" animBg="1"/>
      <p:bldP spid="10265" grpId="1" animBg="1"/>
      <p:bldP spid="10266" grpId="0" animBg="1"/>
      <p:bldP spid="10266" grpId="1" animBg="1"/>
      <p:bldP spid="10267" grpId="0" animBg="1"/>
      <p:bldP spid="10267" grpId="1" animBg="1"/>
      <p:bldP spid="10268" grpId="0" animBg="1"/>
      <p:bldP spid="10268" grpId="1" animBg="1"/>
      <p:bldP spid="10269" grpId="0" animBg="1"/>
      <p:bldP spid="10269" grpId="1" animBg="1"/>
      <p:bldP spid="10270" grpId="0" animBg="1"/>
      <p:bldP spid="10270" grpId="1" animBg="1"/>
      <p:bldP spid="10271" grpId="0" animBg="1"/>
      <p:bldP spid="10271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5272756" y="3401226"/>
            <a:ext cx="3283840" cy="237955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31493" y="799405"/>
            <a:ext cx="7084462" cy="2573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с контурными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картами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Довожу до учеников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правила работы с контурной картой.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Стараюсь добиваться аккуратности, четкости, правильного оформления.</a:t>
            </a:r>
            <a:endParaRPr lang="ru-RU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Контурные карты использую для выполнения практических и самостоятельных работ, а также для проверки номенклатуры.</a:t>
            </a:r>
            <a:endParaRPr lang="ru-RU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9914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71671" y="863747"/>
            <a:ext cx="7417749" cy="4589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Приемы работы с интерактивными картами. </a:t>
            </a:r>
            <a:endParaRPr lang="ru-RU" sz="24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выполнении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заданий снимается слой «Названия объектов» 1. Вызываются два ученика. Один пишет названия стран, другой их ставит на место.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Учитель пишет номера на карте, ученики пишут названия стран в тетрадь.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Карта увеличивается в размере, и учитель просит определить страну по небольшому фрагменту.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Выполнение творческих заданий.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Например, а) при помощи электронного маркера ученик может показать (нарисовать) транспортные пути, миграции населения, полезные ископаемые, промышленные объекты и др.</a:t>
            </a:r>
            <a:endParaRPr lang="ru-RU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4852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0057" y="2248982"/>
            <a:ext cx="7007551" cy="985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Использование карт в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проектной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творческой деятельности обучающихся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4604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 rot="5400000">
            <a:off x="2367185" y="-92294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121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77354" y="-730327"/>
            <a:ext cx="5247117" cy="826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43201" y="5973510"/>
            <a:ext cx="5175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/>
              <a:t>Карта к исследовательской работе </a:t>
            </a:r>
          </a:p>
          <a:p>
            <a:r>
              <a:rPr lang="ru-RU" b="1" i="1" dirty="0" smtClean="0"/>
              <a:t>«Растения и животные на флагах стран мира»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7697479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маршрут.jpg"/>
          <p:cNvPicPr>
            <a:picLocks noChangeAspect="1"/>
          </p:cNvPicPr>
          <p:nvPr/>
        </p:nvPicPr>
        <p:blipFill>
          <a:blip r:embed="rId2"/>
          <a:srcRect t="9524"/>
          <a:stretch>
            <a:fillRect/>
          </a:stretch>
        </p:blipFill>
        <p:spPr>
          <a:xfrm>
            <a:off x="2461189" y="685228"/>
            <a:ext cx="4033616" cy="6072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136449" y="401651"/>
            <a:ext cx="496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МАРШРУТЫ АКЦИИ  «ДОРОГАМИ ПАМЯТИ»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95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9659" y="1076111"/>
            <a:ext cx="8656890" cy="502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1)Какими условными знаками обозначается на плане луг, хвойный лес, родник и т.д.?,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2)Замените подчеркнутые слова в тексте условными знаками: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1600" b="1" i="1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«Здравствуй, Андрейка!    Недавно мы поселились у </a:t>
            </a:r>
            <a:r>
              <a:rPr lang="ru-RU" sz="1600" b="1" i="1" u="sng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лесника.</a:t>
            </a:r>
            <a:r>
              <a:rPr lang="ru-RU" sz="1600" b="1" i="1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Его избушка стоит левее </a:t>
            </a:r>
            <a:r>
              <a:rPr lang="ru-RU" sz="1600" b="1" i="1" u="sng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проселочной дороги</a:t>
            </a:r>
            <a:r>
              <a:rPr lang="ru-RU" sz="1600" b="1" i="1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которая пересекает </a:t>
            </a:r>
            <a:r>
              <a:rPr lang="ru-RU" sz="1600" b="1" i="1" u="sng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березовый лес</a:t>
            </a:r>
            <a:r>
              <a:rPr lang="ru-RU" sz="1600" b="1" i="1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На опушке леса проселочная дорога переходит в </a:t>
            </a:r>
            <a:r>
              <a:rPr lang="ru-RU" sz="1600" b="1" i="1" u="sng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грунтовую</a:t>
            </a:r>
            <a:r>
              <a:rPr lang="ru-RU" sz="1600" b="1" i="1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По обе стороны, которой раскинулись </a:t>
            </a:r>
            <a:r>
              <a:rPr lang="ru-RU" sz="1600" b="1" i="1" u="sng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заросли кустарника</a:t>
            </a:r>
            <a:r>
              <a:rPr lang="ru-RU" sz="1600" b="1" i="1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за ними </a:t>
            </a:r>
            <a:r>
              <a:rPr lang="ru-RU" sz="1600" b="1" i="1" u="sng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фруктовый сад</a:t>
            </a:r>
            <a:r>
              <a:rPr lang="ru-RU" sz="1600" b="1" i="1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наша </a:t>
            </a:r>
            <a:r>
              <a:rPr lang="ru-RU" sz="1600" b="1" i="1" u="sng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школа</a:t>
            </a:r>
            <a:r>
              <a:rPr lang="ru-RU" sz="1600" b="1" i="1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Все лето мы купались в </a:t>
            </a:r>
            <a:r>
              <a:rPr lang="ru-RU" sz="1600" b="1" i="1" u="sng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озере</a:t>
            </a:r>
            <a:r>
              <a:rPr lang="ru-RU" sz="1600" b="1" i="1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Приехать ты к нам сможешь по </a:t>
            </a:r>
            <a:r>
              <a:rPr lang="ru-RU" sz="1600" b="1" i="1" u="sng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железной дороге</a:t>
            </a:r>
            <a:r>
              <a:rPr lang="ru-RU" sz="1600" b="1" i="1" dirty="0" smtClean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16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----------------------------------------------------------------</a:t>
            </a: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16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1)Численный масштаб выразить именованным: 1: 25 000 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16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endParaRPr lang="ru-RU" sz="1600" b="1" i="1" dirty="0" smtClean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1600" b="1" i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2)Найдите </a:t>
            </a:r>
            <a:r>
              <a:rPr lang="ru-RU" sz="16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ошибки: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07000"/>
              </a:lnSpc>
              <a:spcAft>
                <a:spcPts val="750"/>
              </a:spcAft>
            </a:pPr>
            <a:r>
              <a:rPr lang="ru-RU" sz="16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1: 25 000 000 – в 1 см 25 км;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07000"/>
              </a:lnSpc>
              <a:spcAft>
                <a:spcPts val="750"/>
              </a:spcAft>
            </a:pPr>
            <a:r>
              <a:rPr lang="ru-RU" sz="16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1: 30 000 – в 1 см 300 м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07000"/>
              </a:lnSpc>
              <a:spcAft>
                <a:spcPts val="750"/>
              </a:spcAft>
            </a:pPr>
            <a:r>
              <a:rPr lang="ru-RU" sz="16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1: 100 – в 1 см 10 м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8446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48316" y="3963235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Коробово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88584" y="3082578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schemeClr val="tx2">
                    <a:lumMod val="10000"/>
                  </a:schemeClr>
                </a:solidFill>
              </a:rPr>
              <a:t>Глебени</a:t>
            </a:r>
            <a:endParaRPr lang="ru-RU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65661" y="4547274"/>
            <a:ext cx="1215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10000"/>
                  </a:schemeClr>
                </a:solidFill>
              </a:rPr>
              <a:t>Поляны</a:t>
            </a:r>
            <a:endParaRPr lang="ru-RU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42748" y="2014224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Поповское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3970" y="2251398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</a:rPr>
              <a:t>Хабоцкое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44186" y="1280584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</a:rPr>
              <a:t>Лихачево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0345" y="389478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</a:rPr>
              <a:t>Овинищи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61603" y="304879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</a:rPr>
              <a:t>Мартыново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69485" y="1011128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Васильки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05497" y="2980167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10000"/>
                  </a:schemeClr>
                </a:solidFill>
              </a:rPr>
              <a:t>Нивы</a:t>
            </a:r>
            <a:endParaRPr lang="ru-RU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42235" y="5094815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Дор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17526" y="4932141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Б. </a:t>
            </a:r>
            <a:r>
              <a:rPr lang="ru-RU" b="1" dirty="0" err="1" smtClean="0">
                <a:solidFill>
                  <a:srgbClr val="FF0000"/>
                </a:solidFill>
              </a:rPr>
              <a:t>Рагозино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42670" y="6240078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Желобни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09627" y="4603222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Ременники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75547" y="4193440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Машино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40448" y="6240078"/>
            <a:ext cx="1073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Грудино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75010" y="3891372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Могочи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11080" y="3187979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Высокуша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41312" y="1868822"/>
            <a:ext cx="1022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solidFill>
                  <a:srgbClr val="7030A0"/>
                </a:solidFill>
              </a:rPr>
              <a:t>Утехово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2844109" y="2349704"/>
            <a:ext cx="347899" cy="33833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3018058" y="1278052"/>
            <a:ext cx="347899" cy="33833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1978182" y="389478"/>
            <a:ext cx="358946" cy="33833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5488584" y="380030"/>
            <a:ext cx="347899" cy="33833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6921586" y="913001"/>
            <a:ext cx="347899" cy="338336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4948316" y="2147198"/>
            <a:ext cx="347899" cy="338336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2129535" y="4215490"/>
            <a:ext cx="347899" cy="338336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2303484" y="5932924"/>
            <a:ext cx="347899" cy="338336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2588701" y="4828536"/>
            <a:ext cx="347899" cy="338336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2931084" y="4267660"/>
            <a:ext cx="329518" cy="338725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3525721" y="4659368"/>
            <a:ext cx="347899" cy="338336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4069026" y="5901742"/>
            <a:ext cx="347899" cy="338336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4887201" y="5152896"/>
            <a:ext cx="347899" cy="338336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7325760" y="2936711"/>
            <a:ext cx="347899" cy="338336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7230377" y="4135276"/>
            <a:ext cx="347899" cy="338336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4603092" y="3955003"/>
            <a:ext cx="347899" cy="338336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3945790" y="2760812"/>
            <a:ext cx="1072130" cy="921083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rgbClr val="C00000"/>
                </a:solidFill>
              </a:rPr>
              <a:t>Кр</a:t>
            </a:r>
            <a:r>
              <a:rPr lang="ru-RU" b="1" dirty="0" smtClean="0">
                <a:solidFill>
                  <a:srgbClr val="C00000"/>
                </a:solidFill>
              </a:rPr>
              <a:t>. Холм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5260923" y="2668371"/>
            <a:ext cx="347899" cy="338336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6394061" y="2349106"/>
            <a:ext cx="347899" cy="338336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cxnSp>
        <p:nvCxnSpPr>
          <p:cNvPr id="49" name="Прямая со стрелкой 48"/>
          <p:cNvCxnSpPr>
            <a:endCxn id="33" idx="3"/>
          </p:cNvCxnSpPr>
          <p:nvPr/>
        </p:nvCxnSpPr>
        <p:spPr>
          <a:xfrm flipV="1">
            <a:off x="4741312" y="2435986"/>
            <a:ext cx="257953" cy="40155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>
            <a:stCxn id="33" idx="6"/>
            <a:endCxn id="47" idx="2"/>
          </p:cNvCxnSpPr>
          <p:nvPr/>
        </p:nvCxnSpPr>
        <p:spPr>
          <a:xfrm>
            <a:off x="5296215" y="2316366"/>
            <a:ext cx="1097846" cy="2019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>
            <a:endCxn id="46" idx="3"/>
          </p:cNvCxnSpPr>
          <p:nvPr/>
        </p:nvCxnSpPr>
        <p:spPr>
          <a:xfrm flipV="1">
            <a:off x="4923180" y="2957159"/>
            <a:ext cx="388692" cy="1487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>
            <a:stCxn id="46" idx="6"/>
          </p:cNvCxnSpPr>
          <p:nvPr/>
        </p:nvCxnSpPr>
        <p:spPr>
          <a:xfrm>
            <a:off x="5608822" y="2837539"/>
            <a:ext cx="1809415" cy="28947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>
            <a:endCxn id="42" idx="0"/>
          </p:cNvCxnSpPr>
          <p:nvPr/>
        </p:nvCxnSpPr>
        <p:spPr>
          <a:xfrm flipH="1">
            <a:off x="7404327" y="3275047"/>
            <a:ext cx="95382" cy="86022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 flipH="1" flipV="1">
            <a:off x="3140554" y="2637311"/>
            <a:ext cx="928472" cy="4452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>
            <a:stCxn id="28" idx="0"/>
          </p:cNvCxnSpPr>
          <p:nvPr/>
        </p:nvCxnSpPr>
        <p:spPr>
          <a:xfrm flipV="1">
            <a:off x="3018059" y="1649916"/>
            <a:ext cx="173948" cy="6997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>
            <a:stCxn id="29" idx="1"/>
          </p:cNvCxnSpPr>
          <p:nvPr/>
        </p:nvCxnSpPr>
        <p:spPr>
          <a:xfrm flipH="1" flipV="1">
            <a:off x="2303484" y="718366"/>
            <a:ext cx="765523" cy="6092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>
            <a:stCxn id="30" idx="6"/>
            <a:endCxn id="31" idx="2"/>
          </p:cNvCxnSpPr>
          <p:nvPr/>
        </p:nvCxnSpPr>
        <p:spPr>
          <a:xfrm flipV="1">
            <a:off x="2337128" y="549198"/>
            <a:ext cx="3151456" cy="94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>
            <a:stCxn id="31" idx="6"/>
            <a:endCxn id="32" idx="1"/>
          </p:cNvCxnSpPr>
          <p:nvPr/>
        </p:nvCxnSpPr>
        <p:spPr>
          <a:xfrm>
            <a:off x="5836483" y="549198"/>
            <a:ext cx="1136052" cy="4133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6" name="Прямая со стрелкой 85"/>
          <p:cNvCxnSpPr/>
          <p:nvPr/>
        </p:nvCxnSpPr>
        <p:spPr>
          <a:xfrm>
            <a:off x="4603092" y="3557311"/>
            <a:ext cx="117681" cy="405924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7" name="Прямая со стрелкой 86"/>
          <p:cNvCxnSpPr>
            <a:stCxn id="34" idx="0"/>
          </p:cNvCxnSpPr>
          <p:nvPr/>
        </p:nvCxnSpPr>
        <p:spPr>
          <a:xfrm flipV="1">
            <a:off x="2303485" y="3710981"/>
            <a:ext cx="67287" cy="50450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8" name="Прямая со стрелкой 87"/>
          <p:cNvCxnSpPr/>
          <p:nvPr/>
        </p:nvCxnSpPr>
        <p:spPr>
          <a:xfrm flipH="1" flipV="1">
            <a:off x="2303484" y="4562772"/>
            <a:ext cx="173950" cy="133897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9" name="Прямая со стрелкой 88"/>
          <p:cNvCxnSpPr>
            <a:endCxn id="35" idx="0"/>
          </p:cNvCxnSpPr>
          <p:nvPr/>
        </p:nvCxnSpPr>
        <p:spPr>
          <a:xfrm flipH="1">
            <a:off x="2477434" y="5152896"/>
            <a:ext cx="208811" cy="78002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0" name="Прямая со стрелкой 89"/>
          <p:cNvCxnSpPr>
            <a:stCxn id="37" idx="3"/>
          </p:cNvCxnSpPr>
          <p:nvPr/>
        </p:nvCxnSpPr>
        <p:spPr>
          <a:xfrm flipH="1">
            <a:off x="2821881" y="4556780"/>
            <a:ext cx="157460" cy="29539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1" name="Прямая со стрелкой 90"/>
          <p:cNvCxnSpPr>
            <a:stCxn id="38" idx="1"/>
            <a:endCxn id="37" idx="6"/>
          </p:cNvCxnSpPr>
          <p:nvPr/>
        </p:nvCxnSpPr>
        <p:spPr>
          <a:xfrm flipH="1" flipV="1">
            <a:off x="3260602" y="4437023"/>
            <a:ext cx="316068" cy="271893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2" name="Прямая со стрелкой 91"/>
          <p:cNvCxnSpPr>
            <a:stCxn id="39" idx="1"/>
          </p:cNvCxnSpPr>
          <p:nvPr/>
        </p:nvCxnSpPr>
        <p:spPr>
          <a:xfrm flipH="1" flipV="1">
            <a:off x="3742966" y="4997704"/>
            <a:ext cx="377009" cy="95358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3" name="Прямая со стрелкой 92"/>
          <p:cNvCxnSpPr>
            <a:stCxn id="40" idx="3"/>
            <a:endCxn id="39" idx="7"/>
          </p:cNvCxnSpPr>
          <p:nvPr/>
        </p:nvCxnSpPr>
        <p:spPr>
          <a:xfrm flipH="1">
            <a:off x="4365976" y="5441684"/>
            <a:ext cx="572174" cy="50960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4" name="Прямая со стрелкой 93"/>
          <p:cNvCxnSpPr/>
          <p:nvPr/>
        </p:nvCxnSpPr>
        <p:spPr>
          <a:xfrm>
            <a:off x="4853242" y="4304444"/>
            <a:ext cx="228600" cy="911541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35" name="Овал 134"/>
          <p:cNvSpPr/>
          <p:nvPr/>
        </p:nvSpPr>
        <p:spPr>
          <a:xfrm>
            <a:off x="2197018" y="3388143"/>
            <a:ext cx="347899" cy="338336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5235099" y="5409594"/>
            <a:ext cx="3876959" cy="13849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СХЕМА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маршрутов акции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«ДОРОГАМИ ПАМЯТИ»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50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72" y="75267"/>
            <a:ext cx="5957026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64088" y="2273131"/>
            <a:ext cx="2808782" cy="433965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/>
              <a:t>         </a:t>
            </a:r>
            <a:r>
              <a:rPr lang="ru-RU" sz="2400" b="1" dirty="0" smtClean="0"/>
              <a:t>захоронения </a:t>
            </a:r>
          </a:p>
          <a:p>
            <a:r>
              <a:rPr lang="ru-RU" sz="2400" b="1" dirty="0" smtClean="0"/>
              <a:t>        времен </a:t>
            </a:r>
          </a:p>
          <a:p>
            <a:r>
              <a:rPr lang="ru-RU" sz="2400" b="1" dirty="0" smtClean="0"/>
              <a:t>        Великой</a:t>
            </a:r>
          </a:p>
          <a:p>
            <a:r>
              <a:rPr lang="ru-RU" sz="2400" b="1" dirty="0" smtClean="0"/>
              <a:t>        Отечественной</a:t>
            </a:r>
          </a:p>
          <a:p>
            <a:r>
              <a:rPr lang="ru-RU" sz="2400" b="1" dirty="0"/>
              <a:t> </a:t>
            </a:r>
            <a:r>
              <a:rPr lang="ru-RU" sz="2400" b="1" dirty="0" smtClean="0"/>
              <a:t>        войны</a:t>
            </a:r>
          </a:p>
          <a:p>
            <a:r>
              <a:rPr lang="ru-RU" sz="2400" b="1" dirty="0" smtClean="0"/>
              <a:t> </a:t>
            </a:r>
            <a:endParaRPr lang="ru-RU" sz="2400" dirty="0"/>
          </a:p>
          <a:p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      </a:t>
            </a:r>
            <a:r>
              <a:rPr lang="ru-RU" sz="2400" b="1" dirty="0" smtClean="0"/>
              <a:t> памятники ,</a:t>
            </a:r>
          </a:p>
          <a:p>
            <a:r>
              <a:rPr lang="ru-RU" sz="2400" b="1" dirty="0"/>
              <a:t> </a:t>
            </a:r>
            <a:r>
              <a:rPr lang="ru-RU" sz="2400" b="1" dirty="0" smtClean="0"/>
              <a:t>       обелиски</a:t>
            </a:r>
          </a:p>
          <a:p>
            <a:r>
              <a:rPr lang="ru-RU" sz="2400" b="1" dirty="0"/>
              <a:t> </a:t>
            </a:r>
            <a:r>
              <a:rPr lang="ru-RU" sz="2400" b="1" dirty="0" smtClean="0"/>
              <a:t>       защитникам </a:t>
            </a:r>
          </a:p>
          <a:p>
            <a:r>
              <a:rPr lang="ru-RU" sz="2400" b="1" dirty="0"/>
              <a:t> </a:t>
            </a:r>
            <a:r>
              <a:rPr lang="ru-RU" sz="2400" b="1" dirty="0" smtClean="0"/>
              <a:t>       Родины</a:t>
            </a:r>
            <a:endParaRPr lang="ru-RU" sz="2400" dirty="0"/>
          </a:p>
          <a:p>
            <a:r>
              <a:rPr lang="ru-RU" b="1" dirty="0"/>
              <a:t>    </a:t>
            </a:r>
            <a:endParaRPr lang="ru-RU" dirty="0"/>
          </a:p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5652120" y="2691160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>
            <a:off x="5597932" y="4697484"/>
            <a:ext cx="324400" cy="2946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554988" y="4271556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2283812" y="2799172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126873" y="3683144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2700520" y="4097552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3833515" y="1687672"/>
            <a:ext cx="324400" cy="2946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3349577" y="1160636"/>
            <a:ext cx="324400" cy="2946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4" name="Равнобедренный треугольник 13"/>
          <p:cNvSpPr/>
          <p:nvPr/>
        </p:nvSpPr>
        <p:spPr>
          <a:xfrm>
            <a:off x="1781144" y="4581128"/>
            <a:ext cx="324400" cy="2946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5" name="Равнобедренный треугольник 14"/>
          <p:cNvSpPr/>
          <p:nvPr/>
        </p:nvSpPr>
        <p:spPr>
          <a:xfrm>
            <a:off x="2105576" y="5280412"/>
            <a:ext cx="324400" cy="2946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6" name="Равнобедренный треугольник 15"/>
          <p:cNvSpPr/>
          <p:nvPr/>
        </p:nvSpPr>
        <p:spPr>
          <a:xfrm>
            <a:off x="1943344" y="5582204"/>
            <a:ext cx="324400" cy="2946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7" name="Равнобедренный треугольник 16"/>
          <p:cNvSpPr/>
          <p:nvPr/>
        </p:nvSpPr>
        <p:spPr>
          <a:xfrm>
            <a:off x="2902277" y="5018552"/>
            <a:ext cx="324400" cy="2946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8" name="Равнобедренный треугольник 17"/>
          <p:cNvSpPr/>
          <p:nvPr/>
        </p:nvSpPr>
        <p:spPr>
          <a:xfrm>
            <a:off x="2429976" y="5196880"/>
            <a:ext cx="324400" cy="2946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9" name="Равнобедренный треугольник 18"/>
          <p:cNvSpPr/>
          <p:nvPr/>
        </p:nvSpPr>
        <p:spPr>
          <a:xfrm>
            <a:off x="2393924" y="5442436"/>
            <a:ext cx="324400" cy="2946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0" name="Равнобедренный треугольник 19"/>
          <p:cNvSpPr/>
          <p:nvPr/>
        </p:nvSpPr>
        <p:spPr>
          <a:xfrm>
            <a:off x="2973897" y="5737036"/>
            <a:ext cx="324400" cy="2946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1" name="Равнобедренный треугольник 20"/>
          <p:cNvSpPr/>
          <p:nvPr/>
        </p:nvSpPr>
        <p:spPr>
          <a:xfrm>
            <a:off x="2783888" y="5434904"/>
            <a:ext cx="324400" cy="2946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2" name="Равнобедренный треугольник 21"/>
          <p:cNvSpPr/>
          <p:nvPr/>
        </p:nvSpPr>
        <p:spPr>
          <a:xfrm>
            <a:off x="2875674" y="4263999"/>
            <a:ext cx="324400" cy="268312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" name="Равнобедренный треугольник 22"/>
          <p:cNvSpPr/>
          <p:nvPr/>
        </p:nvSpPr>
        <p:spPr>
          <a:xfrm>
            <a:off x="2902277" y="3950252"/>
            <a:ext cx="324400" cy="2946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4" name="Равнобедренный треугольник 23"/>
          <p:cNvSpPr/>
          <p:nvPr/>
        </p:nvSpPr>
        <p:spPr>
          <a:xfrm>
            <a:off x="3473189" y="4018976"/>
            <a:ext cx="324400" cy="2946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5" name="Равнобедренный треугольник 24"/>
          <p:cNvSpPr/>
          <p:nvPr/>
        </p:nvSpPr>
        <p:spPr>
          <a:xfrm>
            <a:off x="2105544" y="3394360"/>
            <a:ext cx="324400" cy="2946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6" name="Равнобедренный треугольник 25"/>
          <p:cNvSpPr/>
          <p:nvPr/>
        </p:nvSpPr>
        <p:spPr>
          <a:xfrm>
            <a:off x="2429944" y="4036520"/>
            <a:ext cx="324400" cy="2946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7" name="Равнобедренный треугольник 26"/>
          <p:cNvSpPr/>
          <p:nvPr/>
        </p:nvSpPr>
        <p:spPr>
          <a:xfrm>
            <a:off x="2008490" y="1948959"/>
            <a:ext cx="324400" cy="2946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8" name="Равнобедренный треугольник 27"/>
          <p:cNvSpPr/>
          <p:nvPr/>
        </p:nvSpPr>
        <p:spPr>
          <a:xfrm>
            <a:off x="4199144" y="4419594"/>
            <a:ext cx="324400" cy="2946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9" name="Равнобедренный треугольник 28"/>
          <p:cNvSpPr/>
          <p:nvPr/>
        </p:nvSpPr>
        <p:spPr>
          <a:xfrm>
            <a:off x="2462058" y="2958620"/>
            <a:ext cx="324400" cy="2946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30" name="Равнобедренный треугольник 29"/>
          <p:cNvSpPr/>
          <p:nvPr/>
        </p:nvSpPr>
        <p:spPr>
          <a:xfrm>
            <a:off x="4416800" y="3693785"/>
            <a:ext cx="324400" cy="2946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61667" y="417564"/>
            <a:ext cx="454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МЕСТОНАХОЖДЕНИЕ ОБЪЕКТОВ ПАМЯТИ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74069" y="3675740"/>
            <a:ext cx="57419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err="1" smtClean="0"/>
              <a:t>Утехово</a:t>
            </a:r>
            <a:endParaRPr lang="ru-RU" sz="900" dirty="0"/>
          </a:p>
        </p:txBody>
      </p:sp>
      <p:sp>
        <p:nvSpPr>
          <p:cNvPr id="33" name="TextBox 32"/>
          <p:cNvSpPr txBox="1"/>
          <p:nvPr/>
        </p:nvSpPr>
        <p:spPr>
          <a:xfrm>
            <a:off x="2332890" y="5344180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/>
              <a:t>Могочи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02299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636963" y="4040188"/>
            <a:ext cx="457200" cy="4572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449638" y="4633913"/>
            <a:ext cx="196850" cy="18415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340225" y="4606925"/>
            <a:ext cx="217488" cy="193675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20" name="Прямая со стрелкой 19"/>
          <p:cNvCxnSpPr>
            <a:stCxn id="101" idx="0"/>
          </p:cNvCxnSpPr>
          <p:nvPr/>
        </p:nvCxnSpPr>
        <p:spPr>
          <a:xfrm>
            <a:off x="4159250" y="895350"/>
            <a:ext cx="352425" cy="1555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2" idx="0"/>
          </p:cNvCxnSpPr>
          <p:nvPr/>
        </p:nvCxnSpPr>
        <p:spPr>
          <a:xfrm flipH="1" flipV="1">
            <a:off x="3792538" y="3587750"/>
            <a:ext cx="73025" cy="4524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2" idx="3"/>
          </p:cNvCxnSpPr>
          <p:nvPr/>
        </p:nvCxnSpPr>
        <p:spPr>
          <a:xfrm flipH="1">
            <a:off x="3576638" y="4429125"/>
            <a:ext cx="127000" cy="2000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4062413" y="4356100"/>
            <a:ext cx="300037" cy="2778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2" idx="1"/>
          </p:cNvCxnSpPr>
          <p:nvPr/>
        </p:nvCxnSpPr>
        <p:spPr>
          <a:xfrm flipH="1" flipV="1">
            <a:off x="3465513" y="3716338"/>
            <a:ext cx="238125" cy="3905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 flipV="1">
            <a:off x="3665538" y="1941513"/>
            <a:ext cx="290512" cy="20843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2" idx="7"/>
            <a:endCxn id="101" idx="4"/>
          </p:cNvCxnSpPr>
          <p:nvPr/>
        </p:nvCxnSpPr>
        <p:spPr>
          <a:xfrm flipV="1">
            <a:off x="4027488" y="1089025"/>
            <a:ext cx="131762" cy="30178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V="1">
            <a:off x="4079875" y="3843338"/>
            <a:ext cx="1339850" cy="3921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5133" name="Picture 2" descr="C:\Documents and Settings\Администратор\Рабочий стол\SDC119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75" y="455613"/>
            <a:ext cx="755650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2" descr="C:\Documents and Settings\Администратор\Рабочий стол\Новая папка (3)\ФОТО лагерь 2012\Мартыново-Храм Параскевы Пятницы\SDC119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863" y="185738"/>
            <a:ext cx="782637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5" descr="J:\ВЕРА\Вера (мои документы)\ЛАГЕРЬ ПЛАМЯ - 2012\ФОТО лагерь 2012\Рычманово. Христорождественская церковь\SDC123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50" y="4840288"/>
            <a:ext cx="59055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8" y="4532313"/>
            <a:ext cx="668337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9" name="TextBox 1068"/>
          <p:cNvSpPr txBox="1"/>
          <p:nvPr/>
        </p:nvSpPr>
        <p:spPr>
          <a:xfrm>
            <a:off x="5848350" y="231775"/>
            <a:ext cx="3268663" cy="64944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</a:rPr>
              <a:t>Направления маршрута</a:t>
            </a:r>
          </a:p>
          <a:p>
            <a:pPr>
              <a:defRPr/>
            </a:pPr>
            <a:endParaRPr lang="ru-RU" sz="1200" b="1" i="1" dirty="0"/>
          </a:p>
          <a:p>
            <a:pPr>
              <a:defRPr/>
            </a:pPr>
            <a:r>
              <a:rPr lang="ru-RU" sz="1600" b="1" i="1" dirty="0">
                <a:solidFill>
                  <a:srgbClr val="0070C0"/>
                </a:solidFill>
              </a:rPr>
              <a:t>1.  д. Слобода. </a:t>
            </a:r>
          </a:p>
          <a:p>
            <a:pPr>
              <a:defRPr/>
            </a:pPr>
            <a:r>
              <a:rPr lang="ru-RU" sz="1600" b="1" i="1" dirty="0">
                <a:solidFill>
                  <a:srgbClr val="0070C0"/>
                </a:solidFill>
              </a:rPr>
              <a:t>      Церковь Зосимы и </a:t>
            </a:r>
            <a:r>
              <a:rPr lang="ru-RU" sz="1600" b="1" i="1" dirty="0" err="1">
                <a:solidFill>
                  <a:srgbClr val="0070C0"/>
                </a:solidFill>
              </a:rPr>
              <a:t>Савватия</a:t>
            </a:r>
            <a:r>
              <a:rPr lang="ru-RU" sz="1600" b="1" i="1" dirty="0">
                <a:solidFill>
                  <a:srgbClr val="0070C0"/>
                </a:solidFill>
              </a:rPr>
              <a:t>.</a:t>
            </a:r>
          </a:p>
          <a:p>
            <a:pPr>
              <a:defRPr/>
            </a:pPr>
            <a:r>
              <a:rPr lang="ru-RU" sz="1600" b="1" i="1" dirty="0">
                <a:solidFill>
                  <a:srgbClr val="0070C0"/>
                </a:solidFill>
              </a:rPr>
              <a:t>       Николаевский Антониев      		монастырь.</a:t>
            </a:r>
          </a:p>
          <a:p>
            <a:pPr>
              <a:defRPr/>
            </a:pPr>
            <a:r>
              <a:rPr lang="ru-RU" sz="1600" b="1" i="1" dirty="0">
                <a:solidFill>
                  <a:srgbClr val="0070C0"/>
                </a:solidFill>
              </a:rPr>
              <a:t>2. д. </a:t>
            </a:r>
            <a:r>
              <a:rPr lang="ru-RU" sz="1600" b="1" i="1" dirty="0" err="1">
                <a:solidFill>
                  <a:srgbClr val="0070C0"/>
                </a:solidFill>
              </a:rPr>
              <a:t>Хабоцкое</a:t>
            </a:r>
            <a:r>
              <a:rPr lang="ru-RU" sz="1600" b="1" i="1" dirty="0">
                <a:solidFill>
                  <a:srgbClr val="0070C0"/>
                </a:solidFill>
              </a:rPr>
              <a:t>.  </a:t>
            </a:r>
          </a:p>
          <a:p>
            <a:pPr>
              <a:defRPr/>
            </a:pPr>
            <a:r>
              <a:rPr lang="ru-RU" sz="1600" b="1" i="1" dirty="0">
                <a:solidFill>
                  <a:srgbClr val="0070C0"/>
                </a:solidFill>
              </a:rPr>
              <a:t> Церковь Воскресения      			Христова.</a:t>
            </a:r>
          </a:p>
          <a:p>
            <a:pPr>
              <a:defRPr/>
            </a:pPr>
            <a:r>
              <a:rPr lang="ru-RU" sz="1600" b="1" i="1" dirty="0">
                <a:solidFill>
                  <a:srgbClr val="0070C0"/>
                </a:solidFill>
              </a:rPr>
              <a:t>3. д. Шаблыкино. </a:t>
            </a:r>
          </a:p>
          <a:p>
            <a:pPr>
              <a:defRPr/>
            </a:pPr>
            <a:r>
              <a:rPr lang="ru-RU" sz="1600" b="1" i="1" dirty="0">
                <a:solidFill>
                  <a:srgbClr val="0070C0"/>
                </a:solidFill>
              </a:rPr>
              <a:t>   Церковь иконы Казанской 		Божией Матери.</a:t>
            </a:r>
          </a:p>
          <a:p>
            <a:pPr>
              <a:defRPr/>
            </a:pPr>
            <a:endParaRPr lang="ru-RU" sz="1600" b="1" i="1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ru-RU" sz="1600" b="1" i="1" dirty="0">
                <a:solidFill>
                  <a:srgbClr val="0070C0"/>
                </a:solidFill>
              </a:rPr>
              <a:t>4. д. </a:t>
            </a:r>
            <a:r>
              <a:rPr lang="ru-RU" sz="1600" b="1" i="1" dirty="0" err="1">
                <a:solidFill>
                  <a:srgbClr val="0070C0"/>
                </a:solidFill>
              </a:rPr>
              <a:t>Башарово</a:t>
            </a:r>
            <a:r>
              <a:rPr lang="ru-RU" sz="1600" b="1" i="1" dirty="0">
                <a:solidFill>
                  <a:srgbClr val="0070C0"/>
                </a:solidFill>
              </a:rPr>
              <a:t>. </a:t>
            </a:r>
          </a:p>
          <a:p>
            <a:pPr>
              <a:defRPr/>
            </a:pPr>
            <a:r>
              <a:rPr lang="ru-RU" sz="1600" b="1" i="1" dirty="0">
                <a:solidFill>
                  <a:srgbClr val="0070C0"/>
                </a:solidFill>
              </a:rPr>
              <a:t>     Церковь Вознесения Христова.</a:t>
            </a:r>
          </a:p>
          <a:p>
            <a:pPr>
              <a:defRPr/>
            </a:pPr>
            <a:endParaRPr lang="ru-RU" sz="1600" b="1" i="1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ru-RU" sz="1600" b="1" i="1" dirty="0">
                <a:solidFill>
                  <a:srgbClr val="0070C0"/>
                </a:solidFill>
              </a:rPr>
              <a:t>5. д. </a:t>
            </a:r>
            <a:r>
              <a:rPr lang="ru-RU" sz="1600" b="1" i="1" dirty="0" err="1">
                <a:solidFill>
                  <a:srgbClr val="0070C0"/>
                </a:solidFill>
              </a:rPr>
              <a:t>Мартыново</a:t>
            </a:r>
            <a:r>
              <a:rPr lang="ru-RU" sz="1600" b="1" i="1" dirty="0">
                <a:solidFill>
                  <a:srgbClr val="0070C0"/>
                </a:solidFill>
              </a:rPr>
              <a:t>. </a:t>
            </a:r>
          </a:p>
          <a:p>
            <a:pPr>
              <a:defRPr/>
            </a:pPr>
            <a:r>
              <a:rPr lang="ru-RU" sz="1600" b="1" i="1" dirty="0">
                <a:solidFill>
                  <a:srgbClr val="0070C0"/>
                </a:solidFill>
              </a:rPr>
              <a:t>      Церковь </a:t>
            </a:r>
            <a:r>
              <a:rPr lang="ru-RU" sz="1600" b="1" i="1" dirty="0" err="1">
                <a:solidFill>
                  <a:srgbClr val="0070C0"/>
                </a:solidFill>
              </a:rPr>
              <a:t>Параскевы</a:t>
            </a:r>
            <a:r>
              <a:rPr lang="ru-RU" sz="1600" b="1" i="1" dirty="0">
                <a:solidFill>
                  <a:srgbClr val="0070C0"/>
                </a:solidFill>
              </a:rPr>
              <a:t> Пятницы. </a:t>
            </a:r>
          </a:p>
          <a:p>
            <a:pPr>
              <a:defRPr/>
            </a:pPr>
            <a:r>
              <a:rPr lang="ru-RU" sz="1600" b="1" i="1" dirty="0">
                <a:solidFill>
                  <a:srgbClr val="0070C0"/>
                </a:solidFill>
              </a:rPr>
              <a:t>    д. </a:t>
            </a:r>
            <a:r>
              <a:rPr lang="ru-RU" sz="1600" b="1" i="1" dirty="0" err="1">
                <a:solidFill>
                  <a:srgbClr val="0070C0"/>
                </a:solidFill>
              </a:rPr>
              <a:t>Болонино</a:t>
            </a:r>
            <a:r>
              <a:rPr lang="ru-RU" sz="1600" b="1" i="1" dirty="0">
                <a:solidFill>
                  <a:srgbClr val="0070C0"/>
                </a:solidFill>
              </a:rPr>
              <a:t>. </a:t>
            </a:r>
          </a:p>
          <a:p>
            <a:pPr>
              <a:defRPr/>
            </a:pPr>
            <a:r>
              <a:rPr lang="ru-RU" sz="1600" b="1" i="1" dirty="0">
                <a:solidFill>
                  <a:srgbClr val="0070C0"/>
                </a:solidFill>
              </a:rPr>
              <a:t>    Церковь Покрова Богородицы.</a:t>
            </a:r>
          </a:p>
          <a:p>
            <a:pPr>
              <a:defRPr/>
            </a:pPr>
            <a:endParaRPr lang="ru-RU" sz="1600" b="1" i="1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ru-RU" sz="1600" b="1" i="1" dirty="0">
                <a:solidFill>
                  <a:srgbClr val="0070C0"/>
                </a:solidFill>
              </a:rPr>
              <a:t>6. д. Рачево. Успенская церковь.</a:t>
            </a:r>
          </a:p>
          <a:p>
            <a:pPr>
              <a:defRPr/>
            </a:pPr>
            <a:endParaRPr lang="ru-RU" sz="1600" b="1" i="1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ru-RU" sz="1600" b="1" i="1" dirty="0">
                <a:solidFill>
                  <a:srgbClr val="0070C0"/>
                </a:solidFill>
              </a:rPr>
              <a:t>7. д. </a:t>
            </a:r>
            <a:r>
              <a:rPr lang="ru-RU" sz="1600" b="1" i="1" dirty="0" err="1">
                <a:solidFill>
                  <a:srgbClr val="0070C0"/>
                </a:solidFill>
              </a:rPr>
              <a:t>Рычманово</a:t>
            </a:r>
            <a:r>
              <a:rPr lang="ru-RU" sz="1600" b="1" i="1" dirty="0">
                <a:solidFill>
                  <a:srgbClr val="0070C0"/>
                </a:solidFill>
              </a:rPr>
              <a:t>. </a:t>
            </a:r>
          </a:p>
          <a:p>
            <a:pPr>
              <a:defRPr/>
            </a:pPr>
            <a:r>
              <a:rPr lang="ru-RU" sz="1600" b="1" i="1" dirty="0">
                <a:solidFill>
                  <a:srgbClr val="0070C0"/>
                </a:solidFill>
              </a:rPr>
              <a:t>     </a:t>
            </a:r>
            <a:r>
              <a:rPr lang="ru-RU" sz="1600" b="1" i="1" dirty="0" err="1">
                <a:solidFill>
                  <a:srgbClr val="0070C0"/>
                </a:solidFill>
              </a:rPr>
              <a:t>Христорождественская</a:t>
            </a:r>
            <a:r>
              <a:rPr lang="ru-RU" sz="1600" b="1" i="1" dirty="0">
                <a:solidFill>
                  <a:srgbClr val="0070C0"/>
                </a:solidFill>
              </a:rPr>
              <a:t>  			церковь.</a:t>
            </a:r>
          </a:p>
        </p:txBody>
      </p:sp>
      <p:pic>
        <p:nvPicPr>
          <p:cNvPr id="513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825" y="2717800"/>
            <a:ext cx="83185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9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3382963"/>
            <a:ext cx="65246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75" y="3059113"/>
            <a:ext cx="9715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1" name="TextBox 1073"/>
          <p:cNvSpPr txBox="1">
            <a:spLocks noChangeArrowheads="1"/>
          </p:cNvSpPr>
          <p:nvPr/>
        </p:nvSpPr>
        <p:spPr bwMode="auto">
          <a:xfrm>
            <a:off x="3627438" y="4445000"/>
            <a:ext cx="30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70C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142" name="TextBox 1074"/>
          <p:cNvSpPr txBox="1">
            <a:spLocks noChangeArrowheads="1"/>
          </p:cNvSpPr>
          <p:nvPr/>
        </p:nvSpPr>
        <p:spPr bwMode="auto">
          <a:xfrm>
            <a:off x="3486150" y="3889375"/>
            <a:ext cx="30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70C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143" name="TextBox 1075"/>
          <p:cNvSpPr txBox="1">
            <a:spLocks noChangeArrowheads="1"/>
          </p:cNvSpPr>
          <p:nvPr/>
        </p:nvSpPr>
        <p:spPr bwMode="auto">
          <a:xfrm>
            <a:off x="3641725" y="3656013"/>
            <a:ext cx="301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70C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144" name="TextBox 1076"/>
          <p:cNvSpPr txBox="1">
            <a:spLocks noChangeArrowheads="1"/>
          </p:cNvSpPr>
          <p:nvPr/>
        </p:nvSpPr>
        <p:spPr bwMode="auto">
          <a:xfrm>
            <a:off x="3760788" y="2227263"/>
            <a:ext cx="301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70C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5145" name="TextBox 1077"/>
          <p:cNvSpPr txBox="1">
            <a:spLocks noChangeArrowheads="1"/>
          </p:cNvSpPr>
          <p:nvPr/>
        </p:nvSpPr>
        <p:spPr bwMode="auto">
          <a:xfrm>
            <a:off x="4303713" y="2085975"/>
            <a:ext cx="446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70C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5146" name="TextBox 1078"/>
          <p:cNvSpPr txBox="1">
            <a:spLocks noChangeArrowheads="1"/>
          </p:cNvSpPr>
          <p:nvPr/>
        </p:nvSpPr>
        <p:spPr bwMode="auto">
          <a:xfrm>
            <a:off x="4627563" y="3684588"/>
            <a:ext cx="301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70C0"/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5147" name="TextBox 1079"/>
          <p:cNvSpPr txBox="1">
            <a:spLocks noChangeArrowheads="1"/>
          </p:cNvSpPr>
          <p:nvPr/>
        </p:nvSpPr>
        <p:spPr bwMode="auto">
          <a:xfrm>
            <a:off x="4191000" y="4244975"/>
            <a:ext cx="223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70C0"/>
                </a:solidFill>
                <a:latin typeface="Century Gothic" panose="020B0502020202020204" pitchFamily="34" charset="0"/>
              </a:rPr>
              <a:t>7</a:t>
            </a:r>
          </a:p>
        </p:txBody>
      </p:sp>
      <p:pic>
        <p:nvPicPr>
          <p:cNvPr id="5148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0" y="1130300"/>
            <a:ext cx="541338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" name="Овал 97"/>
          <p:cNvSpPr/>
          <p:nvPr/>
        </p:nvSpPr>
        <p:spPr>
          <a:xfrm>
            <a:off x="3270250" y="3522663"/>
            <a:ext cx="215900" cy="193675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1" name="Овал 100"/>
          <p:cNvSpPr/>
          <p:nvPr/>
        </p:nvSpPr>
        <p:spPr>
          <a:xfrm>
            <a:off x="4051300" y="895350"/>
            <a:ext cx="217488" cy="193675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2" name="Овал 101"/>
          <p:cNvSpPr/>
          <p:nvPr/>
        </p:nvSpPr>
        <p:spPr>
          <a:xfrm>
            <a:off x="4475163" y="1031875"/>
            <a:ext cx="215900" cy="195263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3" name="Овал 102"/>
          <p:cNvSpPr/>
          <p:nvPr/>
        </p:nvSpPr>
        <p:spPr>
          <a:xfrm>
            <a:off x="3511550" y="1808163"/>
            <a:ext cx="215900" cy="195262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4" name="Овал 103"/>
          <p:cNvSpPr/>
          <p:nvPr/>
        </p:nvSpPr>
        <p:spPr>
          <a:xfrm>
            <a:off x="3679825" y="3402013"/>
            <a:ext cx="215900" cy="193675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5" name="Овал 104"/>
          <p:cNvSpPr/>
          <p:nvPr/>
        </p:nvSpPr>
        <p:spPr>
          <a:xfrm>
            <a:off x="5434013" y="3760788"/>
            <a:ext cx="215900" cy="195262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55" name="TextBox 67"/>
          <p:cNvSpPr txBox="1">
            <a:spLocks noChangeArrowheads="1"/>
          </p:cNvSpPr>
          <p:nvPr/>
        </p:nvSpPr>
        <p:spPr bwMode="auto">
          <a:xfrm>
            <a:off x="4991100" y="3852863"/>
            <a:ext cx="885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0070C0"/>
                </a:solidFill>
                <a:latin typeface="Century Gothic" panose="020B0502020202020204" pitchFamily="34" charset="0"/>
              </a:rPr>
              <a:t>Рачево</a:t>
            </a:r>
          </a:p>
        </p:txBody>
      </p:sp>
      <p:sp>
        <p:nvSpPr>
          <p:cNvPr id="5156" name="TextBox 68"/>
          <p:cNvSpPr txBox="1">
            <a:spLocks noChangeArrowheads="1"/>
          </p:cNvSpPr>
          <p:nvPr/>
        </p:nvSpPr>
        <p:spPr bwMode="auto">
          <a:xfrm>
            <a:off x="3159125" y="4784725"/>
            <a:ext cx="1041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0070C0"/>
                </a:solidFill>
                <a:latin typeface="Century Gothic" panose="020B0502020202020204" pitchFamily="34" charset="0"/>
              </a:rPr>
              <a:t>Слобода</a:t>
            </a:r>
          </a:p>
        </p:txBody>
      </p:sp>
      <p:sp>
        <p:nvSpPr>
          <p:cNvPr id="5157" name="TextBox 69"/>
          <p:cNvSpPr txBox="1">
            <a:spLocks noChangeArrowheads="1"/>
          </p:cNvSpPr>
          <p:nvPr/>
        </p:nvSpPr>
        <p:spPr bwMode="auto">
          <a:xfrm>
            <a:off x="4522788" y="4433888"/>
            <a:ext cx="1354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0070C0"/>
                </a:solidFill>
                <a:latin typeface="Century Gothic" panose="020B0502020202020204" pitchFamily="34" charset="0"/>
              </a:rPr>
              <a:t>Рычманово</a:t>
            </a:r>
          </a:p>
        </p:txBody>
      </p:sp>
      <p:sp>
        <p:nvSpPr>
          <p:cNvPr id="5158" name="TextBox 70"/>
          <p:cNvSpPr txBox="1">
            <a:spLocks noChangeArrowheads="1"/>
          </p:cNvSpPr>
          <p:nvPr/>
        </p:nvSpPr>
        <p:spPr bwMode="auto">
          <a:xfrm>
            <a:off x="1116013" y="3302000"/>
            <a:ext cx="46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Century Gothic" panose="020B0502020202020204" pitchFamily="34" charset="0"/>
            </a:endParaRPr>
          </a:p>
        </p:txBody>
      </p:sp>
      <p:sp>
        <p:nvSpPr>
          <p:cNvPr id="5159" name="TextBox 71"/>
          <p:cNvSpPr txBox="1">
            <a:spLocks noChangeArrowheads="1"/>
          </p:cNvSpPr>
          <p:nvPr/>
        </p:nvSpPr>
        <p:spPr bwMode="auto">
          <a:xfrm>
            <a:off x="2120900" y="3479800"/>
            <a:ext cx="1149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0070C0"/>
                </a:solidFill>
                <a:latin typeface="Century Gothic" panose="020B0502020202020204" pitchFamily="34" charset="0"/>
              </a:rPr>
              <a:t>Хабоцкое</a:t>
            </a:r>
          </a:p>
        </p:txBody>
      </p:sp>
      <p:sp>
        <p:nvSpPr>
          <p:cNvPr id="5160" name="TextBox 73"/>
          <p:cNvSpPr txBox="1">
            <a:spLocks noChangeArrowheads="1"/>
          </p:cNvSpPr>
          <p:nvPr/>
        </p:nvSpPr>
        <p:spPr bwMode="auto">
          <a:xfrm>
            <a:off x="2416175" y="3241675"/>
            <a:ext cx="1403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0070C0"/>
                </a:solidFill>
                <a:latin typeface="Century Gothic" panose="020B0502020202020204" pitchFamily="34" charset="0"/>
              </a:rPr>
              <a:t>Шаблыкино</a:t>
            </a:r>
          </a:p>
        </p:txBody>
      </p:sp>
      <p:sp>
        <p:nvSpPr>
          <p:cNvPr id="5161" name="TextBox 78"/>
          <p:cNvSpPr txBox="1">
            <a:spLocks noChangeArrowheads="1"/>
          </p:cNvSpPr>
          <p:nvPr/>
        </p:nvSpPr>
        <p:spPr bwMode="auto">
          <a:xfrm>
            <a:off x="2690813" y="1858963"/>
            <a:ext cx="1220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0070C0"/>
                </a:solidFill>
                <a:latin typeface="Century Gothic" panose="020B0502020202020204" pitchFamily="34" charset="0"/>
              </a:rPr>
              <a:t>Башарово</a:t>
            </a:r>
          </a:p>
        </p:txBody>
      </p:sp>
      <p:sp>
        <p:nvSpPr>
          <p:cNvPr id="5162" name="TextBox 79"/>
          <p:cNvSpPr txBox="1">
            <a:spLocks noChangeArrowheads="1"/>
          </p:cNvSpPr>
          <p:nvPr/>
        </p:nvSpPr>
        <p:spPr bwMode="auto">
          <a:xfrm>
            <a:off x="4579938" y="952500"/>
            <a:ext cx="1182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0070C0"/>
                </a:solidFill>
                <a:latin typeface="Century Gothic" panose="020B0502020202020204" pitchFamily="34" charset="0"/>
              </a:rPr>
              <a:t>Болонино</a:t>
            </a:r>
          </a:p>
        </p:txBody>
      </p:sp>
      <p:sp>
        <p:nvSpPr>
          <p:cNvPr id="5163" name="TextBox 80"/>
          <p:cNvSpPr txBox="1">
            <a:spLocks noChangeArrowheads="1"/>
          </p:cNvSpPr>
          <p:nvPr/>
        </p:nvSpPr>
        <p:spPr bwMode="auto">
          <a:xfrm>
            <a:off x="2971800" y="608013"/>
            <a:ext cx="1463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0070C0"/>
                </a:solidFill>
                <a:latin typeface="Century Gothic" panose="020B0502020202020204" pitchFamily="34" charset="0"/>
              </a:rPr>
              <a:t>Мартыново</a:t>
            </a:r>
          </a:p>
        </p:txBody>
      </p:sp>
      <p:sp>
        <p:nvSpPr>
          <p:cNvPr id="5164" name="TextBox 81"/>
          <p:cNvSpPr txBox="1">
            <a:spLocks noChangeArrowheads="1"/>
          </p:cNvSpPr>
          <p:nvPr/>
        </p:nvSpPr>
        <p:spPr bwMode="auto">
          <a:xfrm>
            <a:off x="74613" y="751682"/>
            <a:ext cx="2887662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C00000"/>
                </a:solidFill>
                <a:latin typeface="Century Gothic" panose="020B0502020202020204" pitchFamily="34" charset="0"/>
              </a:rPr>
              <a:t>Схема маршрута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b="1" i="1" dirty="0">
                <a:solidFill>
                  <a:srgbClr val="C00000"/>
                </a:solidFill>
                <a:latin typeface="Monotype Corsiva" panose="03010101010201010101" pitchFamily="66" charset="0"/>
              </a:rPr>
              <a:t>«Забытые храмы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b="1" i="1" dirty="0">
                <a:solidFill>
                  <a:srgbClr val="C00000"/>
                </a:solidFill>
                <a:latin typeface="Monotype Corsiva" panose="03010101010201010101" pitchFamily="66" charset="0"/>
              </a:rPr>
              <a:t>Краснохолмского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b="1" i="1" dirty="0">
                <a:solidFill>
                  <a:srgbClr val="C00000"/>
                </a:solidFill>
                <a:latin typeface="Monotype Corsiva" panose="03010101010201010101" pitchFamily="66" charset="0"/>
              </a:rPr>
              <a:t>края»»</a:t>
            </a:r>
          </a:p>
        </p:txBody>
      </p:sp>
      <p:sp>
        <p:nvSpPr>
          <p:cNvPr id="5165" name="TextBox 3"/>
          <p:cNvSpPr txBox="1">
            <a:spLocks noChangeArrowheads="1"/>
          </p:cNvSpPr>
          <p:nvPr/>
        </p:nvSpPr>
        <p:spPr bwMode="auto">
          <a:xfrm>
            <a:off x="2128838" y="4186238"/>
            <a:ext cx="16494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C00000"/>
                </a:solidFill>
                <a:latin typeface="Century Gothic" panose="020B0502020202020204" pitchFamily="34" charset="0"/>
              </a:rPr>
              <a:t>Красный Холм</a:t>
            </a:r>
          </a:p>
        </p:txBody>
      </p:sp>
    </p:spTree>
    <p:extLst>
      <p:ext uri="{BB962C8B-B14F-4D97-AF65-F5344CB8AC3E}">
        <p14:creationId xmlns:p14="http://schemas.microsoft.com/office/powerpoint/2010/main" val="75213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рямоугольник 1"/>
          <p:cNvSpPr>
            <a:spLocks noChangeArrowheads="1"/>
          </p:cNvSpPr>
          <p:nvPr/>
        </p:nvSpPr>
        <p:spPr bwMode="auto">
          <a:xfrm>
            <a:off x="2143125" y="285750"/>
            <a:ext cx="47863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>
                <a:solidFill>
                  <a:srgbClr val="FFC000"/>
                </a:solidFill>
                <a:latin typeface="Monotype Corsiva" panose="03010101010201010101" pitchFamily="66" charset="0"/>
              </a:rPr>
              <a:t>ГЛАВНЫЕ</a:t>
            </a:r>
            <a:r>
              <a:rPr lang="en-US" altLang="ru-RU" b="1">
                <a:solidFill>
                  <a:srgbClr val="FFC000"/>
                </a:solidFill>
                <a:latin typeface="Monotype Corsiva" panose="03010101010201010101" pitchFamily="66" charset="0"/>
              </a:rPr>
              <a:t> </a:t>
            </a:r>
            <a:r>
              <a:rPr lang="ru-RU" altLang="ru-RU" b="1">
                <a:solidFill>
                  <a:srgbClr val="FFC000"/>
                </a:solidFill>
                <a:latin typeface="Monotype Corsiva" panose="03010101010201010101" pitchFamily="66" charset="0"/>
              </a:rPr>
              <a:t>ПУНКТЫ МАРШРУТА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>
                <a:solidFill>
                  <a:srgbClr val="FFC000"/>
                </a:solidFill>
                <a:latin typeface="Monotype Corsiva" panose="03010101010201010101" pitchFamily="66" charset="0"/>
              </a:rPr>
              <a:t>"Забытые храмы Краснохолмского края"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>
              <a:latin typeface="Times New Roman" panose="02020603050405020304" pitchFamily="18" charset="0"/>
            </a:endParaRPr>
          </a:p>
        </p:txBody>
      </p:sp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graphicFrame>
        <p:nvGraphicFramePr>
          <p:cNvPr id="9220" name="rectole0000000000"/>
          <p:cNvGraphicFramePr>
            <a:graphicFrameLocks noChangeAspect="1"/>
          </p:cNvGraphicFramePr>
          <p:nvPr/>
        </p:nvGraphicFramePr>
        <p:xfrm>
          <a:off x="1428750" y="1285875"/>
          <a:ext cx="5895975" cy="515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" name="Рисунок" r:id="rId3" imgW="28575000" imgH="21431250" progId="StaticMetafile">
                  <p:embed/>
                </p:oleObj>
              </mc:Choice>
              <mc:Fallback>
                <p:oleObj name="Рисунок" r:id="rId3" imgW="28575000" imgH="21431250" progId="StaticMetafile">
                  <p:embed/>
                  <p:pic>
                    <p:nvPicPr>
                      <p:cNvPr id="9220" name="rectole00000000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974" t="1988" r="2130"/>
                      <a:stretch>
                        <a:fillRect/>
                      </a:stretch>
                    </p:blipFill>
                    <p:spPr bwMode="auto">
                      <a:xfrm>
                        <a:off x="1428750" y="1285875"/>
                        <a:ext cx="5895975" cy="5153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439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2407" y="539105"/>
            <a:ext cx="7605757" cy="4125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с картами во внеурочной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-кружок «В мире географии»: проведение занятий, конкурсов. др. мероприятий с использованием карт в  том числе своей области и района;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-курс по выбору «Карта – второй язык географии» 6 класс: проведение теоретических и практических занятий с использованием карт, изучение картографической грамотности;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-летние оздоровительные лагеря: занятия ориентированием, составление карт, схем для ориентирования на местности.</a:t>
            </a:r>
            <a:endParaRPr lang="ru-RU" sz="20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6003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73323" y="680951"/>
            <a:ext cx="6922093" cy="4078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Использование карт для подготовки к ОГЭ и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ЕГЭ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успешного выполнения заданий –научить:</a:t>
            </a:r>
            <a:endParaRPr lang="ru-RU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правильно и быстро выбрать карты атласа, </a:t>
            </a:r>
            <a:endParaRPr lang="ru-RU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-раскрывать причинно-следственные связи с помощью тематических карт,</a:t>
            </a:r>
            <a:endParaRPr lang="ru-RU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-определять характер территории по плану и картам,</a:t>
            </a:r>
            <a:endParaRPr lang="ru-RU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-определять факторы размещения производств,</a:t>
            </a:r>
            <a:endParaRPr lang="ru-RU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-пользоваться математической основой карты и др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-пользоваться алгоритмами выполнения заданий.</a:t>
            </a:r>
          </a:p>
          <a:p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6403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323528" y="224934"/>
            <a:ext cx="4248472" cy="33239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NewRoman"/>
              </a:rPr>
              <a:t>В конце февраля 2010 г. в Тихом океане на глубине 55 километров</a:t>
            </a:r>
            <a:r>
              <a:rPr lang="ru-RU" sz="1400" b="1" i="1" dirty="0">
                <a:cs typeface="Arial" pitchFamily="34" charset="0"/>
              </a:rPr>
              <a:t> 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NewRoman"/>
              </a:rPr>
              <a:t>у побережья Чили, в 115 километрах к северу от города </a:t>
            </a:r>
            <a:r>
              <a:rPr kumimoji="0" lang="ru-RU" sz="1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NewRoman"/>
              </a:rPr>
              <a:t>Консепсьон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NewRoman"/>
              </a:rPr>
              <a:t>,</a:t>
            </a: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NewRoman"/>
              </a:rPr>
              <a:t>произошло сильное землетрясение магнитудой 8,8. В результате</a:t>
            </a:r>
            <a:r>
              <a:rPr lang="ru-RU" sz="1400" b="1" i="1" dirty="0">
                <a:cs typeface="Arial" pitchFamily="34" charset="0"/>
              </a:rPr>
              <a:t> 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NewRoman"/>
              </a:rPr>
              <a:t>землетрясения и последовавшего за ним цунами погибло более 500 человек.</a:t>
            </a: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NewRoman"/>
              </a:rPr>
              <a:t>Примерно год спустя, 1 марта 2011 г., на севере Чили зафиксировано</a:t>
            </a:r>
            <a:r>
              <a:rPr lang="ru-RU" sz="1400" b="1" i="1" dirty="0">
                <a:cs typeface="Arial" pitchFamily="34" charset="0"/>
              </a:rPr>
              <a:t> </a:t>
            </a:r>
            <a:r>
              <a:rPr lang="ru-RU" sz="1400" b="1" i="1" dirty="0" smtClean="0">
                <a:cs typeface="Arial" pitchFamily="34" charset="0"/>
              </a:rPr>
              <a:t> 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NewRoman"/>
              </a:rPr>
              <a:t>землетрясение магнитудой 5,2. Эпицентр землетрясения находился</a:t>
            </a:r>
            <a:r>
              <a:rPr lang="ru-RU" sz="1400" b="1" i="1" dirty="0">
                <a:cs typeface="Arial" pitchFamily="34" charset="0"/>
              </a:rPr>
              <a:t> </a:t>
            </a:r>
            <a:r>
              <a:rPr lang="ru-RU" sz="1400" b="1" i="1" dirty="0" smtClean="0">
                <a:cs typeface="Arial" pitchFamily="34" charset="0"/>
              </a:rPr>
              <a:t> 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NewRoman"/>
              </a:rPr>
              <a:t>в 116 километрах восточнее города </a:t>
            </a:r>
            <a:r>
              <a:rPr kumimoji="0" lang="ru-RU" sz="1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NewRoman"/>
              </a:rPr>
              <a:t>Икике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NewRoman"/>
              </a:rPr>
              <a:t>. Его очаг находился на глубине</a:t>
            </a: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NewRoman"/>
              </a:rPr>
              <a:t>99 километров. Сведений о жертвах и разрушениях не поступало.</a:t>
            </a: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NewRoman"/>
              </a:rPr>
              <a:t>Почему в Чили часто происходят землетрясения?</a:t>
            </a:r>
            <a:endParaRPr kumimoji="0" lang="ru-RU" sz="1400" b="1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76056" y="764704"/>
            <a:ext cx="2958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План работы над заданием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8024" y="1556792"/>
            <a:ext cx="401398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 smtClean="0"/>
              <a:t>Прочитать текст и выделить вопрос.</a:t>
            </a:r>
          </a:p>
          <a:p>
            <a:pPr marL="342900" indent="-342900">
              <a:buFontTx/>
              <a:buAutoNum type="arabicPeriod"/>
            </a:pPr>
            <a:r>
              <a:rPr lang="ru-RU" b="1" dirty="0" smtClean="0"/>
              <a:t>Вспомнить, какие </a:t>
            </a:r>
            <a:r>
              <a:rPr lang="ru-RU" b="1" dirty="0" smtClean="0">
                <a:solidFill>
                  <a:srgbClr val="C00000"/>
                </a:solidFill>
              </a:rPr>
              <a:t>причины</a:t>
            </a:r>
            <a:r>
              <a:rPr lang="ru-RU" b="1" dirty="0" smtClean="0"/>
              <a:t> вызывают данное явление природы.</a:t>
            </a:r>
          </a:p>
          <a:p>
            <a:pPr marL="342900" indent="-342900">
              <a:buAutoNum type="arabicPeriod"/>
            </a:pPr>
            <a:r>
              <a:rPr lang="ru-RU" b="1" dirty="0" smtClean="0"/>
              <a:t>Определить, какие </a:t>
            </a:r>
            <a:r>
              <a:rPr lang="ru-RU" b="1" dirty="0" smtClean="0">
                <a:solidFill>
                  <a:srgbClr val="C00000"/>
                </a:solidFill>
              </a:rPr>
              <a:t>карты</a:t>
            </a:r>
            <a:r>
              <a:rPr lang="ru-RU" b="1" dirty="0" smtClean="0"/>
              <a:t> можно использовать для ответа на вопрос.</a:t>
            </a:r>
          </a:p>
          <a:p>
            <a:pPr marL="342900" indent="-342900">
              <a:buAutoNum type="arabicPeriod"/>
            </a:pPr>
            <a:r>
              <a:rPr lang="ru-RU" b="1" dirty="0" smtClean="0"/>
              <a:t>Сопоставить</a:t>
            </a:r>
            <a:r>
              <a:rPr lang="ru-RU" b="1" dirty="0" smtClean="0">
                <a:solidFill>
                  <a:srgbClr val="C00000"/>
                </a:solidFill>
              </a:rPr>
              <a:t> информацию </a:t>
            </a:r>
            <a:r>
              <a:rPr lang="ru-RU" b="1" dirty="0" smtClean="0"/>
              <a:t>и сформулировать ответ на вопрос </a:t>
            </a:r>
            <a:r>
              <a:rPr lang="ru-RU" b="1" u="sng" dirty="0" smtClean="0"/>
              <a:t>одним-двумя</a:t>
            </a:r>
            <a:r>
              <a:rPr lang="ru-RU" b="1" dirty="0" smtClean="0"/>
              <a:t> предложениями.</a:t>
            </a:r>
            <a:endParaRPr lang="ru-RU" b="1" dirty="0"/>
          </a:p>
        </p:txBody>
      </p:sp>
      <p:pic>
        <p:nvPicPr>
          <p:cNvPr id="37891" name="Picture 3" descr="http://scienceland.info/images/geography7/img6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573016"/>
            <a:ext cx="4392488" cy="31790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164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24000" y="3291840"/>
          <a:ext cx="6096000" cy="274320"/>
        </p:xfrm>
        <a:graphic>
          <a:graphicData uri="http://schemas.openxmlformats.org/drawingml/2006/table">
            <a:tbl>
              <a:tblPr/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dirty="0"/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323528" y="404664"/>
            <a:ext cx="3347864" cy="28007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cs typeface="Arial" pitchFamily="34" charset="0"/>
              </a:rPr>
              <a:t>Определите страну по её краткому описанию.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Территория этой страны </a:t>
            </a: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имеет выход к Атлантическому океану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. На её территории расположена </a:t>
            </a: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крайняя западная точка материка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, на котором находится эта страна. </a:t>
            </a: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Климат – субэкваториальный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. Символом страны являются коренастые великаны </a:t>
            </a: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саванны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 деревья баобабы.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9912" y="332656"/>
            <a:ext cx="4956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Прием определения страны по описанию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3795" name="Picture 3" descr="http://all7class.ru/uploads/posts/2011-04/1302936176_afri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501008"/>
            <a:ext cx="2664296" cy="2880320"/>
          </a:xfrm>
          <a:prstGeom prst="rect">
            <a:avLst/>
          </a:prstGeom>
          <a:noFill/>
        </p:spPr>
      </p:pic>
      <p:pic>
        <p:nvPicPr>
          <p:cNvPr id="33797" name="Picture 5" descr="http://geo10.ru/952003_BIG_0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3429000"/>
            <a:ext cx="2531823" cy="3024336"/>
          </a:xfrm>
          <a:prstGeom prst="rect">
            <a:avLst/>
          </a:prstGeom>
          <a:noFill/>
        </p:spPr>
      </p:pic>
      <p:pic>
        <p:nvPicPr>
          <p:cNvPr id="33799" name="Picture 7" descr="http://www.geo-sfera.info/_ph/32/2239318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3429000"/>
            <a:ext cx="2457438" cy="316835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779912" y="1124744"/>
            <a:ext cx="48965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 smtClean="0"/>
              <a:t>Определите, какие карты необходимо использовать</a:t>
            </a:r>
          </a:p>
          <a:p>
            <a:pPr marL="342900" indent="-342900">
              <a:buAutoNum type="arabicPeriod"/>
            </a:pPr>
            <a:r>
              <a:rPr lang="ru-RU" b="1" dirty="0" smtClean="0"/>
              <a:t>Выделите основные элементы описания (ГП, тип климата, природную зону)</a:t>
            </a:r>
          </a:p>
          <a:p>
            <a:pPr marL="342900" indent="-342900">
              <a:buAutoNum type="arabicPeriod"/>
            </a:pPr>
            <a:r>
              <a:rPr lang="ru-RU" b="1" dirty="0" smtClean="0"/>
              <a:t>Сопоставьте полученную информацию с политической картой и определите, о какой стране идет речь.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8179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5675" y="521292"/>
            <a:ext cx="7622848" cy="5314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с математической основой карты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-Определение расстояний с помощью масштаба и градусной сетки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-Определение направлений и взаимного расположения объектов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-Определение географических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координат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Примеры заданий: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1.Определите: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Какое море расположено к северу от Москвы на расстоянии 1000 км? А какое к югу от Москвы на таком же расстоянии?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2.Сравните:  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Какой из городов расположен восточнее: Москва или Архангельск?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3.Нахождение объекта по географическим координатам:</a:t>
            </a:r>
            <a:r>
              <a:rPr lang="ru-RU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большом острове, центральная часто которого расположена на 19˚ </a:t>
            </a:r>
            <a:r>
              <a:rPr lang="ru-RU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ю.ш</a:t>
            </a:r>
            <a:r>
              <a:rPr lang="ru-RU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и 47˚ </a:t>
            </a:r>
            <a:r>
              <a:rPr lang="ru-RU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в.д</a:t>
            </a:r>
            <a:r>
              <a:rPr lang="ru-RU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., водятся самые маленькие полуобезьяны. Определите, какой это остров?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250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26322" y="454367"/>
            <a:ext cx="6746904" cy="1878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с тематическими картами в  том числе выполнение практических работ</a:t>
            </a:r>
            <a:r>
              <a:rPr lang="ru-RU" sz="24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750"/>
              </a:spcAft>
            </a:pPr>
            <a:endParaRPr lang="ru-RU" sz="2400" b="1" dirty="0" smtClean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endParaRPr lang="ru-RU" sz="2400" b="1" dirty="0" smtClean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39965" y="1285581"/>
            <a:ext cx="63965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1.Задания 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использованием </a:t>
            </a:r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приема наложения 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477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476672"/>
            <a:ext cx="82809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ЗАДАНИЕ </a:t>
            </a:r>
            <a:r>
              <a:rPr lang="ru-RU" sz="2400" b="1" dirty="0">
                <a:solidFill>
                  <a:srgbClr val="002060"/>
                </a:solidFill>
              </a:rPr>
              <a:t>:</a:t>
            </a:r>
            <a:r>
              <a:rPr lang="ru-RU" sz="2400" b="1" dirty="0" smtClean="0">
                <a:solidFill>
                  <a:srgbClr val="002060"/>
                </a:solidFill>
              </a:rPr>
              <a:t> Определите с помощью карт в атласе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 на территории каких государств Африки находятся природные объекты:</a:t>
            </a:r>
          </a:p>
          <a:p>
            <a:endParaRPr lang="ru-RU" sz="2400" b="1" dirty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1-влк. Килиманджаро,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2-озеро </a:t>
            </a:r>
            <a:r>
              <a:rPr lang="ru-RU" sz="2400" b="1" dirty="0" err="1">
                <a:solidFill>
                  <a:srgbClr val="002060"/>
                </a:solidFill>
              </a:rPr>
              <a:t>Т</a:t>
            </a:r>
            <a:r>
              <a:rPr lang="ru-RU" sz="2400" b="1" dirty="0" err="1" smtClean="0">
                <a:solidFill>
                  <a:srgbClr val="002060"/>
                </a:solidFill>
              </a:rPr>
              <a:t>ана</a:t>
            </a:r>
            <a:r>
              <a:rPr lang="ru-RU" sz="2400" b="1" dirty="0" smtClean="0">
                <a:solidFill>
                  <a:srgbClr val="002060"/>
                </a:solidFill>
              </a:rPr>
              <a:t>,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3- </a:t>
            </a:r>
            <a:r>
              <a:rPr lang="ru-RU" sz="2400" b="1" dirty="0" err="1" smtClean="0">
                <a:solidFill>
                  <a:srgbClr val="002060"/>
                </a:solidFill>
              </a:rPr>
              <a:t>вдп</a:t>
            </a:r>
            <a:r>
              <a:rPr lang="ru-RU" sz="2400" b="1" dirty="0" smtClean="0">
                <a:solidFill>
                  <a:srgbClr val="002060"/>
                </a:solidFill>
              </a:rPr>
              <a:t>. Виктория,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4- дельта реки Нил,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5- мыс Доброй Надежды,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6- пустыня </a:t>
            </a:r>
            <a:r>
              <a:rPr lang="ru-RU" sz="2400" b="1" dirty="0" err="1" smtClean="0">
                <a:solidFill>
                  <a:srgbClr val="002060"/>
                </a:solidFill>
              </a:rPr>
              <a:t>Намиб</a:t>
            </a:r>
            <a:r>
              <a:rPr lang="ru-RU" sz="2400" b="1" dirty="0" smtClean="0">
                <a:solidFill>
                  <a:srgbClr val="002060"/>
                </a:solidFill>
              </a:rPr>
              <a:t>,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7- исток реки Нигер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8- озеро Чад,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9- мыс Рас-</a:t>
            </a:r>
            <a:r>
              <a:rPr lang="ru-RU" sz="2400" b="1" dirty="0" err="1" smtClean="0">
                <a:solidFill>
                  <a:srgbClr val="002060"/>
                </a:solidFill>
              </a:rPr>
              <a:t>Хафун</a:t>
            </a:r>
            <a:r>
              <a:rPr lang="ru-RU" sz="2400" b="1" dirty="0" smtClean="0">
                <a:solidFill>
                  <a:srgbClr val="002060"/>
                </a:solidFill>
              </a:rPr>
              <a:t>,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10- нагорье </a:t>
            </a:r>
            <a:r>
              <a:rPr lang="ru-RU" sz="2400" b="1" dirty="0" err="1" smtClean="0">
                <a:solidFill>
                  <a:srgbClr val="002060"/>
                </a:solidFill>
              </a:rPr>
              <a:t>Тибести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75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404664"/>
            <a:ext cx="7247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ЗАДАНИЕ </a:t>
            </a:r>
            <a:r>
              <a:rPr lang="ru-RU" sz="2800" b="1" dirty="0">
                <a:solidFill>
                  <a:srgbClr val="002060"/>
                </a:solidFill>
              </a:rPr>
              <a:t>:</a:t>
            </a:r>
            <a:r>
              <a:rPr lang="ru-RU" sz="2800" b="1" dirty="0" smtClean="0">
                <a:solidFill>
                  <a:srgbClr val="002060"/>
                </a:solidFill>
              </a:rPr>
              <a:t> Продолжите логические цепочки: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520" y="1097161"/>
            <a:ext cx="8303940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Территория – Климатический пояс – Природная зона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2132856"/>
            <a:ext cx="4202304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Полуостров Сомали - ? - ?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3172" y="2996952"/>
            <a:ext cx="4206860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Пустыня Калахари - ? - ?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3172" y="3861048"/>
            <a:ext cx="4650376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Мыс Доброй Надежды - ? - ? 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69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2515" y="918112"/>
            <a:ext cx="58325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2.Задания 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использованием приема сравнения: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7012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8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379</TotalTime>
  <Words>2192</Words>
  <Application>Microsoft Office PowerPoint</Application>
  <PresentationFormat>Экран (4:3)</PresentationFormat>
  <Paragraphs>503</Paragraphs>
  <Slides>47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9" baseType="lpstr">
      <vt:lpstr>Arial</vt:lpstr>
      <vt:lpstr>Calibri</vt:lpstr>
      <vt:lpstr>Calibri Light</vt:lpstr>
      <vt:lpstr>Century Gothic</vt:lpstr>
      <vt:lpstr>Helvetica</vt:lpstr>
      <vt:lpstr>Helvetica Neue</vt:lpstr>
      <vt:lpstr>Monotype Corsiva</vt:lpstr>
      <vt:lpstr>Times New Roman</vt:lpstr>
      <vt:lpstr>TimesNewRoman</vt:lpstr>
      <vt:lpstr>Trebuchet MS</vt:lpstr>
      <vt:lpstr>Тема Office</vt:lpstr>
      <vt:lpstr>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Карта Австралии</vt:lpstr>
      <vt:lpstr>Карта Австралии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25</cp:revision>
  <dcterms:created xsi:type="dcterms:W3CDTF">2018-10-16T15:03:55Z</dcterms:created>
  <dcterms:modified xsi:type="dcterms:W3CDTF">2018-10-22T18:32:39Z</dcterms:modified>
</cp:coreProperties>
</file>