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08.12.2016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1785950"/>
            <a:ext cx="7772400" cy="3571899"/>
          </a:xfrm>
        </p:spPr>
        <p:txBody>
          <a:bodyPr/>
          <a:lstStyle/>
          <a:p>
            <a:r>
              <a:rPr lang="ru-RU" b="1" dirty="0" smtClean="0">
                <a:solidFill>
                  <a:srgbClr val="FF0000"/>
                </a:solidFill>
              </a:rPr>
              <a:t>ЯЗЫК  МОЙ -  ДРУГ  МОЙ</a:t>
            </a:r>
            <a:endParaRPr lang="ru-RU" dirty="0">
              <a:solidFill>
                <a:srgbClr val="FF0000"/>
              </a:solidFill>
            </a:endParaRPr>
          </a:p>
        </p:txBody>
      </p:sp>
      <p:sp>
        <p:nvSpPr>
          <p:cNvPr id="3" name="Подзаголовок 2"/>
          <p:cNvSpPr>
            <a:spLocks noGrp="1"/>
          </p:cNvSpPr>
          <p:nvPr>
            <p:ph type="subTitle" idx="1"/>
          </p:nvPr>
        </p:nvSpPr>
        <p:spPr>
          <a:xfrm>
            <a:off x="1785886" y="2285992"/>
            <a:ext cx="7358114" cy="4143404"/>
          </a:xfrm>
        </p:spPr>
        <p:txBody>
          <a:bodyPr>
            <a:normAutofit/>
          </a:bodyPr>
          <a:lstStyle/>
          <a:p>
            <a:pPr algn="r"/>
            <a:r>
              <a:rPr lang="ru-RU" sz="3600" dirty="0" smtClean="0">
                <a:solidFill>
                  <a:schemeClr val="tx1"/>
                </a:solidFill>
              </a:rPr>
              <a:t>Нет слова, которое было бы так </a:t>
            </a:r>
            <a:r>
              <a:rPr lang="ru-RU" sz="3600" dirty="0" err="1" smtClean="0">
                <a:solidFill>
                  <a:schemeClr val="tx1"/>
                </a:solidFill>
              </a:rPr>
              <a:t>замашисто</a:t>
            </a:r>
            <a:r>
              <a:rPr lang="ru-RU" sz="3600" dirty="0" smtClean="0">
                <a:solidFill>
                  <a:schemeClr val="tx1"/>
                </a:solidFill>
              </a:rPr>
              <a:t>, </a:t>
            </a:r>
            <a:r>
              <a:rPr lang="ru-RU" sz="3600" dirty="0" smtClean="0">
                <a:solidFill>
                  <a:schemeClr val="tx1"/>
                </a:solidFill>
              </a:rPr>
              <a:t>бойко</a:t>
            </a:r>
            <a:r>
              <a:rPr lang="ru-RU" sz="3600" dirty="0" smtClean="0">
                <a:solidFill>
                  <a:schemeClr val="tx1"/>
                </a:solidFill>
              </a:rPr>
              <a:t>, так вырвалось </a:t>
            </a:r>
            <a:endParaRPr lang="ru-RU" sz="3600" dirty="0" smtClean="0">
              <a:solidFill>
                <a:schemeClr val="tx1"/>
              </a:solidFill>
            </a:endParaRPr>
          </a:p>
          <a:p>
            <a:pPr algn="r"/>
            <a:r>
              <a:rPr lang="ru-RU" sz="3600" dirty="0" smtClean="0">
                <a:solidFill>
                  <a:schemeClr val="tx1"/>
                </a:solidFill>
              </a:rPr>
              <a:t>бы </a:t>
            </a:r>
            <a:r>
              <a:rPr lang="ru-RU" sz="3600" dirty="0" smtClean="0">
                <a:solidFill>
                  <a:schemeClr val="tx1"/>
                </a:solidFill>
              </a:rPr>
              <a:t>из-под самого сердца, так </a:t>
            </a:r>
            <a:br>
              <a:rPr lang="ru-RU" sz="3600" dirty="0" smtClean="0">
                <a:solidFill>
                  <a:schemeClr val="tx1"/>
                </a:solidFill>
              </a:rPr>
            </a:br>
            <a:r>
              <a:rPr lang="ru-RU" sz="3600" dirty="0" smtClean="0">
                <a:solidFill>
                  <a:schemeClr val="tx1"/>
                </a:solidFill>
              </a:rPr>
              <a:t>бы кипело и </a:t>
            </a:r>
            <a:r>
              <a:rPr lang="ru-RU" sz="3600" dirty="0" err="1" smtClean="0">
                <a:solidFill>
                  <a:schemeClr val="tx1"/>
                </a:solidFill>
              </a:rPr>
              <a:t>животрепетало</a:t>
            </a:r>
            <a:r>
              <a:rPr lang="ru-RU" sz="3600" dirty="0" smtClean="0">
                <a:solidFill>
                  <a:schemeClr val="tx1"/>
                </a:solidFill>
              </a:rPr>
              <a:t>, </a:t>
            </a:r>
            <a:endParaRPr lang="ru-RU" sz="3600" dirty="0" smtClean="0">
              <a:solidFill>
                <a:schemeClr val="tx1"/>
              </a:solidFill>
            </a:endParaRPr>
          </a:p>
          <a:p>
            <a:pPr algn="r"/>
            <a:r>
              <a:rPr lang="ru-RU" sz="3600" dirty="0" smtClean="0">
                <a:solidFill>
                  <a:schemeClr val="tx1"/>
                </a:solidFill>
              </a:rPr>
              <a:t>как </a:t>
            </a:r>
            <a:r>
              <a:rPr lang="ru-RU" sz="3600" dirty="0" smtClean="0">
                <a:solidFill>
                  <a:schemeClr val="tx1"/>
                </a:solidFill>
              </a:rPr>
              <a:t>метко </a:t>
            </a:r>
            <a:r>
              <a:rPr lang="ru-RU" sz="3600" dirty="0" smtClean="0">
                <a:solidFill>
                  <a:schemeClr val="tx1"/>
                </a:solidFill>
              </a:rPr>
              <a:t>сказанное </a:t>
            </a:r>
          </a:p>
          <a:p>
            <a:pPr algn="r"/>
            <a:r>
              <a:rPr lang="ru-RU" sz="3600" dirty="0" smtClean="0">
                <a:solidFill>
                  <a:schemeClr val="tx1"/>
                </a:solidFill>
              </a:rPr>
              <a:t>русское </a:t>
            </a:r>
            <a:r>
              <a:rPr lang="ru-RU" sz="3600" dirty="0" smtClean="0">
                <a:solidFill>
                  <a:schemeClr val="tx1"/>
                </a:solidFill>
              </a:rPr>
              <a:t>слово</a:t>
            </a:r>
            <a:r>
              <a:rPr lang="ru-RU" dirty="0" smtClean="0"/>
              <a:t>. </a:t>
            </a:r>
            <a:br>
              <a:rPr lang="ru-RU" dirty="0" smtClean="0"/>
            </a:br>
            <a:r>
              <a:rPr lang="ru-RU" dirty="0" smtClean="0">
                <a:solidFill>
                  <a:schemeClr val="tx1">
                    <a:lumMod val="75000"/>
                    <a:lumOff val="25000"/>
                  </a:schemeClr>
                </a:solidFill>
              </a:rPr>
              <a:t>Н.В.Гоголь</a:t>
            </a:r>
            <a:endParaRPr lang="ru-RU" dirty="0" smtClean="0">
              <a:solidFill>
                <a:schemeClr val="tx1">
                  <a:lumMod val="75000"/>
                  <a:lumOff val="25000"/>
                </a:schemeClr>
              </a:solidFill>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0"/>
            <a:ext cx="7158030" cy="1143000"/>
          </a:xfrm>
        </p:spPr>
        <p:txBody>
          <a:bodyPr>
            <a:normAutofit fontScale="90000"/>
          </a:bodyPr>
          <a:lstStyle/>
          <a:p>
            <a:r>
              <a:rPr lang="ru-RU" i="1" dirty="0" smtClean="0">
                <a:solidFill>
                  <a:srgbClr val="FF0000"/>
                </a:solidFill>
              </a:rPr>
              <a:t>                          Конкурс 1  </a:t>
            </a:r>
            <a:r>
              <a:rPr lang="ru-RU" i="1" dirty="0" smtClean="0"/>
              <a:t/>
            </a:r>
            <a:br>
              <a:rPr lang="ru-RU" i="1" dirty="0" smtClean="0"/>
            </a:br>
            <a:r>
              <a:rPr lang="ru-RU" i="1" dirty="0" smtClean="0">
                <a:solidFill>
                  <a:srgbClr val="0000FF"/>
                </a:solidFill>
              </a:rPr>
              <a:t>Составить </a:t>
            </a:r>
            <a:r>
              <a:rPr lang="ru-RU" i="1" dirty="0" smtClean="0">
                <a:solidFill>
                  <a:srgbClr val="0000FF"/>
                </a:solidFill>
              </a:rPr>
              <a:t>фразеологизмы </a:t>
            </a:r>
            <a:endParaRPr lang="ru-RU" dirty="0">
              <a:solidFill>
                <a:srgbClr val="0000FF"/>
              </a:solidFill>
            </a:endParaRPr>
          </a:p>
        </p:txBody>
      </p:sp>
      <p:sp>
        <p:nvSpPr>
          <p:cNvPr id="4" name="Содержимое 3"/>
          <p:cNvSpPr>
            <a:spLocks noGrp="1"/>
          </p:cNvSpPr>
          <p:nvPr>
            <p:ph sz="half" idx="1"/>
          </p:nvPr>
        </p:nvSpPr>
        <p:spPr>
          <a:xfrm>
            <a:off x="0" y="1214422"/>
            <a:ext cx="4495800" cy="5643578"/>
          </a:xfrm>
        </p:spPr>
        <p:txBody>
          <a:bodyPr>
            <a:normAutofit lnSpcReduction="10000"/>
          </a:bodyPr>
          <a:lstStyle/>
          <a:p>
            <a:pPr algn="ctr">
              <a:buNone/>
            </a:pPr>
            <a:r>
              <a:rPr lang="ru-RU" i="1" dirty="0" smtClean="0">
                <a:solidFill>
                  <a:srgbClr val="FF0000"/>
                </a:solidFill>
              </a:rPr>
              <a:t>Язык </a:t>
            </a:r>
          </a:p>
          <a:p>
            <a:r>
              <a:rPr lang="ru-RU" i="1" dirty="0" smtClean="0"/>
              <a:t>Я</a:t>
            </a:r>
            <a:r>
              <a:rPr lang="ru-RU" i="1" dirty="0" smtClean="0"/>
              <a:t>зык </a:t>
            </a:r>
            <a:r>
              <a:rPr lang="ru-RU" i="1" dirty="0" smtClean="0"/>
              <a:t>без костей, длинный язык, высунув язык, язык на плече, язык не поворачивается, найти общий язык, держать язык за зубами, проглотить язык, прикусить язык, язык развязался, распустить язык, чесать языком, ломать язык, тянуть за язык, вертится на языке, чтоб язык </a:t>
            </a:r>
            <a:r>
              <a:rPr lang="ru-RU" i="1" dirty="0" smtClean="0"/>
              <a:t>отсох</a:t>
            </a:r>
            <a:endParaRPr lang="ru-RU" dirty="0"/>
          </a:p>
        </p:txBody>
      </p:sp>
      <p:sp>
        <p:nvSpPr>
          <p:cNvPr id="5" name="Содержимое 4"/>
          <p:cNvSpPr>
            <a:spLocks noGrp="1"/>
          </p:cNvSpPr>
          <p:nvPr>
            <p:ph sz="half" idx="2"/>
          </p:nvPr>
        </p:nvSpPr>
        <p:spPr>
          <a:xfrm>
            <a:off x="4648200" y="1214422"/>
            <a:ext cx="4495800" cy="5429288"/>
          </a:xfrm>
        </p:spPr>
        <p:txBody>
          <a:bodyPr>
            <a:normAutofit lnSpcReduction="10000"/>
          </a:bodyPr>
          <a:lstStyle/>
          <a:p>
            <a:pPr algn="ctr">
              <a:buNone/>
            </a:pPr>
            <a:r>
              <a:rPr lang="ru-RU" i="1" dirty="0" smtClean="0">
                <a:solidFill>
                  <a:srgbClr val="FF0000"/>
                </a:solidFill>
              </a:rPr>
              <a:t>Голова</a:t>
            </a:r>
          </a:p>
          <a:p>
            <a:r>
              <a:rPr lang="ru-RU" i="1" dirty="0" smtClean="0"/>
              <a:t>Л</a:t>
            </a:r>
            <a:r>
              <a:rPr lang="ru-RU" i="1" dirty="0" smtClean="0"/>
              <a:t>омать </a:t>
            </a:r>
            <a:r>
              <a:rPr lang="ru-RU" i="1" dirty="0" smtClean="0"/>
              <a:t>голову, повесить голову, вбить в голову, выбросить из головы, голова идёт кругом, голова на плечах, как снег на голову, вскружить голову, на свежую голову, не бери в голову, не выходит из головы, не терять голову, очертя </a:t>
            </a:r>
            <a:r>
              <a:rPr lang="ru-RU" i="1" dirty="0" smtClean="0"/>
              <a:t>голову</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FF0000"/>
                </a:solidFill>
              </a:rPr>
              <a:t>                            Конкурс 2</a:t>
            </a:r>
            <a:br>
              <a:rPr lang="ru-RU" i="1" dirty="0" smtClean="0">
                <a:solidFill>
                  <a:srgbClr val="FF0000"/>
                </a:solidFill>
              </a:rPr>
            </a:br>
            <a:r>
              <a:rPr lang="ru-RU" dirty="0" smtClean="0"/>
              <a:t> </a:t>
            </a:r>
            <a:r>
              <a:rPr lang="ru-RU" dirty="0" smtClean="0">
                <a:solidFill>
                  <a:srgbClr val="0000FF"/>
                </a:solidFill>
              </a:rPr>
              <a:t>Ответить на вопросы – шутки</a:t>
            </a:r>
            <a:r>
              <a:rPr lang="ru-RU" dirty="0" smtClean="0"/>
              <a:t>.</a:t>
            </a:r>
            <a:endParaRPr lang="ru-RU" dirty="0"/>
          </a:p>
        </p:txBody>
      </p:sp>
      <p:sp>
        <p:nvSpPr>
          <p:cNvPr id="3" name="Содержимое 2"/>
          <p:cNvSpPr>
            <a:spLocks noGrp="1"/>
          </p:cNvSpPr>
          <p:nvPr>
            <p:ph sz="half" idx="1"/>
          </p:nvPr>
        </p:nvSpPr>
        <p:spPr>
          <a:xfrm>
            <a:off x="0" y="1600200"/>
            <a:ext cx="4495800" cy="5114948"/>
          </a:xfrm>
        </p:spPr>
        <p:txBody>
          <a:bodyPr>
            <a:normAutofit/>
          </a:bodyPr>
          <a:lstStyle/>
          <a:p>
            <a:pPr lvl="0">
              <a:buNone/>
            </a:pPr>
            <a:r>
              <a:rPr lang="ru-RU" dirty="0" smtClean="0">
                <a:solidFill>
                  <a:srgbClr val="FF0000"/>
                </a:solidFill>
              </a:rPr>
              <a:t>               1 команда </a:t>
            </a:r>
          </a:p>
          <a:p>
            <a:pPr lvl="0"/>
            <a:r>
              <a:rPr lang="ru-RU" dirty="0" smtClean="0"/>
              <a:t>Что </a:t>
            </a:r>
            <a:r>
              <a:rPr lang="ru-RU" dirty="0" smtClean="0"/>
              <a:t>у цапли впереди, а у зайца позади? </a:t>
            </a:r>
          </a:p>
          <a:p>
            <a:pPr lvl="0"/>
            <a:r>
              <a:rPr lang="ru-RU" dirty="0" smtClean="0"/>
              <a:t>Какие сто букв могут остановить движение транспорта? </a:t>
            </a:r>
          </a:p>
          <a:p>
            <a:pPr lvl="0"/>
            <a:r>
              <a:rPr lang="ru-RU" dirty="0" smtClean="0"/>
              <a:t>В каком слове отрицание «нет» слышится сто раз? </a:t>
            </a:r>
          </a:p>
          <a:p>
            <a:r>
              <a:rPr lang="ru-RU" dirty="0" smtClean="0"/>
              <a:t>Без какой музыкальной ноты нельзя приготовить обед?</a:t>
            </a:r>
            <a:endParaRPr lang="ru-RU" dirty="0"/>
          </a:p>
        </p:txBody>
      </p:sp>
      <p:sp>
        <p:nvSpPr>
          <p:cNvPr id="4" name="Содержимое 3"/>
          <p:cNvSpPr>
            <a:spLocks noGrp="1"/>
          </p:cNvSpPr>
          <p:nvPr>
            <p:ph sz="half" idx="2"/>
          </p:nvPr>
        </p:nvSpPr>
        <p:spPr>
          <a:xfrm>
            <a:off x="4648200" y="1600200"/>
            <a:ext cx="4495800" cy="5043510"/>
          </a:xfrm>
        </p:spPr>
        <p:txBody>
          <a:bodyPr>
            <a:normAutofit/>
          </a:bodyPr>
          <a:lstStyle/>
          <a:p>
            <a:pPr>
              <a:buNone/>
            </a:pPr>
            <a:r>
              <a:rPr lang="ru-RU" dirty="0" smtClean="0">
                <a:solidFill>
                  <a:srgbClr val="FF0000"/>
                </a:solidFill>
              </a:rPr>
              <a:t>              2 команда </a:t>
            </a:r>
          </a:p>
          <a:p>
            <a:pPr lvl="0"/>
            <a:r>
              <a:rPr lang="ru-RU" dirty="0" smtClean="0"/>
              <a:t>Что общего у дня и ночи? </a:t>
            </a:r>
          </a:p>
          <a:p>
            <a:pPr lvl="0"/>
            <a:r>
              <a:rPr lang="ru-RU" dirty="0" smtClean="0"/>
              <a:t>Какое слово состоит из семи одинаковых букв? </a:t>
            </a:r>
          </a:p>
          <a:p>
            <a:pPr lvl="0"/>
            <a:r>
              <a:rPr lang="ru-RU" dirty="0" smtClean="0"/>
              <a:t>Что находится между горой и оврагом? </a:t>
            </a:r>
          </a:p>
          <a:p>
            <a:r>
              <a:rPr lang="ru-RU" dirty="0" smtClean="0"/>
              <a:t>Какое государство можно носить на голове? </a:t>
            </a:r>
            <a:endParaRPr lang="ru-RU"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FF0000"/>
                </a:solidFill>
              </a:rPr>
              <a:t/>
            </a:r>
            <a:br>
              <a:rPr lang="ru-RU" i="1" dirty="0" smtClean="0">
                <a:solidFill>
                  <a:srgbClr val="FF0000"/>
                </a:solidFill>
              </a:rPr>
            </a:br>
            <a:r>
              <a:rPr lang="ru-RU" i="1" dirty="0" smtClean="0">
                <a:solidFill>
                  <a:srgbClr val="FF0000"/>
                </a:solidFill>
              </a:rPr>
              <a:t>                             Конкурс 3</a:t>
            </a:r>
            <a:r>
              <a:rPr lang="ru-RU" b="1" dirty="0" smtClean="0"/>
              <a:t>  </a:t>
            </a:r>
            <a:br>
              <a:rPr lang="ru-RU" b="1" dirty="0" smtClean="0"/>
            </a:br>
            <a:r>
              <a:rPr lang="ru-RU" b="1" dirty="0" smtClean="0"/>
              <a:t>              </a:t>
            </a:r>
            <a:r>
              <a:rPr lang="ru-RU" b="1" dirty="0" smtClean="0">
                <a:solidFill>
                  <a:srgbClr val="0000FF"/>
                </a:solidFill>
              </a:rPr>
              <a:t>Дополни пословицу</a:t>
            </a:r>
            <a:r>
              <a:rPr lang="ru-RU" dirty="0" smtClean="0">
                <a:solidFill>
                  <a:srgbClr val="0000FF"/>
                </a:solidFill>
              </a:rPr>
              <a:t/>
            </a:r>
            <a:br>
              <a:rPr lang="ru-RU" dirty="0" smtClean="0">
                <a:solidFill>
                  <a:srgbClr val="0000FF"/>
                </a:solidFill>
              </a:rPr>
            </a:br>
            <a:endParaRPr lang="ru-RU" dirty="0">
              <a:solidFill>
                <a:srgbClr val="0000FF"/>
              </a:solidFill>
            </a:endParaRPr>
          </a:p>
        </p:txBody>
      </p:sp>
      <p:sp>
        <p:nvSpPr>
          <p:cNvPr id="3" name="Содержимое 2"/>
          <p:cNvSpPr>
            <a:spLocks noGrp="1"/>
          </p:cNvSpPr>
          <p:nvPr>
            <p:ph sz="half" idx="1"/>
          </p:nvPr>
        </p:nvSpPr>
        <p:spPr>
          <a:xfrm>
            <a:off x="457200" y="1600200"/>
            <a:ext cx="4038600" cy="5043510"/>
          </a:xfrm>
        </p:spPr>
        <p:txBody>
          <a:bodyPr>
            <a:normAutofit/>
          </a:bodyPr>
          <a:lstStyle/>
          <a:p>
            <a:pPr algn="ctr">
              <a:buNone/>
            </a:pPr>
            <a:r>
              <a:rPr lang="ru-RU" dirty="0" smtClean="0">
                <a:solidFill>
                  <a:srgbClr val="FF0000"/>
                </a:solidFill>
              </a:rPr>
              <a:t>1 </a:t>
            </a:r>
            <a:r>
              <a:rPr lang="ru-RU" dirty="0" smtClean="0">
                <a:solidFill>
                  <a:srgbClr val="FF0000"/>
                </a:solidFill>
              </a:rPr>
              <a:t>команда</a:t>
            </a:r>
            <a:endParaRPr lang="ru-RU" dirty="0" smtClean="0">
              <a:solidFill>
                <a:srgbClr val="FF0000"/>
              </a:solidFill>
            </a:endParaRPr>
          </a:p>
          <a:p>
            <a:r>
              <a:rPr lang="ru-RU" dirty="0" smtClean="0"/>
              <a:t> </a:t>
            </a:r>
            <a:r>
              <a:rPr lang="ru-RU" dirty="0" smtClean="0"/>
              <a:t>Поменьше говори </a:t>
            </a:r>
            <a:r>
              <a:rPr lang="ru-RU" dirty="0" smtClean="0"/>
              <a:t>…</a:t>
            </a:r>
            <a:endParaRPr lang="ru-RU" dirty="0" smtClean="0"/>
          </a:p>
          <a:p>
            <a:r>
              <a:rPr lang="ru-RU" dirty="0" smtClean="0"/>
              <a:t> </a:t>
            </a:r>
            <a:r>
              <a:rPr lang="ru-RU" dirty="0" smtClean="0"/>
              <a:t>Без </a:t>
            </a:r>
            <a:r>
              <a:rPr lang="ru-RU" dirty="0" smtClean="0"/>
              <a:t>труда…</a:t>
            </a:r>
            <a:endParaRPr lang="ru-RU" dirty="0" smtClean="0"/>
          </a:p>
          <a:p>
            <a:r>
              <a:rPr lang="ru-RU" dirty="0" smtClean="0"/>
              <a:t> </a:t>
            </a:r>
            <a:r>
              <a:rPr lang="ru-RU" dirty="0" smtClean="0"/>
              <a:t>За двумя зайцами </a:t>
            </a:r>
            <a:r>
              <a:rPr lang="ru-RU" dirty="0" smtClean="0"/>
              <a:t>погонишься….</a:t>
            </a:r>
            <a:endParaRPr lang="ru-RU" dirty="0" smtClean="0"/>
          </a:p>
          <a:p>
            <a:r>
              <a:rPr lang="ru-RU" dirty="0" smtClean="0"/>
              <a:t> </a:t>
            </a:r>
            <a:r>
              <a:rPr lang="ru-RU" dirty="0" smtClean="0"/>
              <a:t>Не имей сто рублей - … </a:t>
            </a:r>
          </a:p>
          <a:p>
            <a:r>
              <a:rPr lang="ru-RU" dirty="0" smtClean="0"/>
              <a:t> </a:t>
            </a:r>
            <a:r>
              <a:rPr lang="ru-RU" dirty="0" smtClean="0"/>
              <a:t>Слово не воробей, … </a:t>
            </a:r>
            <a:r>
              <a:rPr lang="ru-RU" dirty="0" smtClean="0"/>
              <a:t>.</a:t>
            </a:r>
            <a:endParaRPr lang="ru-RU" dirty="0" smtClean="0"/>
          </a:p>
          <a:p>
            <a:r>
              <a:rPr lang="ru-RU" dirty="0" smtClean="0"/>
              <a:t> </a:t>
            </a:r>
            <a:r>
              <a:rPr lang="ru-RU" dirty="0" smtClean="0"/>
              <a:t>Не все то золото,… </a:t>
            </a:r>
          </a:p>
          <a:p>
            <a:endParaRPr lang="ru-RU" dirty="0"/>
          </a:p>
        </p:txBody>
      </p:sp>
      <p:sp>
        <p:nvSpPr>
          <p:cNvPr id="4" name="Содержимое 3"/>
          <p:cNvSpPr>
            <a:spLocks noGrp="1"/>
          </p:cNvSpPr>
          <p:nvPr>
            <p:ph sz="half" idx="2"/>
          </p:nvPr>
        </p:nvSpPr>
        <p:spPr>
          <a:xfrm>
            <a:off x="4648200" y="1600200"/>
            <a:ext cx="4281518" cy="4900634"/>
          </a:xfrm>
        </p:spPr>
        <p:txBody>
          <a:bodyPr>
            <a:normAutofit/>
          </a:bodyPr>
          <a:lstStyle/>
          <a:p>
            <a:pPr>
              <a:buNone/>
            </a:pPr>
            <a:r>
              <a:rPr lang="ru-RU" dirty="0" smtClean="0">
                <a:solidFill>
                  <a:srgbClr val="FF0000"/>
                </a:solidFill>
              </a:rPr>
              <a:t>                  2 команда</a:t>
            </a:r>
            <a:endParaRPr lang="ru-RU" dirty="0" smtClean="0">
              <a:solidFill>
                <a:srgbClr val="FF0000"/>
              </a:solidFill>
            </a:endParaRPr>
          </a:p>
          <a:p>
            <a:r>
              <a:rPr lang="ru-RU" dirty="0" smtClean="0"/>
              <a:t> </a:t>
            </a:r>
            <a:r>
              <a:rPr lang="ru-RU" dirty="0" smtClean="0"/>
              <a:t>Береги честь… </a:t>
            </a:r>
            <a:r>
              <a:rPr lang="ru-RU" dirty="0" smtClean="0"/>
              <a:t>.</a:t>
            </a:r>
            <a:endParaRPr lang="ru-RU" dirty="0" smtClean="0"/>
          </a:p>
          <a:p>
            <a:r>
              <a:rPr lang="ru-RU" dirty="0" smtClean="0"/>
              <a:t> </a:t>
            </a:r>
            <a:r>
              <a:rPr lang="ru-RU" dirty="0" smtClean="0"/>
              <a:t>Жизнь прожить - </a:t>
            </a:r>
            <a:r>
              <a:rPr lang="ru-RU" dirty="0" smtClean="0"/>
              <a:t>….</a:t>
            </a:r>
            <a:endParaRPr lang="ru-RU" dirty="0" smtClean="0"/>
          </a:p>
          <a:p>
            <a:r>
              <a:rPr lang="ru-RU" dirty="0" smtClean="0"/>
              <a:t> </a:t>
            </a:r>
            <a:r>
              <a:rPr lang="ru-RU" dirty="0" smtClean="0"/>
              <a:t>Сколько волка не корми - </a:t>
            </a:r>
            <a:r>
              <a:rPr lang="ru-RU" dirty="0" smtClean="0"/>
              <a:t>….</a:t>
            </a:r>
            <a:endParaRPr lang="ru-RU" dirty="0" smtClean="0"/>
          </a:p>
          <a:p>
            <a:r>
              <a:rPr lang="ru-RU" dirty="0" smtClean="0"/>
              <a:t> </a:t>
            </a:r>
            <a:r>
              <a:rPr lang="ru-RU" dirty="0" smtClean="0"/>
              <a:t>С миру по нитке - … </a:t>
            </a:r>
            <a:r>
              <a:rPr lang="ru-RU" dirty="0" smtClean="0"/>
              <a:t>.</a:t>
            </a:r>
            <a:endParaRPr lang="ru-RU" dirty="0" smtClean="0"/>
          </a:p>
          <a:p>
            <a:r>
              <a:rPr lang="ru-RU" dirty="0" smtClean="0"/>
              <a:t> </a:t>
            </a:r>
            <a:r>
              <a:rPr lang="ru-RU" dirty="0" smtClean="0"/>
              <a:t>Терпенье и труд … </a:t>
            </a:r>
            <a:r>
              <a:rPr lang="ru-RU" dirty="0" smtClean="0"/>
              <a:t>.</a:t>
            </a:r>
            <a:endParaRPr lang="ru-RU" dirty="0" smtClean="0"/>
          </a:p>
          <a:p>
            <a:r>
              <a:rPr lang="ru-RU" dirty="0" smtClean="0"/>
              <a:t> </a:t>
            </a:r>
            <a:r>
              <a:rPr lang="ru-RU" dirty="0" smtClean="0"/>
              <a:t>Мал золотник,… </a:t>
            </a:r>
            <a:r>
              <a:rPr lang="ru-RU" dirty="0" smtClean="0"/>
              <a:t>.</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0"/>
            <a:ext cx="8229600" cy="928670"/>
          </a:xfrm>
        </p:spPr>
        <p:txBody>
          <a:bodyPr>
            <a:normAutofit fontScale="90000"/>
          </a:bodyPr>
          <a:lstStyle/>
          <a:p>
            <a:r>
              <a:rPr lang="ru-RU" i="1" dirty="0" smtClean="0">
                <a:solidFill>
                  <a:srgbClr val="FF0000"/>
                </a:solidFill>
              </a:rPr>
              <a:t>                       Конкурс 4</a:t>
            </a:r>
            <a:br>
              <a:rPr lang="ru-RU" i="1" dirty="0" smtClean="0">
                <a:solidFill>
                  <a:srgbClr val="FF0000"/>
                </a:solidFill>
              </a:rPr>
            </a:br>
            <a:r>
              <a:rPr lang="ru-RU" i="1" dirty="0" smtClean="0">
                <a:solidFill>
                  <a:srgbClr val="FF0000"/>
                </a:solidFill>
              </a:rPr>
              <a:t>               </a:t>
            </a:r>
            <a:r>
              <a:rPr lang="ru-RU" i="1" dirty="0" smtClean="0">
                <a:solidFill>
                  <a:srgbClr val="0000FF"/>
                </a:solidFill>
              </a:rPr>
              <a:t>Отгадай  загадку</a:t>
            </a:r>
            <a:endParaRPr lang="ru-RU" dirty="0">
              <a:solidFill>
                <a:srgbClr val="0000FF"/>
              </a:solidFill>
            </a:endParaRPr>
          </a:p>
        </p:txBody>
      </p:sp>
      <p:sp>
        <p:nvSpPr>
          <p:cNvPr id="3" name="Содержимое 2"/>
          <p:cNvSpPr>
            <a:spLocks noGrp="1"/>
          </p:cNvSpPr>
          <p:nvPr>
            <p:ph sz="half" idx="1"/>
          </p:nvPr>
        </p:nvSpPr>
        <p:spPr>
          <a:xfrm>
            <a:off x="0" y="1071546"/>
            <a:ext cx="4495800" cy="5786454"/>
          </a:xfrm>
        </p:spPr>
        <p:txBody>
          <a:bodyPr>
            <a:normAutofit/>
          </a:bodyPr>
          <a:lstStyle/>
          <a:p>
            <a:pPr>
              <a:buNone/>
            </a:pPr>
            <a:r>
              <a:rPr lang="ru-RU" dirty="0" smtClean="0">
                <a:solidFill>
                  <a:srgbClr val="FF0000"/>
                </a:solidFill>
              </a:rPr>
              <a:t>              1 команда</a:t>
            </a:r>
          </a:p>
          <a:p>
            <a:r>
              <a:rPr lang="ru-RU" dirty="0" smtClean="0"/>
              <a:t>1. Ни вода, ни суша, ни на лодке не проплывешь, ни пешком не пройдешь. </a:t>
            </a:r>
          </a:p>
          <a:p>
            <a:r>
              <a:rPr lang="ru-RU" dirty="0" smtClean="0"/>
              <a:t>2. Всегда во рту, а не проглотишь. </a:t>
            </a:r>
          </a:p>
          <a:p>
            <a:r>
              <a:rPr lang="ru-RU" dirty="0" smtClean="0"/>
              <a:t>3. Что было завтра и будет вчера?</a:t>
            </a:r>
            <a:endParaRPr lang="ru-RU" dirty="0" smtClean="0">
              <a:solidFill>
                <a:srgbClr val="FF0000"/>
              </a:solidFill>
            </a:endParaRPr>
          </a:p>
          <a:p>
            <a:endParaRPr lang="ru-RU" dirty="0"/>
          </a:p>
        </p:txBody>
      </p:sp>
      <p:sp>
        <p:nvSpPr>
          <p:cNvPr id="4" name="Содержимое 3"/>
          <p:cNvSpPr>
            <a:spLocks noGrp="1"/>
          </p:cNvSpPr>
          <p:nvPr>
            <p:ph sz="half" idx="2"/>
          </p:nvPr>
        </p:nvSpPr>
        <p:spPr>
          <a:xfrm>
            <a:off x="4648200" y="1142984"/>
            <a:ext cx="4495800" cy="5429288"/>
          </a:xfrm>
        </p:spPr>
        <p:txBody>
          <a:bodyPr>
            <a:normAutofit/>
          </a:bodyPr>
          <a:lstStyle/>
          <a:p>
            <a:pPr>
              <a:buNone/>
            </a:pPr>
            <a:r>
              <a:rPr lang="ru-RU" dirty="0" smtClean="0">
                <a:solidFill>
                  <a:srgbClr val="FF0000"/>
                </a:solidFill>
              </a:rPr>
              <a:t>                  2 команда</a:t>
            </a:r>
          </a:p>
          <a:p>
            <a:r>
              <a:rPr lang="ru-RU" dirty="0" smtClean="0"/>
              <a:t>1.  Без </a:t>
            </a:r>
            <a:r>
              <a:rPr lang="ru-RU" dirty="0" smtClean="0"/>
              <a:t>ног - бежит, не догонишь, без крыльев – летит, не поймаешь. </a:t>
            </a:r>
          </a:p>
          <a:p>
            <a:r>
              <a:rPr lang="ru-RU" dirty="0" smtClean="0"/>
              <a:t>2. </a:t>
            </a:r>
            <a:r>
              <a:rPr lang="ru-RU" dirty="0" smtClean="0"/>
              <a:t>Кверху дном – полная, книзу дном - пустая. </a:t>
            </a:r>
          </a:p>
          <a:p>
            <a:r>
              <a:rPr lang="ru-RU" dirty="0" smtClean="0"/>
              <a:t>3. </a:t>
            </a:r>
            <a:r>
              <a:rPr lang="ru-RU" dirty="0" smtClean="0"/>
              <a:t>Не видно и не слышно ее, стоит заговорить о ней – и она исчезнет.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417638"/>
          </a:xfrm>
        </p:spPr>
        <p:txBody>
          <a:bodyPr>
            <a:normAutofit fontScale="90000"/>
          </a:bodyPr>
          <a:lstStyle/>
          <a:p>
            <a:r>
              <a:rPr lang="ru-RU" b="1" dirty="0" smtClean="0"/>
              <a:t/>
            </a:r>
            <a:br>
              <a:rPr lang="ru-RU" b="1" dirty="0" smtClean="0"/>
            </a:br>
            <a:r>
              <a:rPr lang="ru-RU" b="1" dirty="0" smtClean="0"/>
              <a:t>                             </a:t>
            </a:r>
            <a:br>
              <a:rPr lang="ru-RU" b="1" dirty="0" smtClean="0"/>
            </a:br>
            <a:r>
              <a:rPr lang="ru-RU" b="1" dirty="0" smtClean="0"/>
              <a:t> </a:t>
            </a:r>
            <a:r>
              <a:rPr lang="ru-RU" b="1" dirty="0" smtClean="0"/>
              <a:t>                               </a:t>
            </a:r>
            <a:r>
              <a:rPr lang="ru-RU" i="1" dirty="0" smtClean="0">
                <a:solidFill>
                  <a:srgbClr val="FF0000"/>
                </a:solidFill>
              </a:rPr>
              <a:t>Конкурс 5</a:t>
            </a:r>
            <a:br>
              <a:rPr lang="ru-RU" i="1" dirty="0" smtClean="0">
                <a:solidFill>
                  <a:srgbClr val="FF0000"/>
                </a:solidFill>
              </a:rPr>
            </a:br>
            <a:r>
              <a:rPr lang="ru-RU" dirty="0" smtClean="0">
                <a:solidFill>
                  <a:srgbClr val="0000FF"/>
                </a:solidFill>
              </a:rPr>
              <a:t>            Прочитайте высказывание</a:t>
            </a:r>
            <a:br>
              <a:rPr lang="ru-RU" dirty="0" smtClean="0">
                <a:solidFill>
                  <a:srgbClr val="0000FF"/>
                </a:solidFill>
              </a:rPr>
            </a:br>
            <a:r>
              <a:rPr lang="ru-RU" dirty="0" smtClean="0">
                <a:solidFill>
                  <a:srgbClr val="0000FF"/>
                </a:solidFill>
              </a:rPr>
              <a:t> </a:t>
            </a:r>
            <a:r>
              <a:rPr lang="ru-RU" sz="2200" dirty="0" smtClean="0">
                <a:solidFill>
                  <a:srgbClr val="FF0000"/>
                </a:solidFill>
              </a:rPr>
              <a:t>1 КОМАНДА                                                                             2 КОМАНДА </a:t>
            </a:r>
            <a:r>
              <a:rPr lang="ru-RU" dirty="0" smtClean="0">
                <a:solidFill>
                  <a:srgbClr val="0000FF"/>
                </a:solidFill>
              </a:rPr>
              <a:t/>
            </a:r>
            <a:br>
              <a:rPr lang="ru-RU" dirty="0" smtClean="0">
                <a:solidFill>
                  <a:srgbClr val="0000FF"/>
                </a:solidFill>
              </a:rPr>
            </a:br>
            <a:r>
              <a:rPr lang="ru-RU" dirty="0" smtClean="0"/>
              <a:t/>
            </a:r>
            <a:br>
              <a:rPr lang="ru-RU" dirty="0" smtClean="0"/>
            </a:br>
            <a:endParaRPr lang="ru-RU" dirty="0"/>
          </a:p>
        </p:txBody>
      </p:sp>
      <p:graphicFrame>
        <p:nvGraphicFramePr>
          <p:cNvPr id="5" name="Содержимое 4"/>
          <p:cNvGraphicFramePr>
            <a:graphicFrameLocks noGrp="1"/>
          </p:cNvGraphicFramePr>
          <p:nvPr>
            <p:ph sz="half" idx="1"/>
          </p:nvPr>
        </p:nvGraphicFramePr>
        <p:xfrm>
          <a:off x="0" y="1857364"/>
          <a:ext cx="4495800" cy="4786348"/>
        </p:xfrm>
        <a:graphic>
          <a:graphicData uri="http://schemas.openxmlformats.org/drawingml/2006/table">
            <a:tbl>
              <a:tblPr firstRow="1" bandRow="1">
                <a:tableStyleId>{5C22544A-7EE6-4342-B048-85BDC9FD1C3A}</a:tableStyleId>
              </a:tblPr>
              <a:tblGrid>
                <a:gridCol w="899160"/>
                <a:gridCol w="899160"/>
                <a:gridCol w="899160"/>
                <a:gridCol w="899160"/>
                <a:gridCol w="899160"/>
              </a:tblGrid>
              <a:tr h="1196587">
                <a:tc>
                  <a:txBody>
                    <a:bodyPr/>
                    <a:lstStyle/>
                    <a:p>
                      <a:r>
                        <a:rPr lang="ru-RU" sz="4000" b="1" dirty="0" smtClean="0"/>
                        <a:t>К</a:t>
                      </a:r>
                      <a:endParaRPr lang="ru-RU" sz="4000" b="1" dirty="0"/>
                    </a:p>
                  </a:txBody>
                  <a:tcPr/>
                </a:tc>
                <a:tc>
                  <a:txBody>
                    <a:bodyPr/>
                    <a:lstStyle/>
                    <a:p>
                      <a:r>
                        <a:rPr lang="ru-RU" sz="4000" b="1" dirty="0" smtClean="0"/>
                        <a:t>Й</a:t>
                      </a:r>
                      <a:endParaRPr lang="ru-RU" sz="4000" b="1" dirty="0"/>
                    </a:p>
                  </a:txBody>
                  <a:tcPr/>
                </a:tc>
                <a:tc>
                  <a:txBody>
                    <a:bodyPr/>
                    <a:lstStyle/>
                    <a:p>
                      <a:r>
                        <a:rPr lang="ru-RU" sz="4000" b="1" dirty="0" smtClean="0"/>
                        <a:t>Г</a:t>
                      </a:r>
                      <a:endParaRPr lang="ru-RU" sz="4000" b="1" dirty="0"/>
                    </a:p>
                  </a:txBody>
                  <a:tcPr/>
                </a:tc>
                <a:tc>
                  <a:txBody>
                    <a:bodyPr/>
                    <a:lstStyle/>
                    <a:p>
                      <a:r>
                        <a:rPr lang="ru-RU" sz="4000" b="1" dirty="0" smtClean="0"/>
                        <a:t>А</a:t>
                      </a:r>
                      <a:endParaRPr lang="ru-RU" sz="4000" b="1" dirty="0"/>
                    </a:p>
                  </a:txBody>
                  <a:tcPr/>
                </a:tc>
                <a:tc>
                  <a:txBody>
                    <a:bodyPr/>
                    <a:lstStyle/>
                    <a:p>
                      <a:r>
                        <a:rPr lang="ru-RU" sz="4000" b="1" dirty="0" smtClean="0"/>
                        <a:t>И</a:t>
                      </a:r>
                      <a:endParaRPr lang="ru-RU" sz="4000" b="1" dirty="0"/>
                    </a:p>
                  </a:txBody>
                  <a:tcPr/>
                </a:tc>
              </a:tr>
              <a:tr h="1196587">
                <a:tc>
                  <a:txBody>
                    <a:bodyPr/>
                    <a:lstStyle/>
                    <a:p>
                      <a:r>
                        <a:rPr lang="ru-RU" sz="4000" b="1" dirty="0" smtClean="0"/>
                        <a:t>Ы</a:t>
                      </a:r>
                      <a:endParaRPr lang="ru-RU" sz="4000" b="1" dirty="0"/>
                    </a:p>
                  </a:txBody>
                  <a:tcPr/>
                </a:tc>
                <a:tc>
                  <a:txBody>
                    <a:bodyPr/>
                    <a:lstStyle/>
                    <a:p>
                      <a:r>
                        <a:rPr lang="ru-RU" sz="4000" b="1" dirty="0" smtClean="0"/>
                        <a:t>И</a:t>
                      </a:r>
                      <a:endParaRPr lang="ru-RU" sz="4000" b="1" dirty="0"/>
                    </a:p>
                  </a:txBody>
                  <a:tcPr/>
                </a:tc>
                <a:tc>
                  <a:txBody>
                    <a:bodyPr/>
                    <a:lstStyle/>
                    <a:p>
                      <a:r>
                        <a:rPr lang="ru-RU" sz="4000" b="1" dirty="0" smtClean="0"/>
                        <a:t>О</a:t>
                      </a:r>
                      <a:endParaRPr lang="ru-RU" sz="4000" b="1" dirty="0"/>
                    </a:p>
                  </a:txBody>
                  <a:tcPr/>
                </a:tc>
                <a:tc>
                  <a:txBody>
                    <a:bodyPr/>
                    <a:lstStyle/>
                    <a:p>
                      <a:r>
                        <a:rPr lang="ru-RU" sz="4000" b="1" dirty="0" smtClean="0"/>
                        <a:t>Н</a:t>
                      </a:r>
                      <a:endParaRPr lang="ru-RU" sz="4000" b="1" dirty="0"/>
                    </a:p>
                  </a:txBody>
                  <a:tcPr/>
                </a:tc>
                <a:tc>
                  <a:txBody>
                    <a:bodyPr/>
                    <a:lstStyle/>
                    <a:p>
                      <a:r>
                        <a:rPr lang="ru-RU" sz="4000" b="1" dirty="0" smtClean="0"/>
                        <a:t>Б</a:t>
                      </a:r>
                      <a:endParaRPr lang="ru-RU" sz="4000" b="1" dirty="0"/>
                    </a:p>
                  </a:txBody>
                  <a:tcPr/>
                </a:tc>
              </a:tr>
              <a:tr h="1196587">
                <a:tc>
                  <a:txBody>
                    <a:bodyPr/>
                    <a:lstStyle/>
                    <a:p>
                      <a:r>
                        <a:rPr lang="ru-RU" sz="4000" b="1" dirty="0" smtClean="0"/>
                        <a:t>З</a:t>
                      </a:r>
                      <a:endParaRPr lang="ru-RU" sz="4000" b="1" dirty="0"/>
                    </a:p>
                  </a:txBody>
                  <a:tcPr/>
                </a:tc>
                <a:tc>
                  <a:txBody>
                    <a:bodyPr/>
                    <a:lstStyle/>
                    <a:p>
                      <a:r>
                        <a:rPr lang="ru-RU" sz="4000" b="1" dirty="0" smtClean="0"/>
                        <a:t>Ч</a:t>
                      </a:r>
                      <a:endParaRPr lang="ru-RU" sz="4000" b="1" dirty="0"/>
                    </a:p>
                  </a:txBody>
                  <a:tcPr/>
                </a:tc>
                <a:tc>
                  <a:txBody>
                    <a:bodyPr/>
                    <a:lstStyle/>
                    <a:p>
                      <a:r>
                        <a:rPr lang="ru-RU" sz="4000" b="1" dirty="0" smtClean="0"/>
                        <a:t>М</a:t>
                      </a:r>
                      <a:endParaRPr lang="ru-RU" sz="4000" b="1" dirty="0"/>
                    </a:p>
                  </a:txBody>
                  <a:tcPr/>
                </a:tc>
                <a:tc>
                  <a:txBody>
                    <a:bodyPr/>
                    <a:lstStyle/>
                    <a:p>
                      <a:r>
                        <a:rPr lang="ru-RU" sz="4000" b="1" dirty="0" smtClean="0"/>
                        <a:t>Е</a:t>
                      </a:r>
                      <a:endParaRPr lang="ru-RU" sz="4000" b="1" dirty="0"/>
                    </a:p>
                  </a:txBody>
                  <a:tcPr/>
                </a:tc>
                <a:tc>
                  <a:txBody>
                    <a:bodyPr/>
                    <a:lstStyle/>
                    <a:p>
                      <a:r>
                        <a:rPr lang="ru-RU" sz="4000" b="1" dirty="0" smtClean="0"/>
                        <a:t>Ю</a:t>
                      </a:r>
                      <a:endParaRPr lang="ru-RU" sz="4000" b="1" dirty="0"/>
                    </a:p>
                  </a:txBody>
                  <a:tcPr/>
                </a:tc>
              </a:tr>
              <a:tr h="1196587">
                <a:tc>
                  <a:txBody>
                    <a:bodyPr/>
                    <a:lstStyle/>
                    <a:p>
                      <a:r>
                        <a:rPr lang="ru-RU" sz="4000" b="1" dirty="0" smtClean="0"/>
                        <a:t>Я</a:t>
                      </a:r>
                      <a:endParaRPr lang="ru-RU" sz="4000" b="1" dirty="0"/>
                    </a:p>
                  </a:txBody>
                  <a:tcPr/>
                </a:tc>
                <a:tc>
                  <a:txBody>
                    <a:bodyPr/>
                    <a:lstStyle/>
                    <a:p>
                      <a:r>
                        <a:rPr lang="ru-RU" sz="4000" b="1" dirty="0" smtClean="0"/>
                        <a:t>У</a:t>
                      </a:r>
                      <a:endParaRPr lang="ru-RU" sz="4000" b="1" dirty="0"/>
                    </a:p>
                  </a:txBody>
                  <a:tcPr/>
                </a:tc>
                <a:tc>
                  <a:txBody>
                    <a:bodyPr/>
                    <a:lstStyle/>
                    <a:p>
                      <a:r>
                        <a:rPr lang="ru-RU" sz="4000" b="1" dirty="0" smtClean="0"/>
                        <a:t>Ш</a:t>
                      </a:r>
                      <a:endParaRPr lang="ru-RU" sz="4000" b="1" dirty="0"/>
                    </a:p>
                  </a:txBody>
                  <a:tcPr/>
                </a:tc>
                <a:tc>
                  <a:txBody>
                    <a:bodyPr/>
                    <a:lstStyle/>
                    <a:p>
                      <a:r>
                        <a:rPr lang="ru-RU" sz="4000" b="1" dirty="0" smtClean="0"/>
                        <a:t>Т</a:t>
                      </a:r>
                      <a:endParaRPr lang="ru-RU" sz="4000" b="1" dirty="0"/>
                    </a:p>
                  </a:txBody>
                  <a:tcPr/>
                </a:tc>
                <a:tc>
                  <a:txBody>
                    <a:bodyPr/>
                    <a:lstStyle/>
                    <a:p>
                      <a:r>
                        <a:rPr lang="ru-RU" sz="4000" b="1" dirty="0" smtClean="0"/>
                        <a:t>Л</a:t>
                      </a:r>
                      <a:endParaRPr lang="ru-RU" sz="4000" b="1" dirty="0"/>
                    </a:p>
                  </a:txBody>
                  <a:tcPr/>
                </a:tc>
              </a:tr>
            </a:tbl>
          </a:graphicData>
        </a:graphic>
      </p:graphicFrame>
      <p:graphicFrame>
        <p:nvGraphicFramePr>
          <p:cNvPr id="6" name="Содержимое 5"/>
          <p:cNvGraphicFramePr>
            <a:graphicFrameLocks noGrp="1"/>
          </p:cNvGraphicFramePr>
          <p:nvPr>
            <p:ph sz="half" idx="2"/>
          </p:nvPr>
        </p:nvGraphicFramePr>
        <p:xfrm>
          <a:off x="4648200" y="1928800"/>
          <a:ext cx="4495800" cy="4714912"/>
        </p:xfrm>
        <a:graphic>
          <a:graphicData uri="http://schemas.openxmlformats.org/drawingml/2006/table">
            <a:tbl>
              <a:tblPr firstRow="1" bandRow="1">
                <a:tableStyleId>{5C22544A-7EE6-4342-B048-85BDC9FD1C3A}</a:tableStyleId>
              </a:tblPr>
              <a:tblGrid>
                <a:gridCol w="899160"/>
                <a:gridCol w="899160"/>
                <a:gridCol w="899160"/>
                <a:gridCol w="899160"/>
                <a:gridCol w="899160"/>
              </a:tblGrid>
              <a:tr h="1178728">
                <a:tc>
                  <a:txBody>
                    <a:bodyPr/>
                    <a:lstStyle/>
                    <a:p>
                      <a:r>
                        <a:rPr lang="ru-RU" sz="4000" b="1" dirty="0" smtClean="0"/>
                        <a:t>У</a:t>
                      </a:r>
                      <a:endParaRPr lang="ru-RU" sz="4000" b="1" dirty="0"/>
                    </a:p>
                  </a:txBody>
                  <a:tcPr/>
                </a:tc>
                <a:tc>
                  <a:txBody>
                    <a:bodyPr/>
                    <a:lstStyle/>
                    <a:p>
                      <a:r>
                        <a:rPr lang="ru-RU" sz="4000" b="1" dirty="0" smtClean="0"/>
                        <a:t>А</a:t>
                      </a:r>
                      <a:endParaRPr lang="ru-RU" sz="4000" b="1" dirty="0"/>
                    </a:p>
                  </a:txBody>
                  <a:tcPr/>
                </a:tc>
                <a:tc>
                  <a:txBody>
                    <a:bodyPr/>
                    <a:lstStyle/>
                    <a:p>
                      <a:r>
                        <a:rPr lang="ru-RU" sz="4000" b="1" dirty="0" smtClean="0"/>
                        <a:t>Р</a:t>
                      </a:r>
                      <a:endParaRPr lang="ru-RU" sz="4000" b="1" dirty="0"/>
                    </a:p>
                  </a:txBody>
                  <a:tcPr/>
                </a:tc>
                <a:tc>
                  <a:txBody>
                    <a:bodyPr/>
                    <a:lstStyle/>
                    <a:p>
                      <a:r>
                        <a:rPr lang="ru-RU" sz="4000" b="1" dirty="0" smtClean="0"/>
                        <a:t>Н</a:t>
                      </a:r>
                      <a:endParaRPr lang="ru-RU" sz="4000" b="1" dirty="0"/>
                    </a:p>
                  </a:txBody>
                  <a:tcPr/>
                </a:tc>
                <a:tc>
                  <a:txBody>
                    <a:bodyPr/>
                    <a:lstStyle/>
                    <a:p>
                      <a:r>
                        <a:rPr lang="ru-RU" sz="4000" b="1" dirty="0" smtClean="0"/>
                        <a:t>О</a:t>
                      </a:r>
                      <a:endParaRPr lang="ru-RU" sz="4000" b="1" dirty="0"/>
                    </a:p>
                  </a:txBody>
                  <a:tcPr/>
                </a:tc>
              </a:tr>
              <a:tr h="1178728">
                <a:tc>
                  <a:txBody>
                    <a:bodyPr/>
                    <a:lstStyle/>
                    <a:p>
                      <a:r>
                        <a:rPr lang="ru-RU" sz="4000" b="1" dirty="0" smtClean="0"/>
                        <a:t>К</a:t>
                      </a:r>
                      <a:endParaRPr lang="ru-RU" sz="4000" b="1" dirty="0"/>
                    </a:p>
                  </a:txBody>
                  <a:tcPr/>
                </a:tc>
                <a:tc>
                  <a:txBody>
                    <a:bodyPr/>
                    <a:lstStyle/>
                    <a:p>
                      <a:r>
                        <a:rPr lang="ru-RU" sz="4000" b="1" dirty="0" smtClean="0"/>
                        <a:t>М</a:t>
                      </a:r>
                      <a:endParaRPr lang="ru-RU" sz="4000" b="1" dirty="0"/>
                    </a:p>
                  </a:txBody>
                  <a:tcPr/>
                </a:tc>
                <a:tc>
                  <a:txBody>
                    <a:bodyPr/>
                    <a:lstStyle/>
                    <a:p>
                      <a:r>
                        <a:rPr lang="ru-RU" sz="4000" b="1" dirty="0" smtClean="0"/>
                        <a:t>Г</a:t>
                      </a:r>
                      <a:endParaRPr lang="ru-RU" sz="4000" b="1" dirty="0"/>
                    </a:p>
                  </a:txBody>
                  <a:tcPr/>
                </a:tc>
                <a:tc>
                  <a:txBody>
                    <a:bodyPr/>
                    <a:lstStyle/>
                    <a:p>
                      <a:r>
                        <a:rPr lang="ru-RU" sz="4000" b="1" dirty="0" smtClean="0"/>
                        <a:t>З</a:t>
                      </a:r>
                      <a:endParaRPr lang="ru-RU" sz="4000" b="1" dirty="0"/>
                    </a:p>
                  </a:txBody>
                  <a:tcPr/>
                </a:tc>
                <a:tc>
                  <a:txBody>
                    <a:bodyPr/>
                    <a:lstStyle/>
                    <a:p>
                      <a:r>
                        <a:rPr lang="ru-RU" sz="4000" b="1" dirty="0" smtClean="0"/>
                        <a:t>Р</a:t>
                      </a:r>
                      <a:endParaRPr lang="ru-RU" sz="4000" b="1" dirty="0"/>
                    </a:p>
                  </a:txBody>
                  <a:tcPr/>
                </a:tc>
              </a:tr>
              <a:tr h="1178728">
                <a:tc>
                  <a:txBody>
                    <a:bodyPr/>
                    <a:lstStyle/>
                    <a:p>
                      <a:r>
                        <a:rPr lang="ru-RU" sz="4000" b="1" dirty="0" smtClean="0"/>
                        <a:t>И</a:t>
                      </a:r>
                      <a:endParaRPr lang="ru-RU" sz="4000" b="1" dirty="0"/>
                    </a:p>
                  </a:txBody>
                  <a:tcPr/>
                </a:tc>
                <a:tc>
                  <a:txBody>
                    <a:bodyPr/>
                    <a:lstStyle/>
                    <a:p>
                      <a:r>
                        <a:rPr lang="ru-RU" sz="4000" b="1" dirty="0" smtClean="0"/>
                        <a:t>М</a:t>
                      </a:r>
                      <a:endParaRPr lang="ru-RU" sz="4000" b="1" dirty="0"/>
                    </a:p>
                  </a:txBody>
                  <a:tcPr/>
                </a:tc>
                <a:tc>
                  <a:txBody>
                    <a:bodyPr/>
                    <a:lstStyle/>
                    <a:p>
                      <a:r>
                        <a:rPr lang="ru-RU" sz="4000" b="1" dirty="0" smtClean="0"/>
                        <a:t>Й</a:t>
                      </a:r>
                      <a:endParaRPr lang="ru-RU" sz="4000" b="1" dirty="0"/>
                    </a:p>
                  </a:txBody>
                  <a:tcPr/>
                </a:tc>
                <a:tc>
                  <a:txBody>
                    <a:bodyPr/>
                    <a:lstStyle/>
                    <a:p>
                      <a:r>
                        <a:rPr lang="ru-RU" sz="4000" b="1" dirty="0" smtClean="0"/>
                        <a:t>О</a:t>
                      </a:r>
                      <a:endParaRPr lang="ru-RU" sz="4000" b="1" dirty="0"/>
                    </a:p>
                  </a:txBody>
                  <a:tcPr/>
                </a:tc>
                <a:tc>
                  <a:txBody>
                    <a:bodyPr/>
                    <a:lstStyle/>
                    <a:p>
                      <a:r>
                        <a:rPr lang="ru-RU" sz="4000" b="1" dirty="0" smtClean="0"/>
                        <a:t>О</a:t>
                      </a:r>
                      <a:endParaRPr lang="ru-RU" sz="4000" b="1" dirty="0"/>
                    </a:p>
                  </a:txBody>
                  <a:tcPr/>
                </a:tc>
              </a:tr>
              <a:tr h="1178728">
                <a:tc>
                  <a:txBody>
                    <a:bodyPr/>
                    <a:lstStyle/>
                    <a:p>
                      <a:r>
                        <a:rPr lang="ru-RU" sz="4000" b="1" dirty="0" smtClean="0"/>
                        <a:t>Т</a:t>
                      </a:r>
                      <a:endParaRPr lang="ru-RU" sz="4000" b="1" dirty="0"/>
                    </a:p>
                  </a:txBody>
                  <a:tcPr/>
                </a:tc>
                <a:tc>
                  <a:txBody>
                    <a:bodyPr/>
                    <a:lstStyle/>
                    <a:p>
                      <a:r>
                        <a:rPr lang="ru-RU" sz="4000" b="1" dirty="0" smtClean="0"/>
                        <a:t>А</a:t>
                      </a:r>
                      <a:endParaRPr lang="ru-RU" sz="4000" b="1" dirty="0"/>
                    </a:p>
                  </a:txBody>
                  <a:tcPr/>
                </a:tc>
                <a:tc>
                  <a:txBody>
                    <a:bodyPr/>
                    <a:lstStyle/>
                    <a:p>
                      <a:r>
                        <a:rPr lang="ru-RU" sz="4000" b="1" dirty="0" smtClean="0"/>
                        <a:t>А</a:t>
                      </a:r>
                      <a:endParaRPr lang="ru-RU" sz="4000" b="1" dirty="0"/>
                    </a:p>
                  </a:txBody>
                  <a:tcPr/>
                </a:tc>
                <a:tc>
                  <a:txBody>
                    <a:bodyPr/>
                    <a:lstStyle/>
                    <a:p>
                      <a:r>
                        <a:rPr lang="ru-RU" sz="4000" b="1" dirty="0" smtClean="0"/>
                        <a:t>Ш</a:t>
                      </a:r>
                      <a:endParaRPr lang="ru-RU" sz="4000" b="1" dirty="0"/>
                    </a:p>
                  </a:txBody>
                  <a:tcPr/>
                </a:tc>
                <a:tc>
                  <a:txBody>
                    <a:bodyPr/>
                    <a:lstStyle/>
                    <a:p>
                      <a:r>
                        <a:rPr lang="ru-RU" sz="4000" b="1" dirty="0" smtClean="0"/>
                        <a:t>Х</a:t>
                      </a:r>
                      <a:endParaRPr lang="ru-RU" sz="4000" b="1"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FF0000"/>
                </a:solidFill>
              </a:rPr>
              <a:t>                     Конкурс 6</a:t>
            </a:r>
            <a:br>
              <a:rPr lang="ru-RU" i="1" dirty="0" smtClean="0">
                <a:solidFill>
                  <a:srgbClr val="FF0000"/>
                </a:solidFill>
              </a:rPr>
            </a:br>
            <a:r>
              <a:rPr lang="ru-RU" i="1" dirty="0" smtClean="0">
                <a:solidFill>
                  <a:srgbClr val="FF0000"/>
                </a:solidFill>
              </a:rPr>
              <a:t>             </a:t>
            </a:r>
            <a:r>
              <a:rPr lang="ru-RU" i="1" dirty="0" smtClean="0">
                <a:solidFill>
                  <a:srgbClr val="0000FF"/>
                </a:solidFill>
              </a:rPr>
              <a:t>Продолжи пословицу</a:t>
            </a:r>
            <a:endParaRPr lang="ru-RU" dirty="0">
              <a:solidFill>
                <a:srgbClr val="0000FF"/>
              </a:solidFill>
            </a:endParaRPr>
          </a:p>
        </p:txBody>
      </p:sp>
      <p:sp>
        <p:nvSpPr>
          <p:cNvPr id="5" name="Содержимое 4"/>
          <p:cNvSpPr>
            <a:spLocks noGrp="1"/>
          </p:cNvSpPr>
          <p:nvPr>
            <p:ph idx="1"/>
          </p:nvPr>
        </p:nvSpPr>
        <p:spPr/>
        <p:txBody>
          <a:bodyPr>
            <a:normAutofit/>
          </a:bodyPr>
          <a:lstStyle/>
          <a:p>
            <a:r>
              <a:rPr lang="ru-RU" dirty="0" smtClean="0"/>
              <a:t>Встречают по одежке</a:t>
            </a:r>
            <a:r>
              <a:rPr lang="ru-RU" dirty="0" smtClean="0"/>
              <a:t>…</a:t>
            </a:r>
            <a:endParaRPr lang="ru-RU" dirty="0" smtClean="0"/>
          </a:p>
          <a:p>
            <a:r>
              <a:rPr lang="ru-RU" dirty="0" smtClean="0"/>
              <a:t>  </a:t>
            </a:r>
            <a:r>
              <a:rPr lang="ru-RU" dirty="0" smtClean="0"/>
              <a:t>Рыба ищет, где глубже</a:t>
            </a:r>
            <a:r>
              <a:rPr lang="ru-RU" dirty="0" smtClean="0"/>
              <a:t>…</a:t>
            </a:r>
            <a:endParaRPr lang="ru-RU" dirty="0" smtClean="0"/>
          </a:p>
          <a:p>
            <a:r>
              <a:rPr lang="ru-RU" dirty="0" smtClean="0"/>
              <a:t>  </a:t>
            </a:r>
            <a:r>
              <a:rPr lang="ru-RU" dirty="0" smtClean="0"/>
              <a:t>С миру по нитке</a:t>
            </a:r>
            <a:r>
              <a:rPr lang="ru-RU" dirty="0" smtClean="0"/>
              <a:t>…</a:t>
            </a:r>
            <a:endParaRPr lang="ru-RU" dirty="0" smtClean="0"/>
          </a:p>
          <a:p>
            <a:r>
              <a:rPr lang="ru-RU" dirty="0" smtClean="0"/>
              <a:t>  </a:t>
            </a:r>
            <a:r>
              <a:rPr lang="ru-RU" dirty="0" smtClean="0"/>
              <a:t>Сколько волка ни корми</a:t>
            </a:r>
            <a:r>
              <a:rPr lang="ru-RU" dirty="0" smtClean="0"/>
              <a:t>…</a:t>
            </a:r>
            <a:endParaRPr lang="ru-RU" dirty="0" smtClean="0"/>
          </a:p>
          <a:p>
            <a:r>
              <a:rPr lang="ru-RU" dirty="0" smtClean="0"/>
              <a:t>  </a:t>
            </a:r>
            <a:r>
              <a:rPr lang="ru-RU" dirty="0" smtClean="0"/>
              <a:t>Заставь </a:t>
            </a:r>
            <a:r>
              <a:rPr lang="ru-RU" dirty="0" err="1" smtClean="0"/>
              <a:t>дурака</a:t>
            </a:r>
            <a:r>
              <a:rPr lang="ru-RU" dirty="0" smtClean="0"/>
              <a:t> Богу молиться</a:t>
            </a:r>
            <a:r>
              <a:rPr lang="ru-RU" dirty="0" smtClean="0"/>
              <a:t>…</a:t>
            </a:r>
            <a:endParaRPr lang="ru-RU" dirty="0" smtClean="0"/>
          </a:p>
          <a:p>
            <a:r>
              <a:rPr lang="ru-RU" dirty="0" smtClean="0"/>
              <a:t> </a:t>
            </a:r>
            <a:r>
              <a:rPr lang="ru-RU" dirty="0" smtClean="0"/>
              <a:t>Не плюй в колодец… </a:t>
            </a:r>
          </a:p>
          <a:p>
            <a:r>
              <a:rPr lang="ru-RU" dirty="0" smtClean="0"/>
              <a:t>  </a:t>
            </a:r>
            <a:r>
              <a:rPr lang="ru-RU" dirty="0" smtClean="0"/>
              <a:t>Не родись красивой… </a:t>
            </a:r>
          </a:p>
          <a:p>
            <a:r>
              <a:rPr lang="ru-RU" dirty="0" smtClean="0"/>
              <a:t> Не зная броду…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sz="4000" dirty="0" smtClean="0">
                <a:solidFill>
                  <a:srgbClr val="FF0000"/>
                </a:solidFill>
              </a:rPr>
              <a:t>Язык наш славен и велик!</a:t>
            </a:r>
          </a:p>
          <a:p>
            <a:pPr algn="ctr">
              <a:buNone/>
            </a:pPr>
            <a:r>
              <a:rPr lang="ru-RU" sz="4000" dirty="0" smtClean="0">
                <a:solidFill>
                  <a:srgbClr val="FF0000"/>
                </a:solidFill>
              </a:rPr>
              <a:t>Храни родную речь!</a:t>
            </a:r>
          </a:p>
          <a:p>
            <a:pPr algn="ctr">
              <a:buNone/>
            </a:pPr>
            <a:r>
              <a:rPr lang="ru-RU" sz="4000" dirty="0" smtClean="0">
                <a:solidFill>
                  <a:srgbClr val="FF0000"/>
                </a:solidFill>
              </a:rPr>
              <a:t>Язык любви сердца целит,</a:t>
            </a:r>
          </a:p>
          <a:p>
            <a:pPr algn="ctr">
              <a:buNone/>
            </a:pPr>
            <a:r>
              <a:rPr lang="ru-RU" sz="4000" dirty="0" smtClean="0">
                <a:solidFill>
                  <a:srgbClr val="FF0000"/>
                </a:solidFill>
              </a:rPr>
              <a:t>Тебе его беречь!</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TotalTime>
  <Words>477</Words>
  <PresentationFormat>Экран (4:3)</PresentationFormat>
  <Paragraphs>99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Солнцестояние</vt:lpstr>
      <vt:lpstr>ЯЗЫК  МОЙ -  ДРУГ  МОЙ</vt:lpstr>
      <vt:lpstr>                          Конкурс 1   Составить фразеологизмы </vt:lpstr>
      <vt:lpstr>                            Конкурс 2  Ответить на вопросы – шутки.</vt:lpstr>
      <vt:lpstr>                              Конкурс 3                 Дополни пословицу </vt:lpstr>
      <vt:lpstr>                       Конкурс 4                Отгадай  загадку</vt:lpstr>
      <vt:lpstr>                                                               Конкурс 5             Прочитайте высказывание  1 КОМАНДА                                                                             2 КОМАНДА   </vt:lpstr>
      <vt:lpstr>                     Конкурс 6              Продолжи пословицу</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ЯЗЫК  МОЙ -  ДРУГ  МОЙ</dc:title>
  <dc:creator>Лицей 12</dc:creator>
  <cp:lastModifiedBy>user</cp:lastModifiedBy>
  <cp:revision>11</cp:revision>
  <dcterms:created xsi:type="dcterms:W3CDTF">2016-12-08T07:32:13Z</dcterms:created>
  <dcterms:modified xsi:type="dcterms:W3CDTF">2016-12-08T09:25:11Z</dcterms:modified>
</cp:coreProperties>
</file>