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66" r:id="rId6"/>
    <p:sldId id="273" r:id="rId7"/>
    <p:sldId id="259" r:id="rId8"/>
    <p:sldId id="260" r:id="rId9"/>
    <p:sldId id="261" r:id="rId10"/>
    <p:sldId id="262" r:id="rId11"/>
    <p:sldId id="278" r:id="rId12"/>
    <p:sldId id="263" r:id="rId13"/>
    <p:sldId id="275" r:id="rId14"/>
    <p:sldId id="268" r:id="rId15"/>
    <p:sldId id="264" r:id="rId16"/>
    <p:sldId id="265" r:id="rId17"/>
    <p:sldId id="279" r:id="rId18"/>
    <p:sldId id="270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C14A-9A55-450C-BDFA-1AF92F07108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1490-9B94-4A39-95D0-12D2C032F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C14A-9A55-450C-BDFA-1AF92F07108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1490-9B94-4A39-95D0-12D2C032F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C14A-9A55-450C-BDFA-1AF92F07108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1490-9B94-4A39-95D0-12D2C032F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C14A-9A55-450C-BDFA-1AF92F07108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1490-9B94-4A39-95D0-12D2C032F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C14A-9A55-450C-BDFA-1AF92F07108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1490-9B94-4A39-95D0-12D2C032F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C14A-9A55-450C-BDFA-1AF92F07108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1490-9B94-4A39-95D0-12D2C032F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C14A-9A55-450C-BDFA-1AF92F07108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1490-9B94-4A39-95D0-12D2C032F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C14A-9A55-450C-BDFA-1AF92F07108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1490-9B94-4A39-95D0-12D2C032F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C14A-9A55-450C-BDFA-1AF92F07108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1490-9B94-4A39-95D0-12D2C032F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C14A-9A55-450C-BDFA-1AF92F07108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1490-9B94-4A39-95D0-12D2C032F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C14A-9A55-450C-BDFA-1AF92F07108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1490-9B94-4A39-95D0-12D2C032F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6C14A-9A55-450C-BDFA-1AF92F07108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81490-9B94-4A39-95D0-12D2C032F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llustrada.ru/wp-content/uploads/2013/09/Boklevskiy_KP-K-nam-edet-revizor-Revizor-Gogol_NV.jpg" TargetMode="External"/><Relationship Id="rId13" Type="http://schemas.openxmlformats.org/officeDocument/2006/relationships/hyperlink" Target="http://900igr.net/datai/literatura/Revizor/0019-033-Osip-sluga-KHlestakova.jpg" TargetMode="External"/><Relationship Id="rId18" Type="http://schemas.openxmlformats.org/officeDocument/2006/relationships/hyperlink" Target="http://f11.ifotki.info/org/a7ec37b8948445b5641a9be1e402de06bc5f6c132832315.jpg" TargetMode="External"/><Relationship Id="rId3" Type="http://schemas.openxmlformats.org/officeDocument/2006/relationships/hyperlink" Target="http://www.7info.ru/uploads/6297/e55c034e42db100a5776b901f8ccca4e.jpg" TargetMode="External"/><Relationship Id="rId21" Type="http://schemas.openxmlformats.org/officeDocument/2006/relationships/hyperlink" Target="http://900igr.net/datas/literatura/Literatura-Revizor/0017-017-Pochtmejster.jpg" TargetMode="External"/><Relationship Id="rId7" Type="http://schemas.openxmlformats.org/officeDocument/2006/relationships/hyperlink" Target="http://www.virtuzor.ru/data/projects/photos/4/93/5a7237c70cc68e67e0b7d4c5e097b75d.jpg" TargetMode="External"/><Relationship Id="rId12" Type="http://schemas.openxmlformats.org/officeDocument/2006/relationships/hyperlink" Target="http://www.proza.ru/pics/2014/02/16/1594.jpg" TargetMode="External"/><Relationship Id="rId17" Type="http://schemas.openxmlformats.org/officeDocument/2006/relationships/hyperlink" Target="http://un.csu.ru/gazeta/199/images/6_ugadai%20gigol.jpg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://www.gogol.ru/temp_img.php?img=/var/www/gogol/data/www/gogol.ru/users/gous4a6766ded998b/images/shpekin-18237.jpg&amp;w=220&amp;h=330" TargetMode="External"/><Relationship Id="rId20" Type="http://schemas.openxmlformats.org/officeDocument/2006/relationships/hyperlink" Target="http://sheba.spb.ru:8114/WWW/radio/img/revizor-pis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sportal.ru/sites/default/files/2012/10/17/revizor._test.docx" TargetMode="External"/><Relationship Id="rId11" Type="http://schemas.openxmlformats.org/officeDocument/2006/relationships/hyperlink" Target="http://en.academic.ru/pictures/enwiki/80/Paramonov_Revizor.jpg" TargetMode="External"/><Relationship Id="rId5" Type="http://schemas.openxmlformats.org/officeDocument/2006/relationships/hyperlink" Target="http://bgfons.com/upload/small/books_texture3028.jpg" TargetMode="External"/><Relationship Id="rId15" Type="http://schemas.openxmlformats.org/officeDocument/2006/relationships/hyperlink" Target="http://900igr.net/datai/literatura/Revizor/0005-008-2.-Nazovite-geroja.jpg" TargetMode="External"/><Relationship Id="rId10" Type="http://schemas.openxmlformats.org/officeDocument/2006/relationships/hyperlink" Target="http://www.uraldaily.ru/sites/default/files/revizor-017.jpg" TargetMode="External"/><Relationship Id="rId19" Type="http://schemas.openxmlformats.org/officeDocument/2006/relationships/hyperlink" Target="http://uni-teatr.slovobus.ru/R/rp_3.jpg" TargetMode="External"/><Relationship Id="rId4" Type="http://schemas.openxmlformats.org/officeDocument/2006/relationships/hyperlink" Target="http://www.pedsovet.su/_ld/369/24867861.jpg" TargetMode="External"/><Relationship Id="rId9" Type="http://schemas.openxmlformats.org/officeDocument/2006/relationships/hyperlink" Target="http://forumkiev.com/attachments/26020d1291378799-085_1_670x497.jpg" TargetMode="External"/><Relationship Id="rId14" Type="http://schemas.openxmlformats.org/officeDocument/2006/relationships/hyperlink" Target="http://900igr.net/datai/literatura/Revizor/0012-026-Artemij-Filippovich-Zemljanika-popechitel-bogougodnykh-zavedenij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412776"/>
            <a:ext cx="4311360" cy="2944918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Тест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комедии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Н.В. Гоголя «Ревизор»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293096"/>
            <a:ext cx="6048672" cy="180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</a:rPr>
              <a:t>Пудова Марина Петровна,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</a:rPr>
              <a:t>учитель русского языка и литературы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</a:rPr>
              <a:t> МБОУ «Корниловская СОШ» 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</a:rPr>
              <a:t>Томского района Томской области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"/>
            <a:ext cx="600079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7432" lvl="0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Интерактивная презентация по литературе</a:t>
            </a:r>
          </a:p>
          <a:p>
            <a:pPr marL="27432" lvl="0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обучающихся </a:t>
            </a: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 </a:t>
            </a: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класса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7432" lvl="0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2014г.</a:t>
            </a:r>
          </a:p>
        </p:txBody>
      </p:sp>
      <p:pic>
        <p:nvPicPr>
          <p:cNvPr id="5" name="Picture 2" descr="C:\Users\Marina\Desktop\Картинки интернет\грибоедов\e55c034e42db100a5776b901f8ccca4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50430" y="1268761"/>
            <a:ext cx="2564636" cy="30243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na\Pictures\Картинки к презентациям\book-slide-backgroun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576" y="620688"/>
            <a:ext cx="7215238" cy="5334122"/>
          </a:xfrm>
          <a:prstGeom prst="rect">
            <a:avLst/>
          </a:prstGeom>
          <a:noFill/>
        </p:spPr>
      </p:pic>
      <p:sp>
        <p:nvSpPr>
          <p:cNvPr id="7" name="Скругленный прямоугольник 6">
            <a:hlinkClick r:id="" action="ppaction://hlinkshowjump?jump=nextslide"/>
          </p:cNvPr>
          <p:cNvSpPr/>
          <p:nvPr/>
        </p:nvSpPr>
        <p:spPr>
          <a:xfrm>
            <a:off x="857224" y="6000768"/>
            <a:ext cx="1357322" cy="714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Земляника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14612" y="6000768"/>
            <a:ext cx="1357322" cy="714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Хлопов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6" y="6000768"/>
            <a:ext cx="1357322" cy="714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Хлестаков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72264" y="6000768"/>
            <a:ext cx="1357322" cy="714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Шпеков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hlinkshowjump?jump=endshow"/>
          </p:cNvPr>
          <p:cNvSpPr/>
          <p:nvPr/>
        </p:nvSpPr>
        <p:spPr>
          <a:xfrm>
            <a:off x="7286644" y="428604"/>
            <a:ext cx="1428760" cy="357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ЗАВЕРШИТЬ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1500174"/>
            <a:ext cx="2016224" cy="3477875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Его слова: </a:t>
            </a:r>
          </a:p>
          <a:p>
            <a:r>
              <a:rPr lang="ru-RU" sz="2200" dirty="0" smtClean="0"/>
              <a:t>«Больной не успеет войти в лазарет, как уже здоров, и не столько </a:t>
            </a:r>
            <a:r>
              <a:rPr lang="ru-RU" sz="2200" dirty="0" err="1" smtClean="0"/>
              <a:t>медикамента-ми</a:t>
            </a:r>
            <a:r>
              <a:rPr lang="ru-RU" sz="2200" dirty="0" smtClean="0"/>
              <a:t>, сколько честностью и порядком»</a:t>
            </a:r>
            <a:endParaRPr lang="ru-RU" sz="2200" dirty="0"/>
          </a:p>
        </p:txBody>
      </p:sp>
      <p:pic>
        <p:nvPicPr>
          <p:cNvPr id="3074" name="Picture 2" descr="C:\Users\Marina\Pictures\Картинки к презентациям\рррр.jpg"/>
          <p:cNvPicPr>
            <a:picLocks noChangeAspect="1" noChangeArrowheads="1"/>
          </p:cNvPicPr>
          <p:nvPr/>
        </p:nvPicPr>
        <p:blipFill>
          <a:blip r:embed="rId4" cstate="print"/>
          <a:srcRect t="1565" b="1382"/>
          <a:stretch>
            <a:fillRect/>
          </a:stretch>
        </p:blipFill>
        <p:spPr bwMode="auto">
          <a:xfrm>
            <a:off x="1475656" y="1268760"/>
            <a:ext cx="2123118" cy="446449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785918" y="785794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Кто изображен на иллюстрации?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78302E-7 L 0.3606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56F0A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na\Pictures\Картинки к презентациям\book-slide-backgroun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7224" y="538314"/>
            <a:ext cx="7143799" cy="528130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755576" y="6000768"/>
            <a:ext cx="1458970" cy="714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Городничий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86050" y="6000768"/>
            <a:ext cx="1357322" cy="714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Хлестаков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4714876" y="6000768"/>
            <a:ext cx="1357322" cy="714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Шпекин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43702" y="6000768"/>
            <a:ext cx="1357322" cy="714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Хлопов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hlinkshowjump?jump=endshow"/>
          </p:cNvPr>
          <p:cNvSpPr/>
          <p:nvPr/>
        </p:nvSpPr>
        <p:spPr>
          <a:xfrm>
            <a:off x="7286644" y="428604"/>
            <a:ext cx="1428760" cy="357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ЗАВЕРШИТЬ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1556792"/>
            <a:ext cx="2522560" cy="3539430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Он говорит: «Удивительное дело, господа! Чиновник, которого мы все приняли за ревизора, был не ревизор»</a:t>
            </a:r>
            <a:endParaRPr lang="ru-RU" sz="2800" dirty="0"/>
          </a:p>
        </p:txBody>
      </p:sp>
      <p:pic>
        <p:nvPicPr>
          <p:cNvPr id="2050" name="Picture 2" descr="C:\Users\Marina\Pictures\Картинки к презентациям\иисва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88024" y="1268760"/>
            <a:ext cx="2664295" cy="427999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14480" y="785794"/>
            <a:ext cx="557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Кто изображен на иллюстрации?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2637 L -0.37256 0.03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56F0A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43168" cy="100811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Какому персонажу принадлежат </a:t>
            </a:r>
            <a:r>
              <a:rPr lang="ru-RU" sz="3200" b="1" dirty="0" smtClean="0"/>
              <a:t>слова: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501008"/>
            <a:ext cx="3645048" cy="2399734"/>
          </a:xfrm>
        </p:spPr>
        <p:txBody>
          <a:bodyPr/>
          <a:lstStyle/>
          <a:p>
            <a:r>
              <a:rPr lang="ru-RU" dirty="0" smtClean="0"/>
              <a:t>Городничему;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Почтмейстеру;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Судье.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Скругленный прямоугольник 7">
            <a:hlinkClick r:id="" action="ppaction://hlinkshowjump?jump=endshow"/>
          </p:cNvPr>
          <p:cNvSpPr/>
          <p:nvPr/>
        </p:nvSpPr>
        <p:spPr>
          <a:xfrm>
            <a:off x="7286644" y="428604"/>
            <a:ext cx="1428760" cy="357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ЗАВЕРШИТЬ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8001024" y="5857892"/>
            <a:ext cx="642942" cy="5000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115616" y="4221088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15616" y="364502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15616" y="479715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Marina\Pictures\Картинки к презентациям\чч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 bwMode="auto">
          <a:xfrm>
            <a:off x="5436096" y="3396035"/>
            <a:ext cx="1944216" cy="29163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43608" y="1412776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«Сам не знаю: неестественная сила побудила. Призвал уже курьера с тем, чтобы отправить его с </a:t>
            </a:r>
            <a:r>
              <a:rPr lang="ru-RU" sz="2800" dirty="0" err="1" smtClean="0"/>
              <a:t>эштафетой</a:t>
            </a:r>
            <a:r>
              <a:rPr lang="ru-RU" sz="2800" dirty="0" smtClean="0"/>
              <a:t>; но любопытство такое одолело, какого еще никогда не чувствовал»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56F0A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358114" cy="78581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Какому персонажу принадлежат </a:t>
            </a:r>
            <a:r>
              <a:rPr lang="ru-RU" sz="3200" b="1" dirty="0" smtClean="0"/>
              <a:t>слова: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077072"/>
            <a:ext cx="4320480" cy="2232248"/>
          </a:xfrm>
        </p:spPr>
        <p:txBody>
          <a:bodyPr>
            <a:normAutofit/>
          </a:bodyPr>
          <a:lstStyle/>
          <a:p>
            <a:r>
              <a:rPr lang="ru-RU" dirty="0" smtClean="0"/>
              <a:t>Городничему;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Ляпкину-Тяпкину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 Хлестакову.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971600" y="4221088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71600" y="479715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71600" y="537321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001024" y="5857892"/>
            <a:ext cx="642942" cy="5000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" action="ppaction://hlinkshowjump?jump=endshow"/>
          </p:cNvPr>
          <p:cNvSpPr/>
          <p:nvPr/>
        </p:nvSpPr>
        <p:spPr>
          <a:xfrm>
            <a:off x="7286644" y="428604"/>
            <a:ext cx="1428760" cy="357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ЗАВЕРШИТЬ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Marina\Pictures\Картинки к презентациям\пцук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08104" y="3645024"/>
            <a:ext cx="2117104" cy="282446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3568" y="1412776"/>
            <a:ext cx="81369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«Это правда. Я, признаюсь, сам люблю иногда </a:t>
            </a:r>
            <a:r>
              <a:rPr lang="ru-RU" sz="2600" dirty="0" err="1" smtClean="0"/>
              <a:t>заумствоваться</a:t>
            </a:r>
            <a:r>
              <a:rPr lang="ru-RU" sz="2600" dirty="0" smtClean="0"/>
              <a:t>: иной раз прозой, а в другой и стишки выкинутся»</a:t>
            </a:r>
          </a:p>
          <a:p>
            <a:r>
              <a:rPr lang="ru-RU" sz="2600" dirty="0" smtClean="0"/>
              <a:t>«Просто не говорите. На столе, например, арбуз – в семьсот рублей арбуз. Суп в кастрюльке прямо на пароходе приехал из Парижа…»</a:t>
            </a:r>
            <a:endParaRPr lang="ru-RU" sz="2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56F0A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776864" cy="86409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Какому персонажу принадлежат </a:t>
            </a:r>
            <a:r>
              <a:rPr lang="ru-RU" sz="3200" b="1" dirty="0" smtClean="0"/>
              <a:t>слова: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437112"/>
            <a:ext cx="4572032" cy="1944216"/>
          </a:xfrm>
        </p:spPr>
        <p:txBody>
          <a:bodyPr/>
          <a:lstStyle/>
          <a:p>
            <a:r>
              <a:rPr lang="ru-RU" dirty="0" smtClean="0"/>
              <a:t>Ляпкину-Тяпкину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Городничему;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Хлестакову.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Скругленный прямоугольник 7">
            <a:hlinkClick r:id="" action="ppaction://hlinkshowjump?jump=endshow"/>
          </p:cNvPr>
          <p:cNvSpPr/>
          <p:nvPr/>
        </p:nvSpPr>
        <p:spPr>
          <a:xfrm>
            <a:off x="7286644" y="428604"/>
            <a:ext cx="1428760" cy="357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ЗАВЕРШИТЬ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8001024" y="5857892"/>
            <a:ext cx="642942" cy="5000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1560" y="4581128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1560" y="573325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11560" y="515719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Marina\Pictures\Картинки к презентациям\ооо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 bwMode="auto">
          <a:xfrm>
            <a:off x="5220072" y="4005064"/>
            <a:ext cx="1693468" cy="24482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3528" y="1340768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«Батюшки, не милы мне теперь ваши зайцы: у меня инкогнито проклятое сидит в голове. Так и ждёшь, что вот отворится дверь – и шасть…»</a:t>
            </a:r>
          </a:p>
          <a:p>
            <a:r>
              <a:rPr lang="ru-RU" sz="2800" dirty="0" smtClean="0"/>
              <a:t>«Тридцать лет живу на службе… мошенников над мошенниками обманывал…»</a:t>
            </a:r>
          </a:p>
          <a:p>
            <a:r>
              <a:rPr lang="ru-RU" sz="2800" dirty="0" smtClean="0"/>
              <a:t>«Эх ты, толстоносый! Сосульку, тряпку принял за важного человека!»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56F0A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643866" cy="115212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Какому персонажу принадлежат </a:t>
            </a:r>
            <a:r>
              <a:rPr lang="ru-RU" sz="3200" b="1" dirty="0" smtClean="0"/>
              <a:t>слова: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77072"/>
            <a:ext cx="4536504" cy="2160240"/>
          </a:xfrm>
        </p:spPr>
        <p:txBody>
          <a:bodyPr>
            <a:normAutofit/>
          </a:bodyPr>
          <a:lstStyle/>
          <a:p>
            <a:r>
              <a:rPr lang="ru-RU" dirty="0" smtClean="0"/>
              <a:t>Марье Антоновне;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Унтер-офицерше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Анне Андреевне.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Скругленный прямоугольник 7">
            <a:hlinkClick r:id="" action="ppaction://hlinkshowjump?jump=endshow"/>
          </p:cNvPr>
          <p:cNvSpPr/>
          <p:nvPr/>
        </p:nvSpPr>
        <p:spPr>
          <a:xfrm>
            <a:off x="7286644" y="428604"/>
            <a:ext cx="1428760" cy="357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ЗАВЕРШИТЬ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8001024" y="5857892"/>
            <a:ext cx="642942" cy="5000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1560" y="537321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1560" y="4221088"/>
            <a:ext cx="35719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1560" y="479715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Marina\Pictures\Картинки к презентациям\вп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64088" y="3717032"/>
            <a:ext cx="1944217" cy="274340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1412776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«А я никакой совершенно не ощутила робости; я просто видела в нём образованного, светского, высшего тона человека, а о чинах его мне и нужды нет»</a:t>
            </a:r>
          </a:p>
          <a:p>
            <a:r>
              <a:rPr lang="ru-RU" sz="2800" dirty="0" smtClean="0"/>
              <a:t>«Как, вы на коленях? Ах, встаньте, встаньте, здесь пол совсем нечист»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56F0A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16824" cy="72008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Какому персонажу принадлежат слова: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789040"/>
            <a:ext cx="3717056" cy="2111702"/>
          </a:xfrm>
        </p:spPr>
        <p:txBody>
          <a:bodyPr/>
          <a:lstStyle/>
          <a:p>
            <a:r>
              <a:rPr lang="ru-RU" dirty="0" smtClean="0"/>
              <a:t>Ляпкин-Тяпкин;</a:t>
            </a:r>
          </a:p>
          <a:p>
            <a:r>
              <a:rPr lang="ru-RU" dirty="0" smtClean="0"/>
              <a:t> Хлопов;</a:t>
            </a:r>
          </a:p>
          <a:p>
            <a:r>
              <a:rPr lang="ru-RU" dirty="0" smtClean="0"/>
              <a:t> Земляника.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Скругленный прямоугольник 7">
            <a:hlinkClick r:id="" action="ppaction://hlinkshowjump?jump=endshow"/>
          </p:cNvPr>
          <p:cNvSpPr/>
          <p:nvPr/>
        </p:nvSpPr>
        <p:spPr>
          <a:xfrm>
            <a:off x="7286644" y="428604"/>
            <a:ext cx="1428760" cy="357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ЗАВЕРШИТЬ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8001024" y="5857892"/>
            <a:ext cx="642942" cy="5000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115616" y="450912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15616" y="508518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15616" y="393305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 descr="C:\Users\Marina\Pictures\Картинки к презентациям\ип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66669" y="3507048"/>
            <a:ext cx="3289707" cy="258624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3568" y="1412776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«Что вы! что вы: Цицерон! Смотрите, что выдумали! Что иной раз увлечёшься, говоря о домашней своре или гончей ищейке…»</a:t>
            </a:r>
          </a:p>
          <a:p>
            <a:r>
              <a:rPr lang="ru-RU" sz="2800" dirty="0" smtClean="0"/>
              <a:t>«А деньги в кулаке, да кулак-то весь в огне»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56F0A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16824" cy="122413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Когда чиновники узнали, что Хлестаков их обманул?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204864"/>
            <a:ext cx="6885408" cy="3695878"/>
          </a:xfrm>
        </p:spPr>
        <p:txBody>
          <a:bodyPr/>
          <a:lstStyle/>
          <a:p>
            <a:r>
              <a:rPr lang="ru-RU" dirty="0" smtClean="0"/>
              <a:t>Из письма Хлестакова приятелю;</a:t>
            </a:r>
          </a:p>
          <a:p>
            <a:r>
              <a:rPr lang="ru-RU" dirty="0" smtClean="0"/>
              <a:t> рассказал Осип о своём хозяине;</a:t>
            </a:r>
          </a:p>
          <a:p>
            <a:r>
              <a:rPr lang="ru-RU" dirty="0" smtClean="0"/>
              <a:t> приехал настоящий ревизор.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Скругленный прямоугольник 7">
            <a:hlinkClick r:id="" action="ppaction://hlinkshowjump?jump=endshow"/>
          </p:cNvPr>
          <p:cNvSpPr/>
          <p:nvPr/>
        </p:nvSpPr>
        <p:spPr>
          <a:xfrm>
            <a:off x="7286644" y="428604"/>
            <a:ext cx="1428760" cy="357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ЗАВЕРШИТЬ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8001024" y="5857892"/>
            <a:ext cx="642942" cy="5000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115616" y="292494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15616" y="3501008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15616" y="234888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 descr="C:\Users\Marina\Pictures\Картинки к презентациям\ип.jpg"/>
          <p:cNvPicPr>
            <a:picLocks noChangeAspect="1" noChangeArrowheads="1"/>
          </p:cNvPicPr>
          <p:nvPr/>
        </p:nvPicPr>
        <p:blipFill>
          <a:blip r:embed="rId4" cstate="print"/>
          <a:srcRect l="10256" t="14855" r="8756" b="3426"/>
          <a:stretch>
            <a:fillRect/>
          </a:stretch>
        </p:blipFill>
        <p:spPr bwMode="auto">
          <a:xfrm>
            <a:off x="4433127" y="3933056"/>
            <a:ext cx="3235217" cy="24482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56F0A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357430"/>
            <a:ext cx="60722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algn="ctr"/>
            <a:r>
              <a:rPr lang="ru-RU" sz="7200" b="1" cap="none" spc="0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7200" b="1" cap="none" spc="0" dirty="0">
              <a:ln w="315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928670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Источники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500175"/>
            <a:ext cx="6643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556792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Русская драматургия </a:t>
            </a:r>
            <a:r>
              <a:rPr lang="en-US" sz="1200" dirty="0" smtClean="0"/>
              <a:t>XIX</a:t>
            </a:r>
            <a:r>
              <a:rPr lang="ru-RU" sz="1200" dirty="0" smtClean="0"/>
              <a:t> века/ Сост., автор примеч. С.К. </a:t>
            </a:r>
            <a:r>
              <a:rPr lang="ru-RU" sz="1200" dirty="0" smtClean="0"/>
              <a:t>Никулин</a:t>
            </a:r>
            <a:r>
              <a:rPr lang="ru-RU" sz="1200" dirty="0" smtClean="0"/>
              <a:t>. – </a:t>
            </a:r>
            <a:r>
              <a:rPr lang="ru-RU" sz="1200" dirty="0" smtClean="0"/>
              <a:t> </a:t>
            </a:r>
            <a:r>
              <a:rPr lang="ru-RU" sz="1200" dirty="0" smtClean="0"/>
              <a:t>М.: Современник, 1988.</a:t>
            </a:r>
          </a:p>
          <a:p>
            <a:r>
              <a:rPr lang="ru-RU" sz="1200" dirty="0" err="1" smtClean="0"/>
              <a:t>Есин</a:t>
            </a:r>
            <a:r>
              <a:rPr lang="ru-RU" sz="1200" dirty="0" smtClean="0"/>
              <a:t> А.Б. Русская литература </a:t>
            </a:r>
            <a:r>
              <a:rPr lang="en-US" sz="1200" dirty="0" smtClean="0"/>
              <a:t>XIX </a:t>
            </a:r>
            <a:r>
              <a:rPr lang="ru-RU" sz="1200" dirty="0" smtClean="0"/>
              <a:t> века: задачи, тесты, полезные игры. – М.: Флинта, 2000.</a:t>
            </a:r>
            <a:endParaRPr lang="ru-RU" sz="1200" dirty="0" smtClean="0"/>
          </a:p>
          <a:p>
            <a:r>
              <a:rPr lang="en-US" sz="1200" dirty="0" smtClean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www.7info.ru/uploads/6297/e55c034e42db100a5776b901f8ccca4e.jpg</a:t>
            </a:r>
            <a:endParaRPr lang="ru-RU" sz="1200" dirty="0" smtClean="0"/>
          </a:p>
          <a:p>
            <a:r>
              <a:rPr lang="en-US" sz="1200" dirty="0" smtClean="0">
                <a:hlinkClick r:id="rId4"/>
              </a:rPr>
              <a:t>http://www.pedsovet.su/_</a:t>
            </a:r>
            <a:r>
              <a:rPr lang="en-US" sz="1200" dirty="0" smtClean="0">
                <a:hlinkClick r:id="rId4"/>
              </a:rPr>
              <a:t>ld/369/24867861.jpg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bgfons.com/upload/small/books_texture3028.jpg</a:t>
            </a:r>
            <a:r>
              <a:rPr lang="ru-RU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6"/>
              </a:rPr>
              <a:t>http://nsportal.ru/sites/default/files/2012/10/17/revizor._</a:t>
            </a:r>
            <a:r>
              <a:rPr lang="en-US" sz="1200" dirty="0" smtClean="0">
                <a:hlinkClick r:id="rId6"/>
              </a:rPr>
              <a:t>test.docx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www.virtuzor.ru/data/projects/photos/4/93/5a7237c70cc68e67e0b7d4c5e097b75d.jpg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illustrada.ru/wp-content/uploads/2013/09/Boklevskiy_KP-K-nam-edet-revizor-Revizor-Gogol_NV.jpg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forumkiev.com/attachments/26020d1291378799-085_1_670x497.jpg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10"/>
              </a:rPr>
              <a:t>http://</a:t>
            </a:r>
            <a:r>
              <a:rPr lang="en-US" sz="1200" dirty="0" smtClean="0">
                <a:hlinkClick r:id="rId10"/>
              </a:rPr>
              <a:t>www.uraldaily.ru/sites/default/files/revizor-017.jpg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11"/>
              </a:rPr>
              <a:t>http</a:t>
            </a:r>
            <a:r>
              <a:rPr lang="en-US" sz="1200" dirty="0" smtClean="0">
                <a:hlinkClick r:id="rId11"/>
              </a:rPr>
              <a:t>://</a:t>
            </a:r>
            <a:r>
              <a:rPr lang="en-US" sz="1200" dirty="0" smtClean="0">
                <a:hlinkClick r:id="rId11"/>
              </a:rPr>
              <a:t>en.academic.ru/pictures/enwiki/80/Paramonov_Revizor.jpg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12"/>
              </a:rPr>
              <a:t>http://</a:t>
            </a:r>
            <a:r>
              <a:rPr lang="en-US" sz="1200" dirty="0" smtClean="0">
                <a:hlinkClick r:id="rId12"/>
              </a:rPr>
              <a:t>www.proza.ru/pics/2014/02/16/1594.jpg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13"/>
              </a:rPr>
              <a:t>http://</a:t>
            </a:r>
            <a:r>
              <a:rPr lang="en-US" sz="1200" dirty="0" smtClean="0">
                <a:hlinkClick r:id="rId13"/>
              </a:rPr>
              <a:t>900igr.net/datai/literatura/Revizor/0019-033-Osip-sluga-KHlestakova.jpg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14"/>
              </a:rPr>
              <a:t>http://</a:t>
            </a:r>
            <a:r>
              <a:rPr lang="en-US" sz="1200" dirty="0" smtClean="0">
                <a:hlinkClick r:id="rId14"/>
              </a:rPr>
              <a:t>900igr.net/datai/literatura/Revizor/0012-026-Artemij-Filippovich-Zemljanika-popechitel-bogougodnykh-zavedenij.jpg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15"/>
              </a:rPr>
              <a:t>http://900igr.net/datai/literatura/Revizor/0005-008-2.-</a:t>
            </a:r>
            <a:r>
              <a:rPr lang="en-US" sz="1200" dirty="0" smtClean="0">
                <a:hlinkClick r:id="rId15"/>
              </a:rPr>
              <a:t>Nazovite-geroja.jpg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16"/>
              </a:rPr>
              <a:t>http://www.gogol.ru/temp_img.php?img=/</a:t>
            </a:r>
            <a:r>
              <a:rPr lang="en-US" sz="1200" dirty="0" smtClean="0">
                <a:hlinkClick r:id="rId16"/>
              </a:rPr>
              <a:t>var/www/gogol/data/www/gogol.ru/users/gous4a6766ded998b/images/shpekin-18237.jpg&amp;w=220&amp;h=330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17"/>
              </a:rPr>
              <a:t>http://</a:t>
            </a:r>
            <a:r>
              <a:rPr lang="en-US" sz="1200" dirty="0" smtClean="0">
                <a:hlinkClick r:id="rId17"/>
              </a:rPr>
              <a:t>un.csu.ru/gazeta/199/images/6_ugadai%20gigol.jpg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18"/>
              </a:rPr>
              <a:t>http://</a:t>
            </a:r>
            <a:r>
              <a:rPr lang="en-US" sz="1200" dirty="0" smtClean="0">
                <a:hlinkClick r:id="rId18"/>
              </a:rPr>
              <a:t>f11.ifotki.info/org/a7ec37b8948445b5641a9be1e402de06bc5f6c132832315.jpg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19"/>
              </a:rPr>
              <a:t>http://</a:t>
            </a:r>
            <a:r>
              <a:rPr lang="en-US" sz="1200" dirty="0" smtClean="0">
                <a:hlinkClick r:id="rId19"/>
              </a:rPr>
              <a:t>uni-teatr.slovobus.ru/R/rp_3.jpg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20"/>
              </a:rPr>
              <a:t>http://</a:t>
            </a:r>
            <a:r>
              <a:rPr lang="en-US" sz="1200" dirty="0" smtClean="0">
                <a:hlinkClick r:id="rId20"/>
              </a:rPr>
              <a:t>sheba.spb.ru:8114/WWW/radio/img/revizor-pis.gif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21"/>
              </a:rPr>
              <a:t>http://</a:t>
            </a:r>
            <a:r>
              <a:rPr lang="en-US" sz="1200" dirty="0" smtClean="0">
                <a:hlinkClick r:id="rId21"/>
              </a:rPr>
              <a:t>900igr.net/datas/literatura/Literatura-Revizor/0017-017-Pochtmejster.jpg</a:t>
            </a:r>
            <a:r>
              <a:rPr lang="ru-RU" sz="1200" dirty="0" smtClean="0"/>
              <a:t> </a:t>
            </a:r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78581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357298"/>
            <a:ext cx="7286676" cy="4591982"/>
          </a:xfrm>
        </p:spPr>
        <p:txBody>
          <a:bodyPr>
            <a:normAutofit fontScale="6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Отвечайте на вопросы теста нажатием кнопочки. При неправильном ответе кнопочка окрашивается в красный цвет, при правильном – в зеленый и сопровождается иллюстрациями из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комедии.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 marL="514350" indent="-514350" algn="just"/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 marL="514350" indent="-514350"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2. Переход на следующий слайд осуществляется нажатием управляющей кнопки-стрелочки в правом нижнем углу.</a:t>
            </a:r>
          </a:p>
          <a:p>
            <a:pPr marL="514350" indent="-514350" algn="just"/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 marL="514350" indent="-514350"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3.  На слайдах с портретами по щелчку появляется подсказка – цитата из текста. При правильном ответе переход к следующему вопросу происходит автоматически.</a:t>
            </a:r>
          </a:p>
          <a:p>
            <a:pPr marL="342900" indent="-342900" algn="just">
              <a:buAutoNum type="arabicPeriod"/>
            </a:pPr>
            <a:endParaRPr lang="ru-RU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 marL="342900" indent="-342900"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4. Кнопка «Завершить» в правом верхнем углу завершает показ слайдов.</a:t>
            </a:r>
          </a:p>
          <a:p>
            <a:pPr marL="342900" indent="-342900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Желаю удачи!!!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001024" y="5857892"/>
            <a:ext cx="642942" cy="5000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Какую пословицу Гоголь взял в качестве эпиграфа к «Ревизору»?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76872"/>
            <a:ext cx="8136904" cy="2088232"/>
          </a:xfrm>
        </p:spPr>
        <p:txBody>
          <a:bodyPr/>
          <a:lstStyle/>
          <a:p>
            <a:r>
              <a:rPr lang="ru-RU" dirty="0" smtClean="0"/>
              <a:t>На всякого мудреца довольно простоты.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На зеркало </a:t>
            </a:r>
            <a:r>
              <a:rPr lang="ru-RU" dirty="0" err="1" smtClean="0"/>
              <a:t>неча</a:t>
            </a:r>
            <a:r>
              <a:rPr lang="ru-RU" dirty="0" smtClean="0"/>
              <a:t> пенять, коли рожа крива.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Не в свои сани не садись.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C:\Users\Marina\Pictures\Картинки к презентациям\524899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43808" y="4149080"/>
            <a:ext cx="4431263" cy="2376264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11560" y="299695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1560" y="357301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1560" y="2420888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" action="ppaction://hlinkshowjump?jump=endshow"/>
          </p:cNvPr>
          <p:cNvSpPr/>
          <p:nvPr/>
        </p:nvSpPr>
        <p:spPr>
          <a:xfrm>
            <a:off x="7286644" y="428604"/>
            <a:ext cx="1428760" cy="357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ЗАВЕРШИТЬ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8001024" y="5857892"/>
            <a:ext cx="642942" cy="5000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56F0A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0042"/>
            <a:ext cx="8363272" cy="184883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Что является экспозицией в «Ревизоре»?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348879"/>
            <a:ext cx="6953996" cy="2808313"/>
          </a:xfrm>
        </p:spPr>
        <p:txBody>
          <a:bodyPr/>
          <a:lstStyle/>
          <a:p>
            <a:r>
              <a:rPr lang="ru-RU" dirty="0" smtClean="0"/>
              <a:t>первое явление первого действия;</a:t>
            </a:r>
            <a:endParaRPr lang="ru-RU" dirty="0" smtClean="0"/>
          </a:p>
          <a:p>
            <a:r>
              <a:rPr lang="ru-RU" dirty="0" smtClean="0"/>
              <a:t>всё первое действие;</a:t>
            </a:r>
            <a:endParaRPr lang="ru-RU" dirty="0" smtClean="0"/>
          </a:p>
          <a:p>
            <a:r>
              <a:rPr lang="ru-RU" dirty="0" smtClean="0"/>
              <a:t>экспозиция вообще отсутствует.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83568" y="306896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3568" y="364502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3568" y="249289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" action="ppaction://hlinkshowjump?jump=endshow"/>
          </p:cNvPr>
          <p:cNvSpPr/>
          <p:nvPr/>
        </p:nvSpPr>
        <p:spPr>
          <a:xfrm>
            <a:off x="7286644" y="428604"/>
            <a:ext cx="1428760" cy="357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ЗАВЕРШИТЬ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8001024" y="5857892"/>
            <a:ext cx="642942" cy="5000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Marina\Pictures\Картинки к презентациям\artlib_gallery-147237-b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99792" y="4149081"/>
            <a:ext cx="3509196" cy="222409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56F0A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992888" cy="223224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Главный герой, наказывающий пороки и утверждающий положительные идеалы: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780928"/>
            <a:ext cx="4392488" cy="2143140"/>
          </a:xfrm>
        </p:spPr>
        <p:txBody>
          <a:bodyPr/>
          <a:lstStyle/>
          <a:p>
            <a:r>
              <a:rPr lang="ru-RU" dirty="0" smtClean="0"/>
              <a:t>ревизор;</a:t>
            </a:r>
            <a:endParaRPr lang="ru-RU" dirty="0" smtClean="0"/>
          </a:p>
          <a:p>
            <a:r>
              <a:rPr lang="ru-RU" dirty="0" smtClean="0"/>
              <a:t>городничий;</a:t>
            </a:r>
            <a:endParaRPr lang="ru-RU" dirty="0" smtClean="0"/>
          </a:p>
          <a:p>
            <a:r>
              <a:rPr lang="ru-RU" dirty="0" smtClean="0"/>
              <a:t>смех.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11560" y="407707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1560" y="292494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1560" y="3501008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" action="ppaction://hlinkshowjump?jump=endshow"/>
          </p:cNvPr>
          <p:cNvSpPr/>
          <p:nvPr/>
        </p:nvSpPr>
        <p:spPr>
          <a:xfrm>
            <a:off x="7380312" y="188640"/>
            <a:ext cx="1428760" cy="357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ЗАВЕРШИТЬ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8001024" y="5857892"/>
            <a:ext cx="642942" cy="5000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Marina\Pictures\Картинки к презентациям\desktopwallpapers.org.ua-12017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 bwMode="auto">
          <a:xfrm>
            <a:off x="4788024" y="2708920"/>
            <a:ext cx="3882926" cy="28803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56F0A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64704"/>
            <a:ext cx="7858180" cy="165618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Действие в «Ревизоре» достигает особого напряжения, а конфликт наибольшей остроты в сцене: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564904"/>
            <a:ext cx="6480720" cy="2448272"/>
          </a:xfrm>
        </p:spPr>
        <p:txBody>
          <a:bodyPr>
            <a:normAutofit/>
          </a:bodyPr>
          <a:lstStyle/>
          <a:p>
            <a:r>
              <a:rPr lang="ru-RU" dirty="0" smtClean="0"/>
              <a:t>в трактире;</a:t>
            </a:r>
            <a:endParaRPr lang="ru-RU" dirty="0" smtClean="0"/>
          </a:p>
          <a:p>
            <a:r>
              <a:rPr lang="ru-RU" dirty="0" smtClean="0"/>
              <a:t>разглагольствования Хлестакова;</a:t>
            </a:r>
            <a:endParaRPr lang="ru-RU" dirty="0" smtClean="0"/>
          </a:p>
          <a:p>
            <a:r>
              <a:rPr lang="ru-RU" dirty="0" smtClean="0"/>
              <a:t>мечтаний городничего и его жены о жизни в Петербурге.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7544" y="270892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67544" y="3861048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7544" y="328498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" action="ppaction://hlinkshowjump?jump=endshow"/>
          </p:cNvPr>
          <p:cNvSpPr/>
          <p:nvPr/>
        </p:nvSpPr>
        <p:spPr>
          <a:xfrm>
            <a:off x="7286644" y="428604"/>
            <a:ext cx="1428760" cy="357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ЗАВЕРШИТЬ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8001024" y="5857892"/>
            <a:ext cx="642942" cy="5000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Marina\Pictures\Картинки к презентациям\ссч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76156" y="3789040"/>
            <a:ext cx="3024336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56F0A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na\Pictures\Картинки к презентациям\book-slide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55576" y="404664"/>
            <a:ext cx="7215238" cy="53341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1285860"/>
            <a:ext cx="2953468" cy="3785652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/>
              <a:t>Он говорит: «Я как будто предчувствовал: сегодня мне всю ночь снились какие-то две необыкновенные крысы. Право, этаких я никогда не видывал…»</a:t>
            </a:r>
            <a:endParaRPr lang="ru-RU" sz="2400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6000768"/>
            <a:ext cx="1357322" cy="714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Хлопов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hlinkshowjump?jump=nextslide"/>
          </p:cNvPr>
          <p:cNvSpPr/>
          <p:nvPr/>
        </p:nvSpPr>
        <p:spPr>
          <a:xfrm>
            <a:off x="2699792" y="6000768"/>
            <a:ext cx="1512168" cy="714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Городничий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4876" y="6000768"/>
            <a:ext cx="1357322" cy="714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Шпекин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43702" y="6000768"/>
            <a:ext cx="1357322" cy="714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Земляника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>
            <a:hlinkClick r:id="" action="ppaction://hlinkshowjump?jump=endshow"/>
          </p:cNvPr>
          <p:cNvSpPr/>
          <p:nvPr/>
        </p:nvSpPr>
        <p:spPr>
          <a:xfrm>
            <a:off x="7286644" y="428604"/>
            <a:ext cx="1428760" cy="357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ЗАВЕРШИТЬ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 descr="C:\Users\Marina\Pictures\Картинки к презентациям\1570-5.jpg"/>
          <p:cNvPicPr>
            <a:picLocks noChangeAspect="1" noChangeArrowheads="1"/>
          </p:cNvPicPr>
          <p:nvPr/>
        </p:nvPicPr>
        <p:blipFill>
          <a:blip r:embed="rId4" cstate="print"/>
          <a:srcRect t="4636" b="2636"/>
          <a:stretch>
            <a:fillRect/>
          </a:stretch>
        </p:blipFill>
        <p:spPr bwMode="auto">
          <a:xfrm>
            <a:off x="4605604" y="1196752"/>
            <a:ext cx="3168352" cy="432048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571604" y="57148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Кто изображен на иллюстрации?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56F0A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4971E-6 L -0.33855 -3.7497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Marina\Pictures\Картинки к презентациям\book-slide-backgroun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576" y="548680"/>
            <a:ext cx="7215238" cy="533412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755576" y="6000768"/>
            <a:ext cx="1512168" cy="714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Добчинский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2714612" y="6000768"/>
            <a:ext cx="1357322" cy="714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Хлестаков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8" y="6000768"/>
            <a:ext cx="1512168" cy="714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Осип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43702" y="6000768"/>
            <a:ext cx="1357322" cy="714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Хлопов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hlinkshowjump?jump=endshow"/>
          </p:cNvPr>
          <p:cNvSpPr/>
          <p:nvPr/>
        </p:nvSpPr>
        <p:spPr>
          <a:xfrm>
            <a:off x="7286644" y="428604"/>
            <a:ext cx="1428760" cy="357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ЗАВЕРШИТЬ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1714488"/>
            <a:ext cx="2808312" cy="2677656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 нём говорят: «Ну, слава богу! деньги взял. Дело, кажется, пойдёт теперь на лад. Я таки ему, вместо двухсот, четыреста ввернул»</a:t>
            </a:r>
            <a:endParaRPr lang="ru-RU" sz="2400" dirty="0"/>
          </a:p>
        </p:txBody>
      </p:sp>
      <p:pic>
        <p:nvPicPr>
          <p:cNvPr id="1026" name="Picture 2" descr="C:\Users\Marina\Pictures\Картинки к презентациям\фф.jpg"/>
          <p:cNvPicPr>
            <a:picLocks noChangeAspect="1" noChangeArrowheads="1"/>
          </p:cNvPicPr>
          <p:nvPr/>
        </p:nvPicPr>
        <p:blipFill>
          <a:blip r:embed="rId4" cstate="print"/>
          <a:srcRect t="3251"/>
          <a:stretch>
            <a:fillRect/>
          </a:stretch>
        </p:blipFill>
        <p:spPr bwMode="auto">
          <a:xfrm>
            <a:off x="1187624" y="1268761"/>
            <a:ext cx="3026736" cy="439248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691680" y="764704"/>
            <a:ext cx="557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Кто изображен на иллюстрации?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23849E-6 L 0.37639 0.00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56F0A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na\Pictures\Картинки к презентациям\book-slide-backgroun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7224" y="538314"/>
            <a:ext cx="7143799" cy="528130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827584" y="6021288"/>
            <a:ext cx="1482528" cy="714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Бобчинский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86050" y="6000768"/>
            <a:ext cx="1357322" cy="714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Хлестаков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4714876" y="6000768"/>
            <a:ext cx="1357322" cy="714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Осип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43702" y="6000768"/>
            <a:ext cx="1357322" cy="714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Хлопов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hlinkshowjump?jump=endshow"/>
          </p:cNvPr>
          <p:cNvSpPr/>
          <p:nvPr/>
        </p:nvSpPr>
        <p:spPr>
          <a:xfrm>
            <a:off x="7286644" y="428604"/>
            <a:ext cx="1428760" cy="357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ЗАВЕРШИТЬ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1412776"/>
            <a:ext cx="3096344" cy="4031873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2800" dirty="0" smtClean="0"/>
              <a:t>Он говорит: «Погуляли здесь два денька, ну – и довольно. Что с ними связываться? Плюньте на них! Не ровён час: какой-нибудь другой наедет…»</a:t>
            </a:r>
            <a:endParaRPr lang="ru-RU" sz="2800" dirty="0"/>
          </a:p>
        </p:txBody>
      </p:sp>
      <p:pic>
        <p:nvPicPr>
          <p:cNvPr id="2050" name="Picture 2" descr="C:\Users\Marina\Pictures\Картинки к презентациям\иисва.jpg"/>
          <p:cNvPicPr>
            <a:picLocks noChangeAspect="1" noChangeArrowheads="1"/>
          </p:cNvPicPr>
          <p:nvPr/>
        </p:nvPicPr>
        <p:blipFill>
          <a:blip r:embed="rId4" cstate="print"/>
          <a:srcRect t="4800"/>
          <a:stretch>
            <a:fillRect/>
          </a:stretch>
        </p:blipFill>
        <p:spPr bwMode="auto">
          <a:xfrm>
            <a:off x="4644008" y="1340768"/>
            <a:ext cx="3240360" cy="428447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14480" y="785794"/>
            <a:ext cx="557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Кто изображен на иллюстрации?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2637 L -0.37256 0.03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913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56F0A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62626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851</Words>
  <Application>Microsoft Office PowerPoint</Application>
  <PresentationFormat>Экран (4:3)</PresentationFormat>
  <Paragraphs>137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Тест  по комедии  Н.В. Гоголя «Ревизор»</vt:lpstr>
      <vt:lpstr>Инструкция</vt:lpstr>
      <vt:lpstr>Какую пословицу Гоголь взял в качестве эпиграфа к «Ревизору»?</vt:lpstr>
      <vt:lpstr>Что является экспозицией в «Ревизоре»?</vt:lpstr>
      <vt:lpstr>Главный герой, наказывающий пороки и утверждающий положительные идеалы:</vt:lpstr>
      <vt:lpstr>Действие в «Ревизоре» достигает особого напряжения, а конфликт наибольшей остроты в сцене:</vt:lpstr>
      <vt:lpstr>Слайд 7</vt:lpstr>
      <vt:lpstr>Слайд 8</vt:lpstr>
      <vt:lpstr>Слайд 9</vt:lpstr>
      <vt:lpstr>Слайд 10</vt:lpstr>
      <vt:lpstr>Слайд 11</vt:lpstr>
      <vt:lpstr>Какому персонажу принадлежат слова:</vt:lpstr>
      <vt:lpstr>Какому персонажу принадлежат слова:</vt:lpstr>
      <vt:lpstr>Какому персонажу принадлежат слова:</vt:lpstr>
      <vt:lpstr>Какому персонажу принадлежат слова:</vt:lpstr>
      <vt:lpstr>Какому персонажу принадлежат слова:</vt:lpstr>
      <vt:lpstr>Когда чиновники узнали, что Хлестаков их обманул?</vt:lpstr>
      <vt:lpstr>Слайд 18</vt:lpstr>
      <vt:lpstr>Слайд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повести Н.В. Гоголя «Тарас Бульба» 7 класс</dc:title>
  <dc:creator>Marina</dc:creator>
  <cp:lastModifiedBy>HP</cp:lastModifiedBy>
  <cp:revision>115</cp:revision>
  <dcterms:created xsi:type="dcterms:W3CDTF">2014-03-24T13:10:50Z</dcterms:created>
  <dcterms:modified xsi:type="dcterms:W3CDTF">2014-10-22T16:54:52Z</dcterms:modified>
</cp:coreProperties>
</file>