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F132C-10CA-4A2D-8A83-807518F82AF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80087-6417-463B-A889-0712B4A80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80087-6417-463B-A889-0712B4A80F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80087-6417-463B-A889-0712B4A80F0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00DE-DF5A-4178-840B-BDE58191F178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716B-75DB-4A02-91E0-BD382627F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00DE-DF5A-4178-840B-BDE58191F178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716B-75DB-4A02-91E0-BD382627F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00DE-DF5A-4178-840B-BDE58191F178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716B-75DB-4A02-91E0-BD382627F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00DE-DF5A-4178-840B-BDE58191F178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716B-75DB-4A02-91E0-BD382627F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00DE-DF5A-4178-840B-BDE58191F178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716B-75DB-4A02-91E0-BD382627F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00DE-DF5A-4178-840B-BDE58191F178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716B-75DB-4A02-91E0-BD382627F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00DE-DF5A-4178-840B-BDE58191F178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716B-75DB-4A02-91E0-BD382627F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00DE-DF5A-4178-840B-BDE58191F178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716B-75DB-4A02-91E0-BD382627F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00DE-DF5A-4178-840B-BDE58191F178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716B-75DB-4A02-91E0-BD382627F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00DE-DF5A-4178-840B-BDE58191F178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716B-75DB-4A02-91E0-BD382627F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C00DE-DF5A-4178-840B-BDE58191F178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716B-75DB-4A02-91E0-BD382627F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DC00DE-DF5A-4178-840B-BDE58191F178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9B716B-75DB-4A02-91E0-BD382627F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1197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Логарифмические уравнения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0072" y="5934670"/>
            <a:ext cx="3923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Слепужникова</a:t>
            </a:r>
            <a:r>
              <a:rPr lang="ru-RU" dirty="0" smtClean="0"/>
              <a:t> М.И.</a:t>
            </a:r>
          </a:p>
          <a:p>
            <a:r>
              <a:rPr lang="ru-RU" dirty="0" smtClean="0"/>
              <a:t>Преподаватель математики филиала ДИНО университета «Дубна»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логарифмических уравнений и способы их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Что мы использовали при решении уравнений? Как можно назвать такие уравнения?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643174" y="1643050"/>
          <a:ext cx="3927791" cy="3214710"/>
        </p:xfrm>
        <a:graphic>
          <a:graphicData uri="http://schemas.openxmlformats.org/presentationml/2006/ole">
            <p:oleObj spid="_x0000_s8194" name="Формула" r:id="rId3" imgW="914400" imgH="69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логарифмических уравнений и способы их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000" dirty="0" smtClean="0"/>
              <a:t>Что мы использовали при решении уравнений? Как можно назвать такие уравнения?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00100" y="1857364"/>
          <a:ext cx="7858180" cy="2357454"/>
        </p:xfrm>
        <a:graphic>
          <a:graphicData uri="http://schemas.openxmlformats.org/presentationml/2006/ole">
            <p:oleObj spid="_x0000_s9218" name="Формула" r:id="rId3" imgW="1523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логарифмических уравнений и способы их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000" dirty="0" smtClean="0"/>
              <a:t>Что мы использовали при решении уравнений? Как можно назвать такие уравнения?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28596" y="2143116"/>
          <a:ext cx="8572560" cy="1928826"/>
        </p:xfrm>
        <a:graphic>
          <a:graphicData uri="http://schemas.openxmlformats.org/presentationml/2006/ole">
            <p:oleObj spid="_x0000_s10242" name="Формула" r:id="rId3" imgW="2234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логарифмических уравнений и способы их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4.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000" dirty="0" smtClean="0"/>
              <a:t>Что мы использовали при решении уравнений? Как можно назвать такие уравнения?</a:t>
            </a:r>
          </a:p>
          <a:p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14348" y="2143116"/>
          <a:ext cx="7806122" cy="1428760"/>
        </p:xfrm>
        <a:graphic>
          <a:graphicData uri="http://schemas.openxmlformats.org/presentationml/2006/ole">
            <p:oleObj spid="_x0000_s11266" name="Формула" r:id="rId3" imgW="1422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логарифмических уравнений и способы их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5.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000" dirty="0" smtClean="0"/>
              <a:t>Что мы использовали при решении уравнений? Как можно назвать такие уравнения?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2285992"/>
          <a:ext cx="9150409" cy="1257308"/>
        </p:xfrm>
        <a:graphic>
          <a:graphicData uri="http://schemas.openxmlformats.org/presentationml/2006/ole">
            <p:oleObj spid="_x0000_s12290" name="Формула" r:id="rId3" imgW="1663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428625" y="1643063"/>
          <a:ext cx="8347075" cy="3903662"/>
        </p:xfrm>
        <a:graphic>
          <a:graphicData uri="http://schemas.openxmlformats.org/presentationml/2006/ole">
            <p:oleObj spid="_x0000_s13314" name="Формула" r:id="rId3" imgW="1765080" imgH="825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85786" y="642919"/>
          <a:ext cx="5189564" cy="6215082"/>
        </p:xfrm>
        <a:graphic>
          <a:graphicData uri="http://schemas.openxmlformats.org/presentationml/2006/ole">
            <p:oleObj spid="_x0000_s14338" name="Формула" r:id="rId3" imgW="1218960" imgH="14857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40152" y="4653136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 баллов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0" y="0"/>
          <a:ext cx="5572132" cy="6857999"/>
        </p:xfrm>
        <a:graphic>
          <a:graphicData uri="http://schemas.openxmlformats.org/presentationml/2006/ole">
            <p:oleObj spid="_x0000_s15362" name="Формула" r:id="rId3" imgW="1765080" imgH="190476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715000" y="2035175"/>
          <a:ext cx="2932113" cy="4903788"/>
        </p:xfrm>
        <a:graphic>
          <a:graphicData uri="http://schemas.openxmlformats.org/presentationml/2006/ole">
            <p:oleObj spid="_x0000_s15363" name="Уравнение" r:id="rId4" imgW="698400" imgH="1168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68144" y="5733256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 баллов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220663" y="0"/>
          <a:ext cx="4851400" cy="6858000"/>
        </p:xfrm>
        <a:graphic>
          <a:graphicData uri="http://schemas.openxmlformats.org/presentationml/2006/ole">
            <p:oleObj spid="_x0000_s16386" name="Уравнение" r:id="rId4" imgW="1473120" imgH="2082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72063" y="3463925"/>
          <a:ext cx="4071937" cy="3462338"/>
        </p:xfrm>
        <a:graphic>
          <a:graphicData uri="http://schemas.openxmlformats.org/presentationml/2006/ole">
            <p:oleObj spid="_x0000_s16387" name="Уравнение" r:id="rId5" imgW="1333440" imgH="10666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6056" y="594928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 баллов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уравнение № 2.7Б(14)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584200" y="2143125"/>
          <a:ext cx="8037513" cy="1714500"/>
        </p:xfrm>
        <a:graphic>
          <a:graphicData uri="http://schemas.openxmlformats.org/presentationml/2006/ole">
            <p:oleObj spid="_x0000_s17410" name="Уравнение" r:id="rId3" imgW="952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Рабочая карта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268760"/>
            <a:ext cx="7498080" cy="4800600"/>
          </a:xfrm>
        </p:spPr>
        <p:txBody>
          <a:bodyPr/>
          <a:lstStyle/>
          <a:p>
            <a:r>
              <a:rPr lang="ru-RU" dirty="0" smtClean="0"/>
              <a:t>Фамилия, имя, группа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1988840"/>
          <a:ext cx="9144001" cy="438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242255"/>
                <a:gridCol w="1383126"/>
                <a:gridCol w="1229445"/>
                <a:gridCol w="2151529"/>
                <a:gridCol w="1613646"/>
              </a:tblGrid>
              <a:tr h="182166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Проверка</a:t>
                      </a:r>
                    </a:p>
                    <a:p>
                      <a:r>
                        <a:rPr lang="ru-RU" dirty="0" smtClean="0"/>
                        <a:t>домашнего</a:t>
                      </a:r>
                      <a:r>
                        <a:rPr lang="ru-RU" baseline="0" dirty="0" smtClean="0"/>
                        <a:t> задания</a:t>
                      </a:r>
                    </a:p>
                    <a:p>
                      <a:r>
                        <a:rPr lang="ru-RU" baseline="0" dirty="0" smtClean="0"/>
                        <a:t>(7 мин.)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Устная работа</a:t>
                      </a:r>
                    </a:p>
                    <a:p>
                      <a:r>
                        <a:rPr lang="ru-RU" dirty="0" smtClean="0"/>
                        <a:t>(10 мин)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Изучение нового материала</a:t>
                      </a:r>
                    </a:p>
                    <a:p>
                      <a:r>
                        <a:rPr lang="ru-RU" dirty="0" smtClean="0"/>
                        <a:t>(35мин)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Таблица</a:t>
                      </a:r>
                      <a:r>
                        <a:rPr lang="ru-RU" baseline="0" dirty="0" smtClean="0"/>
                        <a:t> образцов</a:t>
                      </a:r>
                    </a:p>
                    <a:p>
                      <a:r>
                        <a:rPr lang="ru-RU" dirty="0" smtClean="0"/>
                        <a:t>(10мин)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Самостоятельная работа с проверкой по образцу</a:t>
                      </a:r>
                    </a:p>
                    <a:p>
                      <a:r>
                        <a:rPr lang="ru-RU" dirty="0" smtClean="0"/>
                        <a:t>(17мин)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нового знания</a:t>
                      </a:r>
                    </a:p>
                    <a:p>
                      <a:r>
                        <a:rPr lang="ru-RU" dirty="0" smtClean="0"/>
                        <a:t>(7</a:t>
                      </a:r>
                      <a:r>
                        <a:rPr lang="ru-RU" baseline="0" dirty="0" smtClean="0"/>
                        <a:t> мин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1821669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Выполнил верно (не все верно, не все выполнил,</a:t>
                      </a:r>
                      <a:r>
                        <a:rPr lang="ru-RU" baseline="0" dirty="0" smtClean="0"/>
                        <a:t> не выполнял</a:t>
                      </a:r>
                      <a:r>
                        <a:rPr lang="ru-RU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</a:p>
                    <a:p>
                      <a:r>
                        <a:rPr lang="ru-RU" dirty="0" smtClean="0"/>
                        <a:t>+бонус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Всё понял</a:t>
                      </a:r>
                    </a:p>
                    <a:p>
                      <a:r>
                        <a:rPr lang="ru-RU" dirty="0" smtClean="0"/>
                        <a:t>(остались вопросы, ничего не слушал, слушал,</a:t>
                      </a:r>
                      <a:r>
                        <a:rPr lang="ru-RU" baseline="0" dirty="0" smtClean="0"/>
                        <a:t> но ничего не понял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Составил</a:t>
                      </a:r>
                    </a:p>
                    <a:p>
                      <a:r>
                        <a:rPr lang="ru-RU" dirty="0" smtClean="0"/>
                        <a:t>(доделаю</a:t>
                      </a:r>
                      <a:r>
                        <a:rPr lang="ru-RU" baseline="0" dirty="0" smtClean="0"/>
                        <a:t> дома, не делал)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Всё понял</a:t>
                      </a:r>
                    </a:p>
                    <a:p>
                      <a:r>
                        <a:rPr lang="ru-RU" dirty="0" smtClean="0"/>
                        <a:t>(остались вопросы, ничего не слушал, слушал,</a:t>
                      </a:r>
                      <a:r>
                        <a:rPr lang="ru-RU" baseline="0" dirty="0" smtClean="0"/>
                        <a:t> но ничего не понял</a:t>
                      </a:r>
                      <a:r>
                        <a:rPr lang="ru-RU" dirty="0" smtClean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1.Учебник: стр.44-46, №3(2,3,6,8,10,11)</a:t>
            </a:r>
          </a:p>
          <a:p>
            <a:r>
              <a:rPr lang="ru-RU" sz="5400" dirty="0" smtClean="0"/>
              <a:t>2.Задачник: стр.31, №2.7 А (26,30)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47800"/>
            <a:ext cx="8388424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Критерии оценивания: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1 балл              Баллы за все</a:t>
            </a:r>
          </a:p>
          <a:p>
            <a:pPr>
              <a:buNone/>
            </a:pPr>
            <a:r>
              <a:rPr lang="ru-RU" dirty="0" smtClean="0"/>
              <a:t>                                                правильные ответы   </a:t>
            </a:r>
          </a:p>
          <a:p>
            <a:pPr>
              <a:buNone/>
            </a:pPr>
            <a:r>
              <a:rPr lang="ru-RU" dirty="0" smtClean="0"/>
              <a:t>                                                суммируются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        2 балла</a:t>
            </a:r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3 балла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43608" y="2060848"/>
            <a:ext cx="1060704" cy="914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3645024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1043608" y="5013176"/>
            <a:ext cx="1000132" cy="107157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Вычислите: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909387" y="2285993"/>
          <a:ext cx="2377125" cy="4100540"/>
        </p:xfrm>
        <a:graphic>
          <a:graphicData uri="http://schemas.openxmlformats.org/presentationml/2006/ole">
            <p:oleObj spid="_x0000_s1026" name="Формула" r:id="rId3" imgW="507960" imgH="876240" progId="Equation.3">
              <p:embed/>
            </p:oleObj>
          </a:graphicData>
        </a:graphic>
      </p:graphicFrame>
      <p:sp>
        <p:nvSpPr>
          <p:cNvPr id="6" name="Равнобедренный треугольник 5"/>
          <p:cNvSpPr/>
          <p:nvPr/>
        </p:nvSpPr>
        <p:spPr>
          <a:xfrm>
            <a:off x="928662" y="2357430"/>
            <a:ext cx="1060704" cy="914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516216" y="2492896"/>
            <a:ext cx="1800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300192" y="2420888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5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00" y="393305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-3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444208" y="5589240"/>
            <a:ext cx="1440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0,5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Проверьте, верно ли равенство: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959225" y="2428875"/>
          <a:ext cx="2698750" cy="3429000"/>
        </p:xfrm>
        <a:graphic>
          <a:graphicData uri="http://schemas.openxmlformats.org/presentationml/2006/ole">
            <p:oleObj spid="_x0000_s2050" name="Формула" r:id="rId3" imgW="609480" imgH="774360" progId="Equation.3">
              <p:embed/>
            </p:oleObj>
          </a:graphicData>
        </a:graphic>
      </p:graphicFrame>
      <p:sp>
        <p:nvSpPr>
          <p:cNvPr id="6" name="Равнобедренный треугольник 5"/>
          <p:cNvSpPr/>
          <p:nvPr/>
        </p:nvSpPr>
        <p:spPr>
          <a:xfrm>
            <a:off x="928662" y="2357430"/>
            <a:ext cx="1060704" cy="914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88224" y="2636912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3717032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-2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5157192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Имеет ли смысл выражение?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808386" y="2357431"/>
          <a:ext cx="2478126" cy="4075140"/>
        </p:xfrm>
        <a:graphic>
          <a:graphicData uri="http://schemas.openxmlformats.org/presentationml/2006/ole">
            <p:oleObj spid="_x0000_s3074" name="Формула" r:id="rId3" imgW="571320" imgH="939600" progId="Equation.3">
              <p:embed/>
            </p:oleObj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928662" y="2357430"/>
            <a:ext cx="1060704" cy="914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588224" y="2492896"/>
            <a:ext cx="671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да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3501008"/>
            <a:ext cx="849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нет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732240" y="4509120"/>
            <a:ext cx="849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нет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5445224"/>
            <a:ext cx="849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нет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Вычислите: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316163" y="1916113"/>
          <a:ext cx="5356225" cy="4422775"/>
        </p:xfrm>
        <a:graphic>
          <a:graphicData uri="http://schemas.openxmlformats.org/presentationml/2006/ole">
            <p:oleObj spid="_x0000_s4098" name="Формула" r:id="rId3" imgW="1091880" imgH="90144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235743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6336" y="2060848"/>
            <a:ext cx="4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372200" y="3212976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-1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4869160"/>
            <a:ext cx="7954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1,5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/>
          <a:lstStyle/>
          <a:p>
            <a:r>
              <a:rPr lang="ru-RU" dirty="0" smtClean="0"/>
              <a:t>Замени число </a:t>
            </a:r>
            <a:r>
              <a:rPr lang="ru-RU" i="1" dirty="0" smtClean="0"/>
              <a:t>а  </a:t>
            </a:r>
            <a:r>
              <a:rPr lang="ru-RU" dirty="0" smtClean="0"/>
              <a:t>логарифмом по основанию </a:t>
            </a:r>
            <a:r>
              <a:rPr lang="ru-RU" i="1" dirty="0" smtClean="0"/>
              <a:t>в</a:t>
            </a:r>
            <a:endParaRPr lang="ru-RU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051720" y="2492896"/>
          <a:ext cx="3681806" cy="2857520"/>
        </p:xfrm>
        <a:graphic>
          <a:graphicData uri="http://schemas.openxmlformats.org/presentationml/2006/ole">
            <p:oleObj spid="_x0000_s5122" name="Уравнение" r:id="rId3" imgW="850680" imgH="66024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235743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3" name="Уравнение" r:id="rId4" imgW="114120" imgH="215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156176" y="2564904"/>
          <a:ext cx="1584325" cy="527050"/>
        </p:xfrm>
        <a:graphic>
          <a:graphicData uri="http://schemas.openxmlformats.org/presentationml/2006/ole">
            <p:oleObj spid="_x0000_s5124" name="Уравнение" r:id="rId5" imgW="622080" imgH="2286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157788" y="3668713"/>
          <a:ext cx="493712" cy="935037"/>
        </p:xfrm>
        <a:graphic>
          <a:graphicData uri="http://schemas.openxmlformats.org/presentationml/2006/ole">
            <p:oleObj spid="_x0000_s5125" name="Уравнение" r:id="rId6" imgW="114120" imgH="21564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156176" y="3473928"/>
          <a:ext cx="2016224" cy="735402"/>
        </p:xfrm>
        <a:graphic>
          <a:graphicData uri="http://schemas.openxmlformats.org/presentationml/2006/ole">
            <p:oleObj spid="_x0000_s5126" name="Уравнение" r:id="rId7" imgW="711000" imgH="24120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6516216" y="4653136"/>
          <a:ext cx="1440160" cy="1184481"/>
        </p:xfrm>
        <a:graphic>
          <a:graphicData uri="http://schemas.openxmlformats.org/presentationml/2006/ole">
            <p:oleObj spid="_x0000_s5127" name="Уравнение" r:id="rId8" imgW="596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 область допустимых значений выражения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627784" y="2636912"/>
          <a:ext cx="3302322" cy="3176001"/>
        </p:xfrm>
        <a:graphic>
          <a:graphicData uri="http://schemas.openxmlformats.org/presentationml/2006/ole">
            <p:oleObj spid="_x0000_s6146" name="Уравнение" r:id="rId3" imgW="685800" imgH="672840" progId="Equation.3">
              <p:embed/>
            </p:oleObj>
          </a:graphicData>
        </a:graphic>
      </p:graphicFrame>
      <p:sp>
        <p:nvSpPr>
          <p:cNvPr id="5" name="5-конечная звезда 4"/>
          <p:cNvSpPr/>
          <p:nvPr/>
        </p:nvSpPr>
        <p:spPr>
          <a:xfrm>
            <a:off x="539552" y="2852936"/>
            <a:ext cx="1000132" cy="107157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6156176" y="2780928"/>
          <a:ext cx="2483768" cy="736064"/>
        </p:xfrm>
        <a:graphic>
          <a:graphicData uri="http://schemas.openxmlformats.org/presentationml/2006/ole">
            <p:oleObj spid="_x0000_s6147" name="Уравнение" r:id="rId4" imgW="685800" imgH="20304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156177" y="3861048"/>
          <a:ext cx="2232248" cy="661526"/>
        </p:xfrm>
        <a:graphic>
          <a:graphicData uri="http://schemas.openxmlformats.org/presentationml/2006/ole">
            <p:oleObj spid="_x0000_s6148" name="Уравнение" r:id="rId5" imgW="685800" imgH="20304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110288" y="4868863"/>
          <a:ext cx="2678112" cy="809625"/>
        </p:xfrm>
        <a:graphic>
          <a:graphicData uri="http://schemas.openxmlformats.org/presentationml/2006/ole">
            <p:oleObj spid="_x0000_s6149" name="Уравнение" r:id="rId6" imgW="672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292</TotalTime>
  <Words>347</Words>
  <Application>Microsoft Office PowerPoint</Application>
  <PresentationFormat>Экран (4:3)</PresentationFormat>
  <Paragraphs>127</Paragraphs>
  <Slides>20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Солнцестояние</vt:lpstr>
      <vt:lpstr>Формула</vt:lpstr>
      <vt:lpstr>Уравнение</vt:lpstr>
      <vt:lpstr>Microsoft Equation 3.0</vt:lpstr>
      <vt:lpstr>Логарифмические уравнения</vt:lpstr>
      <vt:lpstr>Рабочая карта урока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Виды логарифмических уравнений и способы их решения</vt:lpstr>
      <vt:lpstr>Виды логарифмических уравнений и способы их решения</vt:lpstr>
      <vt:lpstr>Виды логарифмических уравнений и способы их решения</vt:lpstr>
      <vt:lpstr>Виды логарифмических уравнений и способы их решения</vt:lpstr>
      <vt:lpstr>Виды логарифмических уравнений и способы их решения</vt:lpstr>
      <vt:lpstr>Самостоятельная работа</vt:lpstr>
      <vt:lpstr>Проверка</vt:lpstr>
      <vt:lpstr>Слайд 17</vt:lpstr>
      <vt:lpstr>Слайд 18</vt:lpstr>
      <vt:lpstr>Решите уравнение № 2.7Б(14)</vt:lpstr>
      <vt:lpstr>Домашняя работа: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Логарифмические уравнения</dc:title>
  <dc:creator>Admin</dc:creator>
  <cp:lastModifiedBy>Acer</cp:lastModifiedBy>
  <cp:revision>33</cp:revision>
  <dcterms:created xsi:type="dcterms:W3CDTF">2013-10-21T18:12:25Z</dcterms:created>
  <dcterms:modified xsi:type="dcterms:W3CDTF">2013-11-30T19:43:04Z</dcterms:modified>
</cp:coreProperties>
</file>